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7" r:id="rId2"/>
    <p:sldMasterId id="2147483739" r:id="rId3"/>
  </p:sldMasterIdLst>
  <p:notesMasterIdLst>
    <p:notesMasterId r:id="rId259"/>
  </p:notesMasterIdLst>
  <p:handoutMasterIdLst>
    <p:handoutMasterId r:id="rId260"/>
  </p:handoutMasterIdLst>
  <p:sldIdLst>
    <p:sldId id="343" r:id="rId4"/>
    <p:sldId id="325" r:id="rId5"/>
    <p:sldId id="327" r:id="rId6"/>
    <p:sldId id="10470" r:id="rId7"/>
    <p:sldId id="371" r:id="rId8"/>
    <p:sldId id="328" r:id="rId9"/>
    <p:sldId id="10525" r:id="rId10"/>
    <p:sldId id="511" r:id="rId11"/>
    <p:sldId id="10522" r:id="rId12"/>
    <p:sldId id="10471" r:id="rId13"/>
    <p:sldId id="10412" r:id="rId14"/>
    <p:sldId id="602" r:id="rId15"/>
    <p:sldId id="10413" r:id="rId16"/>
    <p:sldId id="369" r:id="rId17"/>
    <p:sldId id="266" r:id="rId18"/>
    <p:sldId id="594" r:id="rId19"/>
    <p:sldId id="10401" r:id="rId20"/>
    <p:sldId id="937" r:id="rId21"/>
    <p:sldId id="10414" r:id="rId22"/>
    <p:sldId id="963" r:id="rId23"/>
    <p:sldId id="324" r:id="rId24"/>
    <p:sldId id="10415" r:id="rId25"/>
    <p:sldId id="10416" r:id="rId26"/>
    <p:sldId id="2829" r:id="rId27"/>
    <p:sldId id="10523" r:id="rId28"/>
    <p:sldId id="938" r:id="rId29"/>
    <p:sldId id="947" r:id="rId30"/>
    <p:sldId id="10526" r:id="rId31"/>
    <p:sldId id="10524" r:id="rId32"/>
    <p:sldId id="340" r:id="rId33"/>
    <p:sldId id="609" r:id="rId34"/>
    <p:sldId id="966" r:id="rId35"/>
    <p:sldId id="967" r:id="rId36"/>
    <p:sldId id="971" r:id="rId37"/>
    <p:sldId id="972" r:id="rId38"/>
    <p:sldId id="973" r:id="rId39"/>
    <p:sldId id="974" r:id="rId40"/>
    <p:sldId id="975" r:id="rId41"/>
    <p:sldId id="980" r:id="rId42"/>
    <p:sldId id="968" r:id="rId43"/>
    <p:sldId id="976" r:id="rId44"/>
    <p:sldId id="977" r:id="rId45"/>
    <p:sldId id="10472" r:id="rId46"/>
    <p:sldId id="1003" r:id="rId47"/>
    <p:sldId id="611" r:id="rId48"/>
    <p:sldId id="948" r:id="rId49"/>
    <p:sldId id="612" r:id="rId50"/>
    <p:sldId id="613" r:id="rId51"/>
    <p:sldId id="614" r:id="rId52"/>
    <p:sldId id="616" r:id="rId53"/>
    <p:sldId id="949" r:id="rId54"/>
    <p:sldId id="950" r:id="rId55"/>
    <p:sldId id="951" r:id="rId56"/>
    <p:sldId id="952" r:id="rId57"/>
    <p:sldId id="955" r:id="rId58"/>
    <p:sldId id="953" r:id="rId59"/>
    <p:sldId id="1012" r:id="rId60"/>
    <p:sldId id="1016" r:id="rId61"/>
    <p:sldId id="1013" r:id="rId62"/>
    <p:sldId id="1014" r:id="rId63"/>
    <p:sldId id="1015" r:id="rId64"/>
    <p:sldId id="1018" r:id="rId65"/>
    <p:sldId id="1043" r:id="rId66"/>
    <p:sldId id="1019" r:id="rId67"/>
    <p:sldId id="1071" r:id="rId68"/>
    <p:sldId id="1036" r:id="rId69"/>
    <p:sldId id="1037" r:id="rId70"/>
    <p:sldId id="1038" r:id="rId71"/>
    <p:sldId id="1040" r:id="rId72"/>
    <p:sldId id="1020" r:id="rId73"/>
    <p:sldId id="1021" r:id="rId74"/>
    <p:sldId id="1022" r:id="rId75"/>
    <p:sldId id="1023" r:id="rId76"/>
    <p:sldId id="1024" r:id="rId77"/>
    <p:sldId id="1025" r:id="rId78"/>
    <p:sldId id="1026" r:id="rId79"/>
    <p:sldId id="1027" r:id="rId80"/>
    <p:sldId id="1030" r:id="rId81"/>
    <p:sldId id="1031" r:id="rId82"/>
    <p:sldId id="1044" r:id="rId83"/>
    <p:sldId id="1042" r:id="rId84"/>
    <p:sldId id="1039" r:id="rId85"/>
    <p:sldId id="1032" r:id="rId86"/>
    <p:sldId id="1033" r:id="rId87"/>
    <p:sldId id="1034" r:id="rId88"/>
    <p:sldId id="1045" r:id="rId89"/>
    <p:sldId id="1035" r:id="rId90"/>
    <p:sldId id="1046" r:id="rId91"/>
    <p:sldId id="1047" r:id="rId92"/>
    <p:sldId id="1028" r:id="rId93"/>
    <p:sldId id="1048" r:id="rId94"/>
    <p:sldId id="1049" r:id="rId95"/>
    <p:sldId id="1050" r:id="rId96"/>
    <p:sldId id="1051" r:id="rId97"/>
    <p:sldId id="1052" r:id="rId98"/>
    <p:sldId id="1029" r:id="rId99"/>
    <p:sldId id="1053" r:id="rId100"/>
    <p:sldId id="1054" r:id="rId101"/>
    <p:sldId id="1055" r:id="rId102"/>
    <p:sldId id="1056" r:id="rId103"/>
    <p:sldId id="1057" r:id="rId104"/>
    <p:sldId id="1072" r:id="rId105"/>
    <p:sldId id="1060" r:id="rId106"/>
    <p:sldId id="1062" r:id="rId107"/>
    <p:sldId id="1064" r:id="rId108"/>
    <p:sldId id="1061" r:id="rId109"/>
    <p:sldId id="1065" r:id="rId110"/>
    <p:sldId id="1066" r:id="rId111"/>
    <p:sldId id="1070" r:id="rId112"/>
    <p:sldId id="1067" r:id="rId113"/>
    <p:sldId id="1068" r:id="rId114"/>
    <p:sldId id="1069" r:id="rId115"/>
    <p:sldId id="1058" r:id="rId116"/>
    <p:sldId id="1073" r:id="rId117"/>
    <p:sldId id="1059" r:id="rId118"/>
    <p:sldId id="1074" r:id="rId119"/>
    <p:sldId id="1075" r:id="rId120"/>
    <p:sldId id="1078" r:id="rId121"/>
    <p:sldId id="1079" r:id="rId122"/>
    <p:sldId id="1080" r:id="rId123"/>
    <p:sldId id="10473" r:id="rId124"/>
    <p:sldId id="1081" r:id="rId125"/>
    <p:sldId id="1076" r:id="rId126"/>
    <p:sldId id="1077" r:id="rId127"/>
    <p:sldId id="1082" r:id="rId128"/>
    <p:sldId id="1083" r:id="rId129"/>
    <p:sldId id="1084" r:id="rId130"/>
    <p:sldId id="1085" r:id="rId131"/>
    <p:sldId id="1088" r:id="rId132"/>
    <p:sldId id="1089" r:id="rId133"/>
    <p:sldId id="1090" r:id="rId134"/>
    <p:sldId id="1091" r:id="rId135"/>
    <p:sldId id="1087" r:id="rId136"/>
    <p:sldId id="1086" r:id="rId137"/>
    <p:sldId id="1092" r:id="rId138"/>
    <p:sldId id="1098" r:id="rId139"/>
    <p:sldId id="1093" r:id="rId140"/>
    <p:sldId id="1094" r:id="rId141"/>
    <p:sldId id="1095" r:id="rId142"/>
    <p:sldId id="1096" r:id="rId143"/>
    <p:sldId id="1103" r:id="rId144"/>
    <p:sldId id="1118" r:id="rId145"/>
    <p:sldId id="1097" r:id="rId146"/>
    <p:sldId id="1099" r:id="rId147"/>
    <p:sldId id="1100" r:id="rId148"/>
    <p:sldId id="1104" r:id="rId149"/>
    <p:sldId id="1107" r:id="rId150"/>
    <p:sldId id="1106" r:id="rId151"/>
    <p:sldId id="1108" r:id="rId152"/>
    <p:sldId id="1109" r:id="rId153"/>
    <p:sldId id="1110" r:id="rId154"/>
    <p:sldId id="1111" r:id="rId155"/>
    <p:sldId id="10476" r:id="rId156"/>
    <p:sldId id="1101" r:id="rId157"/>
    <p:sldId id="1102" r:id="rId158"/>
    <p:sldId id="1119" r:id="rId159"/>
    <p:sldId id="665" r:id="rId160"/>
    <p:sldId id="1122" r:id="rId161"/>
    <p:sldId id="1120" r:id="rId162"/>
    <p:sldId id="1121" r:id="rId163"/>
    <p:sldId id="834" r:id="rId164"/>
    <p:sldId id="838" r:id="rId165"/>
    <p:sldId id="839" r:id="rId166"/>
    <p:sldId id="841" r:id="rId167"/>
    <p:sldId id="842" r:id="rId168"/>
    <p:sldId id="843" r:id="rId169"/>
    <p:sldId id="835" r:id="rId170"/>
    <p:sldId id="844" r:id="rId171"/>
    <p:sldId id="836" r:id="rId172"/>
    <p:sldId id="846" r:id="rId173"/>
    <p:sldId id="847" r:id="rId174"/>
    <p:sldId id="868" r:id="rId175"/>
    <p:sldId id="869" r:id="rId176"/>
    <p:sldId id="872" r:id="rId177"/>
    <p:sldId id="870" r:id="rId178"/>
    <p:sldId id="10475" r:id="rId179"/>
    <p:sldId id="1112" r:id="rId180"/>
    <p:sldId id="1114" r:id="rId181"/>
    <p:sldId id="1113" r:id="rId182"/>
    <p:sldId id="1125" r:id="rId183"/>
    <p:sldId id="1129" r:id="rId184"/>
    <p:sldId id="1126" r:id="rId185"/>
    <p:sldId id="1123" r:id="rId186"/>
    <p:sldId id="1124" r:id="rId187"/>
    <p:sldId id="1128" r:id="rId188"/>
    <p:sldId id="1131" r:id="rId189"/>
    <p:sldId id="1127" r:id="rId190"/>
    <p:sldId id="1130" r:id="rId191"/>
    <p:sldId id="1132" r:id="rId192"/>
    <p:sldId id="1133" r:id="rId193"/>
    <p:sldId id="1134" r:id="rId194"/>
    <p:sldId id="10490" r:id="rId195"/>
    <p:sldId id="1115" r:id="rId196"/>
    <p:sldId id="1116" r:id="rId197"/>
    <p:sldId id="1117" r:id="rId198"/>
    <p:sldId id="1105" r:id="rId199"/>
    <p:sldId id="1011" r:id="rId200"/>
    <p:sldId id="10403" r:id="rId201"/>
    <p:sldId id="10404" r:id="rId202"/>
    <p:sldId id="10405" r:id="rId203"/>
    <p:sldId id="10402" r:id="rId204"/>
    <p:sldId id="10407" r:id="rId205"/>
    <p:sldId id="10446" r:id="rId206"/>
    <p:sldId id="10440" r:id="rId207"/>
    <p:sldId id="10441" r:id="rId208"/>
    <p:sldId id="10451" r:id="rId209"/>
    <p:sldId id="10431" r:id="rId210"/>
    <p:sldId id="10452" r:id="rId211"/>
    <p:sldId id="10453" r:id="rId212"/>
    <p:sldId id="10454" r:id="rId213"/>
    <p:sldId id="10455" r:id="rId214"/>
    <p:sldId id="10448" r:id="rId215"/>
    <p:sldId id="10449" r:id="rId216"/>
    <p:sldId id="10450" r:id="rId217"/>
    <p:sldId id="10459" r:id="rId218"/>
    <p:sldId id="10447" r:id="rId219"/>
    <p:sldId id="10406" r:id="rId220"/>
    <p:sldId id="10425" r:id="rId221"/>
    <p:sldId id="10426" r:id="rId222"/>
    <p:sldId id="10409" r:id="rId223"/>
    <p:sldId id="10421" r:id="rId224"/>
    <p:sldId id="10417" r:id="rId225"/>
    <p:sldId id="10408" r:id="rId226"/>
    <p:sldId id="10427" r:id="rId227"/>
    <p:sldId id="10435" r:id="rId228"/>
    <p:sldId id="10437" r:id="rId229"/>
    <p:sldId id="10436" r:id="rId230"/>
    <p:sldId id="10438" r:id="rId231"/>
    <p:sldId id="10439" r:id="rId232"/>
    <p:sldId id="10442" r:id="rId233"/>
    <p:sldId id="10443" r:id="rId234"/>
    <p:sldId id="10444" r:id="rId235"/>
    <p:sldId id="10445" r:id="rId236"/>
    <p:sldId id="10428" r:id="rId237"/>
    <p:sldId id="10429" r:id="rId238"/>
    <p:sldId id="10430" r:id="rId239"/>
    <p:sldId id="10422" r:id="rId240"/>
    <p:sldId id="10423" r:id="rId241"/>
    <p:sldId id="936" r:id="rId242"/>
    <p:sldId id="825" r:id="rId243"/>
    <p:sldId id="823" r:id="rId244"/>
    <p:sldId id="824" r:id="rId245"/>
    <p:sldId id="810" r:id="rId246"/>
    <p:sldId id="514" r:id="rId247"/>
    <p:sldId id="512" r:id="rId248"/>
    <p:sldId id="345" r:id="rId249"/>
    <p:sldId id="294" r:id="rId250"/>
    <p:sldId id="332" r:id="rId251"/>
    <p:sldId id="349" r:id="rId252"/>
    <p:sldId id="344" r:id="rId253"/>
    <p:sldId id="333" r:id="rId254"/>
    <p:sldId id="339" r:id="rId255"/>
    <p:sldId id="336" r:id="rId256"/>
    <p:sldId id="337" r:id="rId257"/>
    <p:sldId id="341" r:id="rId2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4B04A26-677D-4F42-935A-AFC5E88D43B3}">
          <p14:sldIdLst>
            <p14:sldId id="343"/>
            <p14:sldId id="325"/>
            <p14:sldId id="327"/>
            <p14:sldId id="10470"/>
            <p14:sldId id="371"/>
            <p14:sldId id="328"/>
            <p14:sldId id="10525"/>
            <p14:sldId id="511"/>
            <p14:sldId id="10522"/>
          </p14:sldIdLst>
        </p14:section>
        <p14:section name="Intro" id="{D174B014-8D4A-4723-88FA-455751591D4B}">
          <p14:sldIdLst>
            <p14:sldId id="10471"/>
            <p14:sldId id="10412"/>
            <p14:sldId id="602"/>
            <p14:sldId id="10413"/>
            <p14:sldId id="369"/>
            <p14:sldId id="266"/>
            <p14:sldId id="594"/>
            <p14:sldId id="10401"/>
            <p14:sldId id="937"/>
            <p14:sldId id="10414"/>
            <p14:sldId id="963"/>
            <p14:sldId id="324"/>
            <p14:sldId id="10415"/>
            <p14:sldId id="10416"/>
            <p14:sldId id="2829"/>
            <p14:sldId id="10523"/>
            <p14:sldId id="938"/>
            <p14:sldId id="947"/>
            <p14:sldId id="10526"/>
            <p14:sldId id="10524"/>
          </p14:sldIdLst>
        </p14:section>
        <p14:section name="DEMO 1" id="{EDA24CE3-BFBF-4781-BA0B-4151A1C0489A}">
          <p14:sldIdLst>
            <p14:sldId id="340"/>
            <p14:sldId id="609"/>
            <p14:sldId id="966"/>
            <p14:sldId id="967"/>
            <p14:sldId id="971"/>
            <p14:sldId id="972"/>
            <p14:sldId id="973"/>
            <p14:sldId id="974"/>
            <p14:sldId id="975"/>
            <p14:sldId id="980"/>
            <p14:sldId id="968"/>
            <p14:sldId id="976"/>
            <p14:sldId id="977"/>
          </p14:sldIdLst>
        </p14:section>
        <p14:section name="DEMO 2" id="{3A005842-2A71-41C1-9B5E-003783130F36}">
          <p14:sldIdLst>
            <p14:sldId id="10472"/>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D5C6BD9D-18F2-4DE8-BCCF-6D32FB0E1093}">
          <p14:sldIdLst>
            <p14:sldId id="10473"/>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7F5AF1C4-6137-4CC1-AA23-3F13E90B3610}">
          <p14:sldIdLst>
            <p14:sldId id="10476"/>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1A0BD8F1-6C40-4754-8234-A3A37172F9AE}">
          <p14:sldIdLst>
            <p14:sldId id="10475"/>
            <p14:sldId id="1112"/>
            <p14:sldId id="1114"/>
            <p14:sldId id="1113"/>
            <p14:sldId id="1125"/>
            <p14:sldId id="1129"/>
            <p14:sldId id="1126"/>
            <p14:sldId id="1123"/>
            <p14:sldId id="1124"/>
            <p14:sldId id="1128"/>
            <p14:sldId id="1131"/>
            <p14:sldId id="1127"/>
            <p14:sldId id="1130"/>
            <p14:sldId id="1132"/>
            <p14:sldId id="1133"/>
            <p14:sldId id="1134"/>
          </p14:sldIdLst>
        </p14:section>
        <p14:section name="DEMO 6" id="{D7B6AFE7-17A9-45EA-87F0-EF38D0051C58}">
          <p14:sldIdLst>
            <p14:sldId id="10490"/>
            <p14:sldId id="1115"/>
            <p14:sldId id="1116"/>
            <p14:sldId id="1117"/>
            <p14:sldId id="1105"/>
            <p14:sldId id="1011"/>
            <p14:sldId id="10403"/>
            <p14:sldId id="10404"/>
            <p14:sldId id="10405"/>
            <p14:sldId id="10402"/>
            <p14:sldId id="10407"/>
            <p14:sldId id="10446"/>
            <p14:sldId id="10440"/>
            <p14:sldId id="10441"/>
            <p14:sldId id="10451"/>
            <p14:sldId id="10431"/>
            <p14:sldId id="10452"/>
            <p14:sldId id="10453"/>
            <p14:sldId id="10454"/>
            <p14:sldId id="10455"/>
            <p14:sldId id="10448"/>
            <p14:sldId id="10449"/>
            <p14:sldId id="10450"/>
            <p14:sldId id="10459"/>
            <p14:sldId id="10447"/>
            <p14:sldId id="10406"/>
            <p14:sldId id="10425"/>
            <p14:sldId id="10426"/>
            <p14:sldId id="10409"/>
            <p14:sldId id="10421"/>
            <p14:sldId id="10417"/>
            <p14:sldId id="10408"/>
            <p14:sldId id="10427"/>
            <p14:sldId id="10435"/>
            <p14:sldId id="10437"/>
            <p14:sldId id="10436"/>
            <p14:sldId id="10438"/>
            <p14:sldId id="10439"/>
            <p14:sldId id="10442"/>
            <p14:sldId id="10443"/>
            <p14:sldId id="10444"/>
            <p14:sldId id="10445"/>
            <p14:sldId id="10428"/>
            <p14:sldId id="10429"/>
            <p14:sldId id="10430"/>
            <p14:sldId id="10422"/>
            <p14:sldId id="10423"/>
          </p14:sldIdLst>
        </p14:section>
        <p14:section name="END" id="{D63A5623-874A-4021-8463-B45A95150954}">
          <p14:sldIdLst>
            <p14:sldId id="936"/>
            <p14:sldId id="825"/>
            <p14:sldId id="823"/>
            <p14:sldId id="824"/>
            <p14:sldId id="810"/>
            <p14:sldId id="514"/>
            <p14:sldId id="512"/>
            <p14:sldId id="345"/>
          </p14:sldIdLst>
        </p14:section>
        <p14:section name="REFERENCE SLIDES" id="{1BF493E7-959B-4098-9BC3-C5CDEA4CA9C0}">
          <p14:sldIdLst>
            <p14:sldId id="294"/>
            <p14:sldId id="332"/>
            <p14:sldId id="349"/>
            <p14:sldId id="344"/>
            <p14:sldId id="333"/>
            <p14:sldId id="339"/>
            <p14:sldId id="336"/>
            <p14:sldId id="337"/>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9" autoAdjust="0"/>
    <p:restoredTop sz="87818" autoAdjust="0"/>
  </p:normalViewPr>
  <p:slideViewPr>
    <p:cSldViewPr snapToGrid="0">
      <p:cViewPr>
        <p:scale>
          <a:sx n="150" d="100"/>
          <a:sy n="150" d="100"/>
        </p:scale>
        <p:origin x="1446"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notesMaster" Target="notesMasters/notesMaster1.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handoutMaster" Target="handoutMasters/handoutMaster1.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commentAuthors" Target="commentAuthors.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presProps" Target="presProps.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viewProps" Target="view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theme" Target="theme/theme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tableStyles" Target="tableStyles.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10/28/2019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amics365cdn.azureedge.net/cvt-e355567de554cdbc379ac13d27892614452bfc9396d14c7c085b29076e41f91c/pictures/pages/business-application-platform/Powerapps_800x450.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52.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suxus.azureedge.net/Content/retail/assets/Flow-Devices3.1b459a5e8736ca7af253a65c49723481.2.gi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docs.microsoft.com/en-us/intune/what-is-intune" TargetMode="External"/><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8" Type="http://schemas.openxmlformats.org/officeDocument/2006/relationships/hyperlink" Target="https://youtu.be/rcrubFa8758" TargetMode="External"/><Relationship Id="rId13" Type="http://schemas.openxmlformats.org/officeDocument/2006/relationships/hyperlink" Target="https://docs.microsoft.com/powerapps/maker/canvas-apps/webinars-listing" TargetMode="External"/><Relationship Id="rId3" Type="http://schemas.openxmlformats.org/officeDocument/2006/relationships/hyperlink" Target="https://dba2o.wordpress.com/" TargetMode="External"/><Relationship Id="rId7" Type="http://schemas.openxmlformats.org/officeDocument/2006/relationships/hyperlink" Target="https://docs.microsoft.com/powerapps/maker/canvas-apps/add-scrolling-screen" TargetMode="External"/><Relationship Id="rId12" Type="http://schemas.openxmlformats.org/officeDocument/2006/relationships/hyperlink" Target="https://docs.microsoft.com/powerapps/maker/canvas-apps/open-and-run-a-sample-app" TargetMode="External"/><Relationship Id="rId2" Type="http://schemas.openxmlformats.org/officeDocument/2006/relationships/slide" Target="../slides/slide241.xml"/><Relationship Id="rId1" Type="http://schemas.openxmlformats.org/officeDocument/2006/relationships/notesMaster" Target="../notesMasters/notesMaster1.xml"/><Relationship Id="rId6" Type="http://schemas.openxmlformats.org/officeDocument/2006/relationships/hyperlink" Target="https://youtu.be/swpjfIyXCNA" TargetMode="External"/><Relationship Id="rId11" Type="http://schemas.openxmlformats.org/officeDocument/2006/relationships/hyperlink" Target="https://docs.microsoft.com/power-bi/service-cortana-intro" TargetMode="External"/><Relationship Id="rId5" Type="http://schemas.openxmlformats.org/officeDocument/2006/relationships/hyperlink" Target="https://docs.microsoft.com/power-platform/admin/pricing-billing-skus" TargetMode="External"/><Relationship Id="rId15" Type="http://schemas.openxmlformats.org/officeDocument/2006/relationships/hyperlink" Target="https://www.microsoft.com/en-us/businessapplicationssummit" TargetMode="External"/><Relationship Id="rId10" Type="http://schemas.openxmlformats.org/officeDocument/2006/relationships/hyperlink" Target="https://powerusers.microsoft.com/t5/General-Discussion/image-in-a-circle/m-p/9124#M4007" TargetMode="External"/><Relationship Id="rId4" Type="http://schemas.openxmlformats.org/officeDocument/2006/relationships/hyperlink" Target="https://docs.microsoft.com/learn/browse/?products=power-platform" TargetMode="External"/><Relationship Id="rId9" Type="http://schemas.openxmlformats.org/officeDocument/2006/relationships/hyperlink" Target="https://youtu.be/SaDEVOgOlYY" TargetMode="External"/><Relationship Id="rId14" Type="http://schemas.openxmlformats.org/officeDocument/2006/relationships/hyperlink" Target="https://go.microsoft.com/fwlink/?LinkId=2005303&amp;clcid=0x409" TargetMode="Externa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powerusers.microsoft.com/"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ynamics365cdn.azureedge.net/cvt-397d438d6dfd87f8406b8cf5cf3980704068051be237bd2816234cc9f0077121/pictures/pages/business-application-platform/Business-Platform-Hero_2084x1152.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ynamics365cdn.azureedge.net/cvt-2fdefe388049bf1e8985636a491c2905c34f0489fed01d210f95ad6f33aadefd/pictures/pages/business-application-platform/Powerbi_800x450.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dirty="0"/>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10/28/2019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6544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3317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Create an app for every task. </a:t>
            </a:r>
            <a:r>
              <a:rPr lang="en-US" b="0" dirty="0"/>
              <a:t>Using a p</a:t>
            </a:r>
            <a:r>
              <a:rPr lang="en-US" sz="1200" dirty="0"/>
              <a:t>owerful, point-and-click approach making it easy for anyone familiar with Microsoft Office </a:t>
            </a:r>
            <a:br>
              <a:rPr lang="en-US" sz="1200" dirty="0"/>
            </a:br>
            <a:r>
              <a:rPr lang="en-US" sz="1200" dirty="0"/>
              <a:t>to build apps.</a:t>
            </a:r>
          </a:p>
          <a:p>
            <a:pPr algn="l"/>
            <a:r>
              <a:rPr lang="en-US" dirty="0">
                <a:hlinkClick r:id="rId3"/>
              </a:rPr>
              <a:t>https://dynamics365cdn.azureedge.net/cvt-e355567de554cdbc379ac13d27892614452bfc9396d14c7c085b29076e41f91c/pictures/pages/business-application-platform/Powerapps_800x450.png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70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16692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288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lgn="l"/>
            <a:r>
              <a:rPr lang="en-US" dirty="0">
                <a:hlinkClick r:id="rId3"/>
              </a:rPr>
              <a:t>https://psuxus.azureedge.net/Content/retail/assets/Flow-Devices3.1b459a5e8736ca7af253a65c49723481.2.gif</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569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41835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42845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07451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10895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953886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925947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Automate your apps with Microsoft Flow. </a:t>
            </a:r>
            <a:r>
              <a:rPr lang="en-US" sz="1200" dirty="0"/>
              <a:t>Connect your apps and business processes with automated workflows that connect to more than 200 services out of the box.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737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9397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6428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1770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55576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5280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0E12B5-9D7A-4372-9DDD-FC183FB8F6DE}"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Image Placeholder 6">
            <a:extLst>
              <a:ext uri="{FF2B5EF4-FFF2-40B4-BE49-F238E27FC236}">
                <a16:creationId xmlns:a16="http://schemas.microsoft.com/office/drawing/2014/main" id="{F8A81360-AE70-446C-8E6E-06B287BD6958}"/>
              </a:ext>
            </a:extLst>
          </p:cNvPr>
          <p:cNvSpPr>
            <a:spLocks noGrp="1" noRot="1" noChangeAspect="1"/>
          </p:cNvSpPr>
          <p:nvPr>
            <p:ph type="sldImg"/>
          </p:nvPr>
        </p:nvSpPr>
        <p:spPr/>
      </p:sp>
      <p:sp>
        <p:nvSpPr>
          <p:cNvPr id="8" name="Footer Placeholder 7">
            <a:extLst>
              <a:ext uri="{FF2B5EF4-FFF2-40B4-BE49-F238E27FC236}">
                <a16:creationId xmlns:a16="http://schemas.microsoft.com/office/drawing/2014/main" id="{46EFB5BB-1D8F-47AA-BAB5-DA108E2BD027}"/>
              </a:ext>
            </a:extLst>
          </p:cNvPr>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9" name="TextBox 8">
            <a:extLst>
              <a:ext uri="{FF2B5EF4-FFF2-40B4-BE49-F238E27FC236}">
                <a16:creationId xmlns:a16="http://schemas.microsoft.com/office/drawing/2014/main" id="{6EA19AF0-D828-41A4-856C-0684292BFF30}"/>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0" name="TextBox 9">
            <a:extLst>
              <a:ext uri="{FF2B5EF4-FFF2-40B4-BE49-F238E27FC236}">
                <a16:creationId xmlns:a16="http://schemas.microsoft.com/office/drawing/2014/main" id="{11420787-E4AF-4BC7-B0DF-F7504ECD37C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Notes Placeholder 1">
            <a:extLst>
              <a:ext uri="{FF2B5EF4-FFF2-40B4-BE49-F238E27FC236}">
                <a16:creationId xmlns:a16="http://schemas.microsoft.com/office/drawing/2014/main" id="{15CD5286-E337-42E8-8ADE-56B854F5AFB8}"/>
              </a:ext>
            </a:extLst>
          </p:cNvPr>
          <p:cNvSpPr>
            <a:spLocks noGrp="1"/>
          </p:cNvSpPr>
          <p:nvPr>
            <p:ph type="body" idx="1"/>
          </p:nvPr>
        </p:nvSpPr>
        <p:spPr/>
        <p:txBody>
          <a:bodyPr/>
          <a:lstStyle/>
          <a:p>
            <a:r>
              <a:rPr lang="en-US" dirty="0"/>
              <a:t>Nick Waggoner - Principal Program Manager, Embed low-code/no-code capabilities in your app with PowerApps and Flow.</a:t>
            </a:r>
          </a:p>
        </p:txBody>
      </p:sp>
    </p:spTree>
    <p:extLst>
      <p:ext uri="{BB962C8B-B14F-4D97-AF65-F5344CB8AC3E}">
        <p14:creationId xmlns:p14="http://schemas.microsoft.com/office/powerpoint/2010/main" val="288034330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30385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7812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3929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42772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11048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5943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8707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75356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6697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687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3846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3704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92520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5455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906546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506060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040212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156005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432549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612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5032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884720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252474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175867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87527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558652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91681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50090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584283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92607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85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multiexperience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multiexperience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3775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879577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881434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804712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52094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75693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614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3E3E3"/>
                </a:solidFill>
                <a:latin typeface="Segoe UI" panose="020B0502040204020203" pitchFamily="34" charset="0"/>
              </a:rPr>
              <a:t>Microsoft Intune is a cloud-based service in the enterprise mobility management (EMM) space that helps enable your workforce to be productive while keeping your corporate data protected.</a:t>
            </a:r>
            <a:endParaRPr lang="en-US" dirty="0"/>
          </a:p>
          <a:p>
            <a:r>
              <a:rPr lang="en-US" dirty="0">
                <a:hlinkClick r:id="rId3"/>
              </a:rPr>
              <a:t>https://docs.microsoft.com/en-us/intune/what-is-intune</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17976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https://dba2o.wordpress.com/</a:t>
            </a:r>
            <a:endParaRPr lang="en-US" dirty="0">
              <a:hlinkClick r:id="rId4"/>
            </a:endParaRPr>
          </a:p>
          <a:p>
            <a:r>
              <a:rPr lang="en-US" dirty="0">
                <a:hlinkClick r:id="rId4"/>
              </a:rPr>
              <a:t>https://docs.microsoft.com/learn/browse/?products=power-platform</a:t>
            </a:r>
            <a:endParaRPr lang="en-US" dirty="0">
              <a:hlinkClick r:id="rId5"/>
            </a:endParaRPr>
          </a:p>
          <a:p>
            <a:r>
              <a:rPr lang="en-US" dirty="0">
                <a:hlinkClick r:id="rId5"/>
              </a:rPr>
              <a:t>https://docs.microsoft.com/power-platform/admin/pricing-billing-skus</a:t>
            </a:r>
            <a:endParaRPr lang="en-US" dirty="0">
              <a:hlinkClick r:id="rId6"/>
            </a:endParaRPr>
          </a:p>
          <a:p>
            <a:r>
              <a:rPr lang="en-US" dirty="0">
                <a:hlinkClick r:id="rId6"/>
              </a:rPr>
              <a:t>https://youtu.be/swpjfIyXCNA</a:t>
            </a:r>
            <a:endParaRPr lang="en-US" dirty="0">
              <a:hlinkClick r:id="rId7"/>
            </a:endParaRPr>
          </a:p>
          <a:p>
            <a:r>
              <a:rPr lang="en-US" dirty="0">
                <a:hlinkClick r:id="rId7"/>
              </a:rPr>
              <a:t>https://docs.microsoft.com/powerapps/maker/canvas-apps/add-scrolling-screen</a:t>
            </a:r>
            <a:endParaRPr lang="en-US" dirty="0">
              <a:hlinkClick r:id="rId8"/>
            </a:endParaRPr>
          </a:p>
          <a:p>
            <a:r>
              <a:rPr lang="en-US" dirty="0">
                <a:hlinkClick r:id="rId8"/>
              </a:rPr>
              <a:t>https://youtu.be/rcrubFa8758</a:t>
            </a:r>
            <a:endParaRPr lang="en-US" dirty="0">
              <a:hlinkClick r:id="rId9"/>
            </a:endParaRPr>
          </a:p>
          <a:p>
            <a:r>
              <a:rPr lang="en-US" dirty="0">
                <a:hlinkClick r:id="rId9"/>
              </a:rPr>
              <a:t>https://youtu.be/SaDEVOgOlYY</a:t>
            </a:r>
            <a:endParaRPr lang="en-US" dirty="0">
              <a:hlinkClick r:id="rId10"/>
            </a:endParaRPr>
          </a:p>
          <a:p>
            <a:r>
              <a:rPr lang="en-US" dirty="0">
                <a:hlinkClick r:id="rId10"/>
              </a:rPr>
              <a:t>https://powerusers.microsoft.com/t5/General-Discussion/image-in-a-circle/m-p/9124#M4007</a:t>
            </a:r>
            <a:endParaRPr lang="en-US" dirty="0"/>
          </a:p>
          <a:p>
            <a:r>
              <a:rPr lang="en-US" dirty="0">
                <a:hlinkClick r:id="rId11"/>
              </a:rPr>
              <a:t>https://docs.microsoft.com/power-bi/service-cortana-intro</a:t>
            </a:r>
            <a:endParaRPr lang="en-US" dirty="0">
              <a:hlinkClick r:id="rId12"/>
            </a:endParaRPr>
          </a:p>
          <a:p>
            <a:r>
              <a:rPr lang="en-US" dirty="0">
                <a:hlinkClick r:id="rId12"/>
              </a:rPr>
              <a:t>https://docs.microsoft.com/powerapps/maker/canvas-apps/open-and-run-a-sample-app</a:t>
            </a:r>
            <a:endParaRPr lang="en-US" dirty="0">
              <a:hlinkClick r:id="rId13"/>
            </a:endParaRPr>
          </a:p>
          <a:p>
            <a:r>
              <a:rPr lang="en-US" dirty="0">
                <a:hlinkClick r:id="rId13"/>
              </a:rPr>
              <a:t>https://docs.microsoft.com/powerapps/maker/canvas-apps/webinars-listing</a:t>
            </a:r>
            <a:endParaRPr lang="en-US" dirty="0">
              <a:hlinkClick r:id="rId14"/>
            </a:endParaRPr>
          </a:p>
          <a:p>
            <a:r>
              <a:rPr lang="en-US" dirty="0">
                <a:hlinkClick r:id="rId14"/>
              </a:rPr>
              <a:t>https://go.microsoft.com/fwlink/?LinkId=2005303&amp;clcid=0x409</a:t>
            </a:r>
            <a:endParaRPr lang="en-US" dirty="0">
              <a:hlinkClick r:id="rId15"/>
            </a:endParaRPr>
          </a:p>
          <a:p>
            <a:r>
              <a:rPr lang="en-US" dirty="0">
                <a:hlinkClick r:id="rId15"/>
              </a:rPr>
              <a:t>https://www.microsoft.com/en-us/businessapplicationssummit</a:t>
            </a:r>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241</a:t>
            </a:fld>
            <a:endParaRPr lang="en-US"/>
          </a:p>
        </p:txBody>
      </p:sp>
    </p:spTree>
    <p:extLst>
      <p:ext uri="{BB962C8B-B14F-4D97-AF65-F5344CB8AC3E}">
        <p14:creationId xmlns:p14="http://schemas.microsoft.com/office/powerpoint/2010/main" val="123494787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https://powerusers.microsoft.com/</a:t>
            </a:r>
            <a:endParaRPr lang="en-US" dirty="0"/>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Discuss, </a:t>
            </a:r>
            <a:r>
              <a:rPr lang="en-US" sz="1200" kern="0" dirty="0">
                <a:solidFill>
                  <a:srgbClr val="FFFFFF"/>
                </a:solidFill>
              </a:rPr>
              <a:t>Connect, Feedback</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26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first Magic Quadrant for multiexperience development platforms (MXDPs), its predecessors having been Magic Quadrants for mobile app development platforms (MADPs). The change of name reflects the evolution of MADPs to serve expanding app use cases and development requirements. These requirements go beyond mobile apps to enable development of progressive web apps (PWAs), conversational apps (voice assistants and chatbots), immersive apps and wearable apps.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 Challenger. In the MXDP market, enterprises often consider Microsoft because its suite of Visual Studio and Azure products is known to meet the needs of professional developers. Its PowerApps and Flow products are increasingly used by IT and citizen developers, too. Together, these products form a platform suite that is widely adopted for multiexperience development, although Microsoft lacks a formal platform naming and packaging convention.</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capabilities:</a:t>
            </a:r>
            <a:r>
              <a:rPr lang="en-US" sz="1200" kern="1200" dirty="0">
                <a:solidFill>
                  <a:schemeClr val="tx1"/>
                </a:solidFill>
                <a:effectLst/>
                <a:latin typeface="+mn-lt"/>
                <a:ea typeface="+mn-ea"/>
                <a:cs typeface="+mn-cs"/>
              </a:rPr>
              <a:t> Visual Studio with Xamarin offers native-level mobile app development, while Microsoft Bot Framework supports conversational app development for both voice and chatbot use cases. Microsoft is also one of the vendors at the forefront of supporting PWA and immersive app development.</a:t>
            </a:r>
          </a:p>
          <a:p>
            <a:r>
              <a:rPr lang="en-US" sz="1200" b="0" kern="1200" dirty="0">
                <a:solidFill>
                  <a:schemeClr val="tx1"/>
                </a:solidFill>
                <a:effectLst/>
                <a:latin typeface="+mn-lt"/>
                <a:ea typeface="+mn-ea"/>
                <a:cs typeface="+mn-cs"/>
              </a:rPr>
              <a:t>Viability and operations:</a:t>
            </a:r>
            <a:r>
              <a:rPr lang="en-US" sz="1200" kern="1200" dirty="0">
                <a:solidFill>
                  <a:schemeClr val="tx1"/>
                </a:solidFill>
                <a:effectLst/>
                <a:latin typeface="+mn-lt"/>
                <a:ea typeface="+mn-ea"/>
                <a:cs typeface="+mn-cs"/>
              </a:rPr>
              <a:t> Microsoft has a massive developer community and ecosystem for all the products under its MXDP umbrella. By taking an unopinionated approach to its development platform, Microsoft allows customers to use what they need and to interchange other product and components comparatively easily. Operationally, Microsoft has significant resources to support and invest in its MXDP offering.</a:t>
            </a:r>
          </a:p>
          <a:p>
            <a:r>
              <a:rPr lang="en-US" sz="1200" b="0" kern="1200" dirty="0">
                <a:solidFill>
                  <a:schemeClr val="tx1"/>
                </a:solidFill>
                <a:effectLst/>
                <a:latin typeface="+mn-lt"/>
                <a:ea typeface="+mn-ea"/>
                <a:cs typeface="+mn-cs"/>
              </a:rPr>
              <a:t>Market responsiveness:</a:t>
            </a:r>
            <a:r>
              <a:rPr lang="en-US" sz="1200" kern="1200" dirty="0">
                <a:solidFill>
                  <a:schemeClr val="tx1"/>
                </a:solidFill>
                <a:effectLst/>
                <a:latin typeface="+mn-lt"/>
                <a:ea typeface="+mn-ea"/>
                <a:cs typeface="+mn-cs"/>
              </a:rPr>
              <a:t> Microsoft embraces open-source technologies and has been active not only in its .NET Core community, but also in the Apache Cordova, React Native and Linux Foundation communities. It also offers a number of marketplaces for Visual Studio and Azure, plus the GitHub Marketplace through its acquisition of GitHub.</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Market understanding and marketing strategy:</a:t>
            </a:r>
            <a:r>
              <a:rPr lang="en-US" sz="1200" kern="1200" dirty="0">
                <a:solidFill>
                  <a:schemeClr val="tx1"/>
                </a:solidFill>
                <a:effectLst/>
                <a:latin typeface="+mn-lt"/>
                <a:ea typeface="+mn-ea"/>
                <a:cs typeface="+mn-cs"/>
              </a:rPr>
              <a:t> Microsoft markets to developers and takes a bottom-up go-to-market approach to its MXDP offering — more so than the other vendors in this Magic Quadrant. Although it is important to win the hearts and minds of developers, Microsoft lacks a higher-level, unified strategic value proposition for its MXDP for IT and business leaders, who are the final decision makers.</a:t>
            </a:r>
          </a:p>
          <a:p>
            <a:r>
              <a:rPr lang="en-US" sz="1200" b="0" kern="1200" dirty="0">
                <a:solidFill>
                  <a:schemeClr val="tx1"/>
                </a:solidFill>
                <a:effectLst/>
                <a:latin typeface="+mn-lt"/>
                <a:ea typeface="+mn-ea"/>
                <a:cs typeface="+mn-cs"/>
              </a:rPr>
              <a:t>Sales strategy:</a:t>
            </a:r>
            <a:r>
              <a:rPr lang="en-US" sz="1200" kern="1200" dirty="0">
                <a:solidFill>
                  <a:schemeClr val="tx1"/>
                </a:solidFill>
                <a:effectLst/>
                <a:latin typeface="+mn-lt"/>
                <a:ea typeface="+mn-ea"/>
                <a:cs typeface="+mn-cs"/>
              </a:rPr>
              <a:t> Microsoft gains customers for its MXDP platform suite as a strong incumbent supplier of developer tools and platform services in many enterprises. However, potential customers may find that its sales support and licensing models are less coordinated and focused than other vendors from a platform-centric perspective.</a:t>
            </a:r>
          </a:p>
          <a:p>
            <a:r>
              <a:rPr lang="en-US" sz="1200" b="0" kern="1200" dirty="0">
                <a:solidFill>
                  <a:schemeClr val="tx1"/>
                </a:solidFill>
                <a:effectLst/>
                <a:latin typeface="+mn-lt"/>
                <a:ea typeface="+mn-ea"/>
                <a:cs typeface="+mn-cs"/>
              </a:rPr>
              <a:t>Business model:</a:t>
            </a:r>
            <a:r>
              <a:rPr lang="en-US" sz="1200" kern="1200" dirty="0">
                <a:solidFill>
                  <a:schemeClr val="tx1"/>
                </a:solidFill>
                <a:effectLst/>
                <a:latin typeface="+mn-lt"/>
                <a:ea typeface="+mn-ea"/>
                <a:cs typeface="+mn-cs"/>
              </a:rPr>
              <a:t> Although Microsoft has taken a leadership position in many open-source areas to expand its technology scope, it does not demonstrate a compelling vision to monetize that activity for its MXDP (its PWA Builder and Visual Studio Code products, for example, are evidence of this). Also, with engineering and go-to-market responsibilities spread across Azure, Visual Studio and Business Applications teams, Microsoft currently lacks a cohesive platform business model that ties together its MXDP products.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1:16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51406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54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10/28/2019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QR code</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8723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dirty="0">
                <a:hlinkClick r:id="rId3"/>
              </a:rPr>
              <a:t>https://dynamics365cdn.azureedge.net/cvt-397d438d6dfd87f8406b8cf5cf3980704068051be237bd2816234cc9f0077121/pictures/pages/business-application-platform/Business-Platform-Hero_2084x1152.png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80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a:t>
            </a:r>
            <a:r>
              <a:rPr kumimoji="0" lang="en-US" sz="1200" b="0" i="0" u="none" strike="noStrike" kern="1200" cap="none" spc="0" normalizeH="0" baseline="0" noProof="0" dirty="0">
                <a:ln>
                  <a:noFill/>
                </a:ln>
                <a:solidFill>
                  <a:srgbClr val="505050"/>
                </a:solidFill>
                <a:effectLst/>
                <a:uLnTx/>
                <a:uFillTx/>
                <a:latin typeface="Segoe UI"/>
                <a:ea typeface="+mn-ea"/>
                <a:cs typeface="Segoe UI"/>
              </a:rPr>
              <a:t>Include powerful robotic process automation with a no-code approach that connects to hundreds of popular apps and services.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90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F2C812"/>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a:buClr>
                <a:srgbClr val="F2C812"/>
              </a:buClr>
            </a:pPr>
            <a:r>
              <a:rPr lang="en-US" dirty="0">
                <a:hlinkClick r:id="rId3"/>
              </a:rPr>
              <a:t>https://dynamics365cdn.azureedge.net/cvt-2fdefe388049bf1e8985636a491c2905c34f0489fed01d210f95ad6f33aadefd/pictures/pages/business-application-platform/Powerbi_800x450.png</a:t>
            </a:r>
            <a:endParaRPr lang="en-US" sz="12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6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Real-time dashboards: live 360 view of your business so you can run it in real time instead of looking in the rearview mirror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10/28/2019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43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Natural Language</a:t>
            </a:r>
            <a:r>
              <a:rPr lang="en-US" sz="1200" b="1" kern="1200" baseline="0" dirty="0">
                <a:solidFill>
                  <a:schemeClr val="tx1"/>
                </a:solidFill>
                <a:effectLst/>
                <a:latin typeface="+mn-lt"/>
                <a:ea typeface="+mn-ea"/>
                <a:cs typeface="+mn-cs"/>
              </a:rPr>
              <a:t> Interface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Power BI we continue to find new ways to simplify how people analyze and gain insight from data, providing industry leading features such as natural language query. Natural language query provides users with an easier way to interact with their data, allowing them to type questions of their data and receive answers in the form of live visualizations. Power BI integration with Cortana allows you to now ask these question directly from Cortana and to have answers from your Power BI data surfaced to you by Cortana. These data driven answers can range from simple numeric values (“revenue for the last quarter”), charts (“revenue over time”), maps (“revenue by region”) or data represented through any of the other Power BI data visualizations. Combined with the Cortana Analytics suite, this opens up amazing new opportunities to use Cortana to enable your business, and your customers' businesses, to get things done in more helpful, proactive, and natural ways.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10/28/2019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955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10/28/2019 10:27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9.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9.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9.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4FB3EDC3-1525-4693-92A3-9202BED6AE62}"/>
              </a:ext>
            </a:extLst>
          </p:cNvPr>
          <p:cNvSpPr>
            <a:spLocks noGrp="1"/>
          </p:cNvSpPr>
          <p:nvPr>
            <p:ph type="title"/>
          </p:nvPr>
        </p:nvSpPr>
        <p:spPr>
          <a:xfrm>
            <a:off x="92869" y="58579"/>
            <a:ext cx="8899327" cy="626428"/>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99151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24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10/28/2019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426892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10/28/2019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7146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74773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315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413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18612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7748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26324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66094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240728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264893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22042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497345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29494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6108566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144465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687819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91133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5104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683378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09524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05734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659090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992602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63287" y="151280"/>
            <a:ext cx="8817428" cy="383451"/>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163287" y="891882"/>
            <a:ext cx="8817428" cy="1180301"/>
          </a:xfrm>
        </p:spPr>
        <p:txBody>
          <a:bodyPr/>
          <a:lstStyle>
            <a:lvl1pPr marL="0" indent="0">
              <a:buNone/>
              <a:defRPr>
                <a:solidFill>
                  <a:srgbClr val="000000"/>
                </a:solidFill>
              </a:defRPr>
            </a:lvl1pPr>
            <a:lvl2pPr marL="0" indent="0">
              <a:buFontTx/>
              <a:buNone/>
              <a:defRPr sz="1258">
                <a:solidFill>
                  <a:srgbClr val="000000"/>
                </a:solidFill>
              </a:defRPr>
            </a:lvl2pPr>
            <a:lvl3pPr marL="131675" indent="0">
              <a:buNone/>
              <a:defRPr sz="1125">
                <a:solidFill>
                  <a:srgbClr val="000000"/>
                </a:solidFill>
              </a:defRPr>
            </a:lvl3pPr>
            <a:lvl4pPr marL="263350" indent="0">
              <a:buNone/>
              <a:defRPr>
                <a:solidFill>
                  <a:srgbClr val="000000"/>
                </a:solidFill>
              </a:defRPr>
            </a:lvl4pPr>
            <a:lvl5pPr marL="395024"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912494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05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570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07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685775"/>
            <a:fld id="{27258FFF-F925-446B-8502-81C933981705}" type="slidenum">
              <a:rPr lang="en-US" smtClean="0">
                <a:solidFill>
                  <a:srgbClr val="505050"/>
                </a:solidFill>
              </a:rPr>
              <a:pPr defTabSz="685775"/>
              <a:t>‹#›</a:t>
            </a:fld>
            <a:endParaRPr lang="en-US" dirty="0">
              <a:solidFill>
                <a:srgbClr val="505050"/>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04240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31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68" y="1169"/>
                        <a:ext cx="1167" cy="116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46" y="1984601"/>
            <a:ext cx="3105365" cy="1142451"/>
          </a:xfrm>
          <a:prstGeom prst="rect">
            <a:avLst/>
          </a:prstGeom>
        </p:spPr>
      </p:pic>
    </p:spTree>
    <p:extLst>
      <p:ext uri="{BB962C8B-B14F-4D97-AF65-F5344CB8AC3E}">
        <p14:creationId xmlns:p14="http://schemas.microsoft.com/office/powerpoint/2010/main" val="1831327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412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2"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8" name="Text Placeholder 7"/>
          <p:cNvSpPr>
            <a:spLocks noGrp="1"/>
          </p:cNvSpPr>
          <p:nvPr>
            <p:ph type="body" sz="quarter" idx="13" hasCustomPrompt="1"/>
          </p:nvPr>
        </p:nvSpPr>
        <p:spPr>
          <a:xfrm>
            <a:off x="443730" y="1136474"/>
            <a:ext cx="8254135" cy="3429038"/>
          </a:xfrm>
        </p:spPr>
        <p:txBody>
          <a:bodyPr lIns="0" tIns="0"/>
          <a:lstStyle>
            <a:lvl1pPr marL="171575" indent="-171575">
              <a:spcBef>
                <a:spcPts val="882"/>
              </a:spcBef>
              <a:defRPr sz="1912">
                <a:latin typeface="+mn-lt"/>
              </a:defRPr>
            </a:lvl1pPr>
            <a:lvl2pPr marL="507719" indent="-171575">
              <a:spcBef>
                <a:spcPts val="882"/>
              </a:spcBef>
              <a:buSzPct val="100000"/>
              <a:buFont typeface="Segoe UI" pitchFamily="34" charset="0"/>
              <a:buChar char="‐"/>
              <a:defRPr/>
            </a:lvl2pPr>
            <a:lvl3pPr marL="843864" indent="-171575">
              <a:spcBef>
                <a:spcPts val="882"/>
              </a:spcBef>
              <a:buFont typeface="Wingdings" pitchFamily="2" charset="2"/>
              <a:buChar char="§"/>
              <a:defRPr/>
            </a:lvl3pPr>
            <a:lvl4pPr marL="1176507" indent="-252109">
              <a:spcBef>
                <a:spcPts val="882"/>
              </a:spcBef>
              <a:buFont typeface="+mj-lt"/>
              <a:buAutoNum type="arabicPeriod"/>
              <a:defRPr/>
            </a:lvl4pPr>
            <a:lvl5pPr marL="1430950" indent="-252109">
              <a:spcBef>
                <a:spcPts val="882"/>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60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PASS.org</a:t>
            </a: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514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algn="l" defTabSz="685775">
              <a:defRPr/>
            </a:pPr>
            <a:endParaRPr lang="en-US" sz="662" dirty="0">
              <a:solidFill>
                <a:srgbClr val="505050"/>
              </a:solidFill>
              <a:latin typeface="Segoe UI"/>
            </a:endParaRPr>
          </a:p>
        </p:txBody>
      </p:sp>
      <p:sp>
        <p:nvSpPr>
          <p:cNvPr id="4" name="Slide Number Placeholder 3"/>
          <p:cNvSpPr>
            <a:spLocks noGrp="1"/>
          </p:cNvSpPr>
          <p:nvPr>
            <p:ph type="sldNum" sz="quarter" idx="11"/>
          </p:nvPr>
        </p:nvSpPr>
        <p:spPr/>
        <p:txBody>
          <a:bodyPr/>
          <a:lstStyle/>
          <a:p>
            <a:pPr defTabSz="685775">
              <a:defRPr/>
            </a:pPr>
            <a:fld id="{27258FFF-F925-446B-8502-81C933981705}" type="slidenum">
              <a:rPr lang="en-US" sz="662" smtClean="0">
                <a:solidFill>
                  <a:srgbClr val="505050"/>
                </a:solidFill>
                <a:latin typeface="Segoe UI"/>
              </a:rPr>
              <a:pPr defTabSz="685775">
                <a:defRPr/>
              </a:pPr>
              <a:t>‹#›</a:t>
            </a:fld>
            <a:endParaRPr lang="en-US" sz="662" dirty="0">
              <a:solidFill>
                <a:srgbClr val="505050"/>
              </a:solidFill>
              <a:latin typeface="Segoe UI"/>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2"/>
              </a:lnSpc>
              <a:defRPr sz="3235"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4200604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4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4454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3285" y="151280"/>
            <a:ext cx="5878286" cy="397055"/>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6041572" y="151281"/>
            <a:ext cx="2939143" cy="233795"/>
          </a:xfrm>
        </p:spPr>
        <p:txBody>
          <a:bodyPr vert="horz" wrap="square" lIns="127337" tIns="79586" rIns="127337" bIns="79586" rtlCol="0" anchor="t">
            <a:noAutofit/>
          </a:bodyPr>
          <a:lstStyle>
            <a:lvl1pPr marL="0" indent="0" algn="r">
              <a:buFontTx/>
              <a:buNone/>
              <a:defRPr lang="en-US" sz="1059"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1451759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8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337655" y="2312740"/>
            <a:ext cx="2420347" cy="519044"/>
          </a:xfrm>
          <a:prstGeom prst="rect">
            <a:avLst/>
          </a:prstGeom>
        </p:spPr>
      </p:pic>
    </p:spTree>
    <p:extLst>
      <p:ext uri="{BB962C8B-B14F-4D97-AF65-F5344CB8AC3E}">
        <p14:creationId xmlns:p14="http://schemas.microsoft.com/office/powerpoint/2010/main" val="666992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4"/>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82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427434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4"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 id="2147483724" r:id="rId20"/>
    <p:sldLayoutId id="2147483725" r:id="rId21"/>
    <p:sldLayoutId id="2147483764" r:id="rId22"/>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408BB5-1956-4009-9820-4D5D8E345588}" type="datetimeFigureOut">
              <a:rPr lang="en-US" smtClean="0"/>
              <a:t>10/28/2019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5727602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229853" y="1"/>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DD7E7-E789-47CD-8BD9-FD6FF69BE563}" type="datetimeFigureOut">
              <a:rPr lang="en-US" smtClean="0"/>
              <a:t>10/28/2019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193005082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fleitas/seattle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36.emf"/></Relationships>
</file>

<file path=ppt/slides/_rels/slide12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0.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1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1.xml"/><Relationship Id="rId1" Type="http://schemas.openxmlformats.org/officeDocument/2006/relationships/slideLayout" Target="../slideLayouts/slideLayout18.xml"/><Relationship Id="rId5" Type="http://schemas.openxmlformats.org/officeDocument/2006/relationships/image" Target="../media/image171.svg"/><Relationship Id="rId4" Type="http://schemas.openxmlformats.org/officeDocument/2006/relationships/image" Target="../media/image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2.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1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6.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8.xm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2.xml"/><Relationship Id="rId1" Type="http://schemas.openxmlformats.org/officeDocument/2006/relationships/slideLayout" Target="../slideLayouts/slideLayout18.xml"/><Relationship Id="rId4" Type="http://schemas.openxmlformats.org/officeDocument/2006/relationships/image" Target="../media/image183.png"/></Relationships>
</file>

<file path=ppt/slides/_rels/slide13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40.gif"/><Relationship Id="rId4" Type="http://schemas.openxmlformats.org/officeDocument/2006/relationships/image" Target="../media/image39.png"/></Relationships>
</file>

<file path=ppt/slides/_rels/slide1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14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8.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9.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14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0.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34.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35.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5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7.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1.xml"/><Relationship Id="rId1" Type="http://schemas.openxmlformats.org/officeDocument/2006/relationships/slideLayout" Target="../slideLayouts/slideLayout18.xml"/><Relationship Id="rId4" Type="http://schemas.openxmlformats.org/officeDocument/2006/relationships/image" Target="../media/image203.png"/></Relationships>
</file>

<file path=ppt/slides/_rels/slide156.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2.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5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4.png"/><Relationship Id="rId7" Type="http://schemas.openxmlformats.org/officeDocument/2006/relationships/image" Target="../media/image209.png"/><Relationship Id="rId2" Type="http://schemas.openxmlformats.org/officeDocument/2006/relationships/notesSlide" Target="../notesSlides/notesSlide143.xml"/><Relationship Id="rId1" Type="http://schemas.openxmlformats.org/officeDocument/2006/relationships/slideLayout" Target="../slideLayouts/slideLayout18.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5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4.xml"/><Relationship Id="rId1" Type="http://schemas.openxmlformats.org/officeDocument/2006/relationships/slideLayout" Target="../slideLayouts/slideLayout18.xml"/><Relationship Id="rId6" Type="http://schemas.openxmlformats.org/officeDocument/2006/relationships/image" Target="../media/image211.png"/><Relationship Id="rId5" Type="http://schemas.openxmlformats.org/officeDocument/2006/relationships/image" Target="../media/image207.png"/><Relationship Id="rId4" Type="http://schemas.openxmlformats.org/officeDocument/2006/relationships/image" Target="../media/image206.png"/></Relationships>
</file>

<file path=ppt/slides/_rels/slide16.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160.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161.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7.png"/><Relationship Id="rId2" Type="http://schemas.openxmlformats.org/officeDocument/2006/relationships/notesSlide" Target="../notesSlides/notesSlide145.xml"/><Relationship Id="rId1" Type="http://schemas.openxmlformats.org/officeDocument/2006/relationships/slideLayout" Target="../slideLayouts/slideLayout18.xml"/><Relationship Id="rId6" Type="http://schemas.openxmlformats.org/officeDocument/2006/relationships/image" Target="../media/image206.png"/><Relationship Id="rId5" Type="http://schemas.openxmlformats.org/officeDocument/2006/relationships/image" Target="../media/image213.png"/><Relationship Id="rId4" Type="http://schemas.openxmlformats.org/officeDocument/2006/relationships/image" Target="../media/image212.png"/></Relationships>
</file>

<file path=ppt/slides/_rels/slide16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6.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3.png"/></Relationships>
</file>

<file path=ppt/slides/_rels/slide16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7.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4.png"/></Relationships>
</file>

<file path=ppt/slides/_rels/slide16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8.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5.png"/></Relationships>
</file>

<file path=ppt/slides/_rels/slide1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9.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6.png"/></Relationships>
</file>

<file path=ppt/slides/_rels/slide16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7.png"/></Relationships>
</file>

<file path=ppt/slides/_rels/slide16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8.png"/></Relationships>
</file>

<file path=ppt/slides/_rels/slide16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19.png"/></Relationships>
</file>

<file path=ppt/slides/_rels/slide16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3.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0.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17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4.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1.png"/></Relationships>
</file>

<file path=ppt/slides/_rels/slide17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5.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2.png"/></Relationships>
</file>

<file path=ppt/slides/_rels/slide17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6.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3.png"/></Relationships>
</file>

<file path=ppt/slides/_rels/slide17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4.png"/></Relationships>
</file>

<file path=ppt/slides/_rels/slide174.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7.png"/><Relationship Id="rId2" Type="http://schemas.openxmlformats.org/officeDocument/2006/relationships/notesSlide" Target="../notesSlides/notesSlide158.xml"/><Relationship Id="rId1" Type="http://schemas.openxmlformats.org/officeDocument/2006/relationships/slideLayout" Target="../slideLayouts/slideLayout18.xml"/><Relationship Id="rId6" Type="http://schemas.openxmlformats.org/officeDocument/2006/relationships/image" Target="../media/image206.png"/><Relationship Id="rId5" Type="http://schemas.openxmlformats.org/officeDocument/2006/relationships/image" Target="../media/image226.png"/><Relationship Id="rId4" Type="http://schemas.openxmlformats.org/officeDocument/2006/relationships/image" Target="../media/image225.png"/></Relationships>
</file>

<file path=ppt/slides/_rels/slide17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9.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2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60.xml"/><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61.xml"/><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44.png"/></Relationships>
</file>

<file path=ppt/slides/_rels/slide18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3.xml"/><Relationship Id="rId1" Type="http://schemas.openxmlformats.org/officeDocument/2006/relationships/slideLayout" Target="../slideLayouts/slideLayout18.xml"/><Relationship Id="rId4" Type="http://schemas.openxmlformats.org/officeDocument/2006/relationships/image" Target="../media/image231.png"/></Relationships>
</file>

<file path=ppt/slides/_rels/slide18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4.xml"/><Relationship Id="rId1" Type="http://schemas.openxmlformats.org/officeDocument/2006/relationships/slideLayout" Target="../slideLayouts/slideLayout18.xml"/><Relationship Id="rId4" Type="http://schemas.openxmlformats.org/officeDocument/2006/relationships/image" Target="../media/image232.png"/></Relationships>
</file>

<file path=ppt/slides/_rels/slide18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1.xml"/><Relationship Id="rId4" Type="http://schemas.openxmlformats.org/officeDocument/2006/relationships/image" Target="../media/image235.svg"/></Relationships>
</file>

<file path=ppt/slides/_rels/slide18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5.xml"/><Relationship Id="rId1" Type="http://schemas.openxmlformats.org/officeDocument/2006/relationships/slideLayout" Target="../slideLayouts/slideLayout18.xml"/><Relationship Id="rId5" Type="http://schemas.openxmlformats.org/officeDocument/2006/relationships/image" Target="../media/image237.png"/><Relationship Id="rId4" Type="http://schemas.openxmlformats.org/officeDocument/2006/relationships/image" Target="../media/image236.png"/></Relationships>
</file>

<file path=ppt/slides/_rels/slide18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6.xml"/><Relationship Id="rId1" Type="http://schemas.openxmlformats.org/officeDocument/2006/relationships/slideLayout" Target="../slideLayouts/slideLayout18.xml"/><Relationship Id="rId4" Type="http://schemas.openxmlformats.org/officeDocument/2006/relationships/image" Target="../media/image236.png"/></Relationships>
</file>

<file path=ppt/slides/_rels/slide185.xml.rels><?xml version="1.0" encoding="UTF-8" standalone="yes"?>
<Relationships xmlns="http://schemas.openxmlformats.org/package/2006/relationships"><Relationship Id="rId3" Type="http://schemas.openxmlformats.org/officeDocument/2006/relationships/image" Target="../media/image239.svg"/><Relationship Id="rId2" Type="http://schemas.openxmlformats.org/officeDocument/2006/relationships/image" Target="../media/image238.png"/><Relationship Id="rId1" Type="http://schemas.openxmlformats.org/officeDocument/2006/relationships/slideLayout" Target="../slideLayouts/slideLayout21.xml"/></Relationships>
</file>

<file path=ppt/slides/_rels/slide186.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1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7.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18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68.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18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9.xml"/><Relationship Id="rId1" Type="http://schemas.openxmlformats.org/officeDocument/2006/relationships/slideLayout" Target="../slideLayouts/slideLayout18.xml"/><Relationship Id="rId4" Type="http://schemas.openxmlformats.org/officeDocument/2006/relationships/image" Target="../media/image2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70.xml"/><Relationship Id="rId1" Type="http://schemas.openxmlformats.org/officeDocument/2006/relationships/slideLayout" Target="../slideLayouts/slideLayout18.xml"/><Relationship Id="rId4" Type="http://schemas.openxmlformats.org/officeDocument/2006/relationships/image" Target="../media/image243.png"/></Relationships>
</file>

<file path=ppt/slides/_rels/slide19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71.xml"/><Relationship Id="rId1" Type="http://schemas.openxmlformats.org/officeDocument/2006/relationships/slideLayout" Target="../slideLayouts/slideLayout18.xml"/><Relationship Id="rId4" Type="http://schemas.openxmlformats.org/officeDocument/2006/relationships/image" Target="../media/image24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72.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19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73.xml"/><Relationship Id="rId1" Type="http://schemas.openxmlformats.org/officeDocument/2006/relationships/slideLayout" Target="../slideLayouts/slideLayout18.xml"/></Relationships>
</file>

<file path=ppt/slides/_rels/slide19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4.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19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75.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19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76.xml"/><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77.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19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7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79.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20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80.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20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81.xml"/><Relationship Id="rId1" Type="http://schemas.openxmlformats.org/officeDocument/2006/relationships/slideLayout" Target="../slideLayouts/slideLayout29.xml"/><Relationship Id="rId4" Type="http://schemas.openxmlformats.org/officeDocument/2006/relationships/image" Target="../media/image255.png"/></Relationships>
</file>

<file path=ppt/slides/_rels/slide20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82.xml"/><Relationship Id="rId1" Type="http://schemas.openxmlformats.org/officeDocument/2006/relationships/slideLayout" Target="../slideLayouts/slideLayout29.xml"/><Relationship Id="rId4" Type="http://schemas.openxmlformats.org/officeDocument/2006/relationships/image" Target="../media/image257.png"/></Relationships>
</file>

<file path=ppt/slides/_rels/slide20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83.xml"/><Relationship Id="rId1" Type="http://schemas.openxmlformats.org/officeDocument/2006/relationships/slideLayout" Target="../slideLayouts/slideLayout29.xml"/><Relationship Id="rId4" Type="http://schemas.openxmlformats.org/officeDocument/2006/relationships/image" Target="../media/image259.png"/></Relationships>
</file>

<file path=ppt/slides/_rels/slide20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4.xml"/><Relationship Id="rId1" Type="http://schemas.openxmlformats.org/officeDocument/2006/relationships/slideLayout" Target="../slideLayouts/slideLayout29.xml"/><Relationship Id="rId4" Type="http://schemas.openxmlformats.org/officeDocument/2006/relationships/image" Target="../media/image261.png"/></Relationships>
</file>

<file path=ppt/slides/_rels/slide20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85.xml"/><Relationship Id="rId1" Type="http://schemas.openxmlformats.org/officeDocument/2006/relationships/slideLayout" Target="../slideLayouts/slideLayout29.xml"/><Relationship Id="rId4" Type="http://schemas.openxmlformats.org/officeDocument/2006/relationships/image" Target="../media/image263.png"/></Relationships>
</file>

<file path=ppt/slides/_rels/slide20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86.xml"/><Relationship Id="rId1" Type="http://schemas.openxmlformats.org/officeDocument/2006/relationships/slideLayout" Target="../slideLayouts/slideLayout29.xml"/><Relationship Id="rId4" Type="http://schemas.openxmlformats.org/officeDocument/2006/relationships/image" Target="../media/image265.png"/></Relationships>
</file>

<file path=ppt/slides/_rels/slide20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87.xml"/><Relationship Id="rId1" Type="http://schemas.openxmlformats.org/officeDocument/2006/relationships/slideLayout" Target="../slideLayouts/slideLayout29.xml"/><Relationship Id="rId4" Type="http://schemas.openxmlformats.org/officeDocument/2006/relationships/image" Target="../media/image267.png"/></Relationships>
</file>

<file path=ppt/slides/_rels/slide20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88.xml"/><Relationship Id="rId1" Type="http://schemas.openxmlformats.org/officeDocument/2006/relationships/slideLayout" Target="../slideLayouts/slideLayout29.xml"/><Relationship Id="rId4" Type="http://schemas.openxmlformats.org/officeDocument/2006/relationships/image" Target="../media/image269.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49.png"/><Relationship Id="rId4" Type="http://schemas.openxmlformats.org/officeDocument/2006/relationships/image" Target="../media/image48.png"/></Relationships>
</file>

<file path=ppt/slides/_rels/slide21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89.xml"/><Relationship Id="rId1" Type="http://schemas.openxmlformats.org/officeDocument/2006/relationships/slideLayout" Target="../slideLayouts/slideLayout29.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271.png"/></Relationships>
</file>

<file path=ppt/slides/_rels/slide211.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4.png"/><Relationship Id="rId2" Type="http://schemas.openxmlformats.org/officeDocument/2006/relationships/notesSlide" Target="../notesSlides/notesSlide190.xml"/><Relationship Id="rId1" Type="http://schemas.openxmlformats.org/officeDocument/2006/relationships/slideLayout" Target="../slideLayouts/slideLayout29.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273.png"/></Relationships>
</file>

<file path=ppt/slides/_rels/slide21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91.xml"/><Relationship Id="rId1" Type="http://schemas.openxmlformats.org/officeDocument/2006/relationships/slideLayout" Target="../slideLayouts/slideLayout29.xml"/><Relationship Id="rId6" Type="http://schemas.openxmlformats.org/officeDocument/2006/relationships/image" Target="../media/image276.png"/><Relationship Id="rId5" Type="http://schemas.openxmlformats.org/officeDocument/2006/relationships/image" Target="../media/image103.svg"/><Relationship Id="rId4" Type="http://schemas.openxmlformats.org/officeDocument/2006/relationships/image" Target="../media/image102.png"/></Relationships>
</file>

<file path=ppt/slides/_rels/slide21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92.xml"/><Relationship Id="rId1" Type="http://schemas.openxmlformats.org/officeDocument/2006/relationships/slideLayout" Target="../slideLayouts/slideLayout29.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273.png"/></Relationships>
</file>

<file path=ppt/slides/_rels/slide21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279.png"/></Relationships>
</file>

<file path=ppt/slides/_rels/slide215.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21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4.xml"/><Relationship Id="rId1" Type="http://schemas.openxmlformats.org/officeDocument/2006/relationships/slideLayout" Target="../slideLayouts/slideLayout18.xml"/></Relationships>
</file>

<file path=ppt/slides/_rels/slide21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95.xml"/><Relationship Id="rId1" Type="http://schemas.openxmlformats.org/officeDocument/2006/relationships/slideLayout" Target="../slideLayouts/slideLayout18.xml"/></Relationships>
</file>

<file path=ppt/slides/_rels/slide21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6.xml"/><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9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20.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98.xml"/><Relationship Id="rId1" Type="http://schemas.openxmlformats.org/officeDocument/2006/relationships/slideLayout" Target="../slideLayouts/slideLayout18.xml"/></Relationships>
</file>

<file path=ppt/slides/_rels/slide22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99.xml"/><Relationship Id="rId1" Type="http://schemas.openxmlformats.org/officeDocument/2006/relationships/slideLayout" Target="../slideLayouts/slideLayout18.xml"/></Relationships>
</file>

<file path=ppt/slides/_rels/slide222.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00.xml"/><Relationship Id="rId1" Type="http://schemas.openxmlformats.org/officeDocument/2006/relationships/slideLayout" Target="../slideLayouts/slideLayout18.xml"/></Relationships>
</file>

<file path=ppt/slides/_rels/slide22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01.xml"/><Relationship Id="rId1" Type="http://schemas.openxmlformats.org/officeDocument/2006/relationships/slideLayout" Target="../slideLayouts/slideLayout18.xml"/></Relationships>
</file>

<file path=ppt/slides/_rels/slide224.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02.xml"/><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4.xml"/><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10.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13.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5.xml"/><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16.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7.xml"/><Relationship Id="rId1" Type="http://schemas.openxmlformats.org/officeDocument/2006/relationships/slideLayout" Target="../slideLayouts/slideLayout29.xml"/><Relationship Id="rId4" Type="http://schemas.openxmlformats.org/officeDocument/2006/relationships/image" Target="../media/image304.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hyperlink" Target="https://docs.microsoft.com/learn/browse/?products=power-platform" TargetMode="External"/><Relationship Id="rId7" Type="http://schemas.openxmlformats.org/officeDocument/2006/relationships/hyperlink" Target="https://youtu.be/rcrubFa8758" TargetMode="External"/><Relationship Id="rId2" Type="http://schemas.openxmlformats.org/officeDocument/2006/relationships/notesSlide" Target="../notesSlides/notesSlide218.xml"/><Relationship Id="rId1" Type="http://schemas.openxmlformats.org/officeDocument/2006/relationships/slideLayout" Target="../slideLayouts/slideLayout8.xml"/><Relationship Id="rId6" Type="http://schemas.openxmlformats.org/officeDocument/2006/relationships/hyperlink" Target="https://docs.microsoft.com/powerapps/maker/canvas-apps/add-scrolling-screen" TargetMode="External"/><Relationship Id="rId5" Type="http://schemas.openxmlformats.org/officeDocument/2006/relationships/hyperlink" Target="https://youtu.be/swpjfIyXCNA" TargetMode="External"/><Relationship Id="rId4" Type="http://schemas.openxmlformats.org/officeDocument/2006/relationships/hyperlink" Target="https://docs.microsoft.com/power-platform/admin/pricing-billing-skus" TargetMode="External"/></Relationships>
</file>

<file path=ppt/slides/_rels/slide242.xml.rels><?xml version="1.0" encoding="UTF-8" standalone="yes"?>
<Relationships xmlns="http://schemas.openxmlformats.org/package/2006/relationships"><Relationship Id="rId3" Type="http://schemas.openxmlformats.org/officeDocument/2006/relationships/hyperlink" Target="https://powerusers.microsoft.com/t5/General-Discussion/image-in-a-circle/m-p/9124#M4007" TargetMode="External"/><Relationship Id="rId7" Type="http://schemas.openxmlformats.org/officeDocument/2006/relationships/hyperlink" Target="https://go.microsoft.com/fwlink/?LinkId=2005303&amp;clcid=0x409" TargetMode="External"/><Relationship Id="rId2" Type="http://schemas.openxmlformats.org/officeDocument/2006/relationships/hyperlink" Target="https://youtu.be/SaDEVOgOlYY" TargetMode="External"/><Relationship Id="rId1" Type="http://schemas.openxmlformats.org/officeDocument/2006/relationships/slideLayout" Target="../slideLayouts/slideLayout8.xml"/><Relationship Id="rId6" Type="http://schemas.openxmlformats.org/officeDocument/2006/relationships/hyperlink" Target="https://docs.microsoft.com/powerapps/maker/canvas-apps/webinars-listing" TargetMode="External"/><Relationship Id="rId5" Type="http://schemas.openxmlformats.org/officeDocument/2006/relationships/hyperlink" Target="https://docs.microsoft.com/powerapps/maker/canvas-apps/open-and-run-a-sample-app" TargetMode="External"/><Relationship Id="rId4" Type="http://schemas.openxmlformats.org/officeDocument/2006/relationships/hyperlink" Target="https://docs.microsoft.com/power-bi/service-cortana-intro"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9.xml"/><Relationship Id="rId1" Type="http://schemas.openxmlformats.org/officeDocument/2006/relationships/slideLayout" Target="../slideLayouts/slideLayout29.xml"/><Relationship Id="rId4" Type="http://schemas.openxmlformats.org/officeDocument/2006/relationships/image" Target="../media/image305.png"/></Relationships>
</file>

<file path=ppt/slides/_rels/slide244.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20.xml"/><Relationship Id="rId1" Type="http://schemas.openxmlformats.org/officeDocument/2006/relationships/slideLayout" Target="../slideLayouts/slideLayout20.xml"/><Relationship Id="rId6" Type="http://schemas.openxmlformats.org/officeDocument/2006/relationships/hyperlink" Target="http://bit.ly/passgc19" TargetMode="External"/><Relationship Id="rId5" Type="http://schemas.openxmlformats.org/officeDocument/2006/relationships/image" Target="../media/image23.png"/><Relationship Id="rId4" Type="http://schemas.microsoft.com/office/2007/relationships/hdphoto" Target="../media/hdphoto2.wdp"/></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gif"/><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69.gif"/><Relationship Id="rId5" Type="http://schemas.openxmlformats.org/officeDocument/2006/relationships/hyperlink" Target="https://go.microsoft.com/fwlink/?LinkId=2083007&amp;clcid=0x409"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s://www.gartner.com/doc/reprints?id=1-57IQ201&amp;ct=180717&amp;st=sb"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www.gartner.com/doc/reprints?id=1-1DS56616&amp;ct=190710&amp;st=sb&amp;mkt_tok=eyJpIjoiWW1KaU5ETTNaVEkzT1RBMiIsInQiOiJKOWNORGdWRHdNM0hRM1hzQ0t1MTE0Qmx6dGkrYk0wUllJU1RaWUlMNFM1NjB0dmoxbDBHa0V0MnBtckx3ZVRRTkZGaHNPM2R5ZlUxMmZzY1BRc2Z0SmZ4ejB1UDZRM1lNd3VaR3V2Z1N6TVlNSEg4dlAzZWxaaDdyaGFGZys1ck96XC9VVktCNlFaOFNveE5YdjlJRjFtREpZaTluUFFBVVwvbUJmTmZiRVFQUT0ifQ%3D%3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73.jpe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hyperlink" Target="https://www.pass.org/" TargetMode="External"/><Relationship Id="rId3" Type="http://schemas.openxmlformats.org/officeDocument/2006/relationships/hyperlink" Target="https://sqlpass.org/PASSChapters.aspx" TargetMode="External"/><Relationship Id="rId7" Type="http://schemas.openxmlformats.org/officeDocument/2006/relationships/hyperlink" Target="https://pass.org/Community/GetInvolved/Volunteers.aspx" TargetMode="External"/><Relationship Id="rId2" Type="http://schemas.openxmlformats.org/officeDocument/2006/relationships/hyperlink" Target="https://sqlpass.org/Events/24HoursofPASS.aspx" TargetMode="External"/><Relationship Id="rId1" Type="http://schemas.openxmlformats.org/officeDocument/2006/relationships/slideLayout" Target="../slideLayouts/slideLayout5.xml"/><Relationship Id="rId6" Type="http://schemas.openxmlformats.org/officeDocument/2006/relationships/hyperlink" Target="https://pass.org/marathon/2018/analytics/About.aspx" TargetMode="External"/><Relationship Id="rId5" Type="http://schemas.openxmlformats.org/officeDocument/2006/relationships/hyperlink" Target="http://pass.org/Community/Groups/VirtualGroups.aspx" TargetMode="External"/><Relationship Id="rId4" Type="http://schemas.openxmlformats.org/officeDocument/2006/relationships/hyperlink" Target="https://sqlsaturday.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22.png"/><Relationship Id="rId1" Type="http://schemas.openxmlformats.org/officeDocument/2006/relationships/slideLayout" Target="../slideLayouts/slideLayout21.xml"/><Relationship Id="rId6" Type="http://schemas.openxmlformats.org/officeDocument/2006/relationships/hyperlink" Target="https://dba2o.wordpress.com/training/" TargetMode="External"/><Relationship Id="rId11" Type="http://schemas.openxmlformats.org/officeDocument/2006/relationships/hyperlink" Target="https://dba2o.wordpress.com/2019/10/24/microsoft-data-ai-south-fl-nov-2019-azure-data-factory/" TargetMode="External"/><Relationship Id="rId5" Type="http://schemas.openxmlformats.org/officeDocument/2006/relationships/hyperlink" Target="https://www.linkedin.com/in/hiramfleitas" TargetMode="External"/><Relationship Id="rId10" Type="http://schemas.openxmlformats.org/officeDocument/2006/relationships/hyperlink" Target="https://dba2o.wordpress.com/2019/07/03/%f0%9f%93%a1-big-news/"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8.xml"/><Relationship Id="rId5" Type="http://schemas.openxmlformats.org/officeDocument/2006/relationships/image" Target="../media/image88.sv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88.sv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hyperlink" Target="http://bit.ly/passgc19" TargetMode="Externa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18.xml"/><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18.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32.png"/><Relationship Id="rId3" Type="http://schemas.openxmlformats.org/officeDocument/2006/relationships/image" Target="../media/image24.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33.png"/><Relationship Id="rId1" Type="http://schemas.openxmlformats.org/officeDocument/2006/relationships/slideLayout" Target="../slideLayouts/slideLayout22.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1.png"/><Relationship Id="rId10" Type="http://schemas.openxmlformats.org/officeDocument/2006/relationships/image" Target="../media/image28.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1.png"/><Relationship Id="rId22" Type="http://schemas.openxmlformats.org/officeDocument/2006/relationships/image" Target="../media/image34.png"/></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1.xml"/><Relationship Id="rId1" Type="http://schemas.openxmlformats.org/officeDocument/2006/relationships/slideLayout" Target="../slideLayouts/slideLayout18.xml"/><Relationship Id="rId5" Type="http://schemas.openxmlformats.org/officeDocument/2006/relationships/image" Target="../media/image103.svg"/><Relationship Id="rId4" Type="http://schemas.openxmlformats.org/officeDocument/2006/relationships/image" Target="../media/image102.png"/></Relationships>
</file>

<file path=ppt/slides/_rels/slide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The Game Changer</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dirty="0"/>
              <a:t>Power Platform</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390525"/>
          </a:xfrm>
        </p:spPr>
        <p:txBody>
          <a:bodyPr/>
          <a:lstStyle/>
          <a:p>
            <a:r>
              <a:rPr lang="en-US" dirty="0"/>
              <a:t>Hiram Fleitas</a:t>
            </a:r>
          </a:p>
        </p:txBody>
      </p:sp>
      <p:sp>
        <p:nvSpPr>
          <p:cNvPr id="5" name="Text Placeholder 2">
            <a:hlinkClick r:id="rId3"/>
            <a:extLst>
              <a:ext uri="{FF2B5EF4-FFF2-40B4-BE49-F238E27FC236}">
                <a16:creationId xmlns:a16="http://schemas.microsoft.com/office/drawing/2014/main" id="{BDC86C77-DC7F-4ABA-AEFB-E326B96F4361}"/>
              </a:ext>
            </a:extLst>
          </p:cNvPr>
          <p:cNvSpPr txBox="1">
            <a:spLocks/>
          </p:cNvSpPr>
          <p:nvPr/>
        </p:nvSpPr>
        <p:spPr>
          <a:xfrm>
            <a:off x="404610" y="4499483"/>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schemeClr val="tx1"/>
                </a:solidFill>
              </a:rPr>
              <a:t>Download: </a:t>
            </a:r>
            <a:r>
              <a:rPr lang="en-US" sz="1800" dirty="0">
                <a:solidFill>
                  <a:schemeClr val="tx1"/>
                </a:solidFill>
              </a:rPr>
              <a:t>github.com/hfleitas/seattle19</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37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0" y="0"/>
            <a:ext cx="9154217" cy="5137765"/>
          </a:xfrm>
          <a:prstGeom prst="rect">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8644820" y="3341429"/>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7D3A4CD6-5F26-4C31-B411-9F9B1CE2BCDD}"/>
              </a:ext>
            </a:extLst>
          </p:cNvPr>
          <p:cNvSpPr/>
          <p:nvPr/>
        </p:nvSpPr>
        <p:spPr>
          <a:xfrm>
            <a:off x="7257453" y="4149063"/>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4753200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3567"/>
            <a:ext cx="9144000" cy="5136366"/>
          </a:xfrm>
          <a:prstGeom prst="rect">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515093" y="2623352"/>
            <a:ext cx="583519" cy="3861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D7DD65CC-08BE-4B9E-849E-29D627E83CC1}"/>
              </a:ext>
            </a:extLst>
          </p:cNvPr>
          <p:cNvSpPr/>
          <p:nvPr/>
        </p:nvSpPr>
        <p:spPr>
          <a:xfrm>
            <a:off x="1773502" y="3435659"/>
            <a:ext cx="570203" cy="2166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0481122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571953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4736"/>
            <a:ext cx="9144000" cy="5134028"/>
          </a:xfrm>
          <a:prstGeom prst="rect">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8022432" y="2128341"/>
            <a:ext cx="1109141"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4E333414-988E-47B5-8B96-FC6B2701DC54}"/>
              </a:ext>
            </a:extLst>
          </p:cNvPr>
          <p:cNvSpPr/>
          <p:nvPr/>
        </p:nvSpPr>
        <p:spPr>
          <a:xfrm>
            <a:off x="6337388" y="3248560"/>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2D0AD133-A8E0-43D1-8688-1D5ADD5C66A2}"/>
              </a:ext>
            </a:extLst>
          </p:cNvPr>
          <p:cNvSpPr/>
          <p:nvPr/>
        </p:nvSpPr>
        <p:spPr>
          <a:xfrm>
            <a:off x="6930320" y="2684204"/>
            <a:ext cx="486753" cy="5019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75383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792"/>
            <a:ext cx="9144000" cy="5141917"/>
          </a:xfrm>
          <a:prstGeom prst="rect">
            <a:avLst/>
          </a:prstGeom>
        </p:spPr>
      </p:pic>
    </p:spTree>
    <p:extLst>
      <p:ext uri="{BB962C8B-B14F-4D97-AF65-F5344CB8AC3E}">
        <p14:creationId xmlns:p14="http://schemas.microsoft.com/office/powerpoint/2010/main" val="4983364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91836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2571"/>
            <a:ext cx="9144000" cy="5138359"/>
          </a:xfrm>
          <a:prstGeom prst="rect">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7157621" y="3161656"/>
            <a:ext cx="196004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491203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1760" y="0"/>
            <a:ext cx="9140480" cy="5143500"/>
          </a:xfrm>
          <a:prstGeom prst="rect">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7186662" y="2516820"/>
            <a:ext cx="763292" cy="14581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90632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170" name="Picture 2" descr="https://dynamics365cdn.azureedge.net/cvt-397d438d6dfd87f8406b8cf5cf3980704068051be237bd2816234cc9f0077121/pictures/pages/business-application-platform/Business-Platform-Hero_2084x1152.png">
            <a:extLst>
              <a:ext uri="{FF2B5EF4-FFF2-40B4-BE49-F238E27FC236}">
                <a16:creationId xmlns:a16="http://schemas.microsoft.com/office/drawing/2014/main" id="{C53536CF-5657-4BB4-A384-AD50C31C5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96" y="1"/>
            <a:ext cx="13706481"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microsoft">
            <a:extLst>
              <a:ext uri="{FF2B5EF4-FFF2-40B4-BE49-F238E27FC236}">
                <a16:creationId xmlns:a16="http://schemas.microsoft.com/office/drawing/2014/main" id="{953E4535-866C-47C9-B4DB-640BBD0CB184}"/>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Intro</a:t>
            </a:r>
          </a:p>
        </p:txBody>
      </p:sp>
    </p:spTree>
    <p:extLst>
      <p:ext uri="{BB962C8B-B14F-4D97-AF65-F5344CB8AC3E}">
        <p14:creationId xmlns:p14="http://schemas.microsoft.com/office/powerpoint/2010/main" val="54746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1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3874879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6751468" y="2516821"/>
            <a:ext cx="72268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339062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835490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7972425" y="1931033"/>
            <a:ext cx="494705"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9606EE2E-56C3-4DF4-B08B-77AA1A1558C2}"/>
              </a:ext>
            </a:extLst>
          </p:cNvPr>
          <p:cNvSpPr/>
          <p:nvPr/>
        </p:nvSpPr>
        <p:spPr>
          <a:xfrm>
            <a:off x="7179469" y="3657601"/>
            <a:ext cx="1762988" cy="9840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788290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660797" y="2981969"/>
            <a:ext cx="573286" cy="4648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BC0D2EC-9543-49B4-8BA6-C53C078AED6C}"/>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78B65EA2-DCC0-49BA-B867-05DB0A4DC5C1}"/>
              </a:ext>
            </a:extLst>
          </p:cNvPr>
          <p:cNvSpPr/>
          <p:nvPr/>
        </p:nvSpPr>
        <p:spPr>
          <a:xfrm>
            <a:off x="2430263" y="1310446"/>
            <a:ext cx="162461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F77DA3C9-3223-4A41-8B87-0843A070CB91}"/>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635708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471487" y="2571750"/>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C5E97985-1317-4FAF-9FD7-0BA3CA404BB2}"/>
              </a:ext>
            </a:extLst>
          </p:cNvPr>
          <p:cNvSpPr/>
          <p:nvPr/>
        </p:nvSpPr>
        <p:spPr>
          <a:xfrm>
            <a:off x="135732" y="1310446"/>
            <a:ext cx="1762988" cy="2928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65694277-29FA-4F6D-BAD3-EA1209B9C213}"/>
              </a:ext>
            </a:extLst>
          </p:cNvPr>
          <p:cNvSpPr/>
          <p:nvPr/>
        </p:nvSpPr>
        <p:spPr>
          <a:xfrm>
            <a:off x="2430262" y="1310446"/>
            <a:ext cx="448670"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96587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471487" y="4179094"/>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EBD679AD-06BA-4793-98EA-EA581DB80751}"/>
              </a:ext>
            </a:extLst>
          </p:cNvPr>
          <p:cNvSpPr/>
          <p:nvPr/>
        </p:nvSpPr>
        <p:spPr>
          <a:xfrm>
            <a:off x="135732" y="1310446"/>
            <a:ext cx="176298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62D61F15-D916-4297-BDF9-57F5CF525C85}"/>
              </a:ext>
            </a:extLst>
          </p:cNvPr>
          <p:cNvSpPr/>
          <p:nvPr/>
        </p:nvSpPr>
        <p:spPr>
          <a:xfrm>
            <a:off x="5000625"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9921B0FB-AB7E-45DD-A5C4-3732CC77B26E}"/>
              </a:ext>
            </a:extLst>
          </p:cNvPr>
          <p:cNvSpPr/>
          <p:nvPr/>
        </p:nvSpPr>
        <p:spPr>
          <a:xfrm>
            <a:off x="2430263" y="1310446"/>
            <a:ext cx="5792679"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58486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471487" y="398210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8643D9AF-547B-4C6A-ABD9-D7CB4890595C}"/>
              </a:ext>
            </a:extLst>
          </p:cNvPr>
          <p:cNvSpPr/>
          <p:nvPr/>
        </p:nvSpPr>
        <p:spPr>
          <a:xfrm>
            <a:off x="46184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2266372-28E1-4925-AA76-E8B84B349625}"/>
              </a:ext>
            </a:extLst>
          </p:cNvPr>
          <p:cNvSpPr/>
          <p:nvPr/>
        </p:nvSpPr>
        <p:spPr>
          <a:xfrm>
            <a:off x="2430262" y="1310446"/>
            <a:ext cx="4314548"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64524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1579"/>
            <a:ext cx="9144000" cy="5140343"/>
          </a:xfrm>
          <a:prstGeom prst="rect">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469701" y="2977522"/>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FF03350E-8B60-474E-9576-35602D198696}"/>
              </a:ext>
            </a:extLst>
          </p:cNvPr>
          <p:cNvSpPr/>
          <p:nvPr/>
        </p:nvSpPr>
        <p:spPr>
          <a:xfrm>
            <a:off x="2338387" y="1310446"/>
            <a:ext cx="5085563"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C69A6B6-FA93-422E-8405-40E82BAAC045}"/>
              </a:ext>
            </a:extLst>
          </p:cNvPr>
          <p:cNvSpPr/>
          <p:nvPr/>
        </p:nvSpPr>
        <p:spPr>
          <a:xfrm>
            <a:off x="4199934" y="4323538"/>
            <a:ext cx="28575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6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469701" y="2770353"/>
            <a:ext cx="650082"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2BF5B415-AE55-4F55-B8C1-A003FEA25A30}"/>
              </a:ext>
            </a:extLst>
          </p:cNvPr>
          <p:cNvSpPr/>
          <p:nvPr/>
        </p:nvSpPr>
        <p:spPr>
          <a:xfrm>
            <a:off x="2338386" y="1310446"/>
            <a:ext cx="5791201" cy="2888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7174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591160D-E35D-4A02-A5ED-A3ADF67D7D61}"/>
              </a:ext>
            </a:extLst>
          </p:cNvPr>
          <p:cNvSpPr/>
          <p:nvPr/>
        </p:nvSpPr>
        <p:spPr>
          <a:xfrm>
            <a:off x="1898144" y="1615736"/>
            <a:ext cx="766587" cy="766587"/>
          </a:xfrm>
          <a:prstGeom prst="ellipse">
            <a:avLst/>
          </a:prstGeom>
          <a:solidFill>
            <a:srgbClr val="F2C81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B67C5F50-C959-4405-9D5E-0DFB17466672}"/>
              </a:ext>
            </a:extLst>
          </p:cNvPr>
          <p:cNvSpPr/>
          <p:nvPr/>
        </p:nvSpPr>
        <p:spPr>
          <a:xfrm>
            <a:off x="0" y="171205"/>
            <a:ext cx="9144000" cy="798745"/>
          </a:xfrm>
          <a:prstGeom prst="rect">
            <a:avLst/>
          </a:prstGeom>
        </p:spPr>
        <p:txBody>
          <a:bodyPr wrap="square">
            <a:spAutoFit/>
          </a:bodyPr>
          <a:lstStyle/>
          <a:p>
            <a:pPr algn="ctr" defTabSz="685800"/>
            <a:r>
              <a:rPr lang="en-US" sz="2400" b="1" dirty="0">
                <a:solidFill>
                  <a:srgbClr val="FFFFFF"/>
                </a:solidFill>
                <a:latin typeface="Segoe UI Semibold" panose="020B0702040204020203" pitchFamily="34" charset="0"/>
                <a:cs typeface="Segoe UI Semibold" panose="020B0702040204020203" pitchFamily="34" charset="0"/>
              </a:rPr>
              <a:t>Microsoft Power Platform</a:t>
            </a:r>
          </a:p>
          <a:p>
            <a:pPr algn="ctr" defTabSz="685800">
              <a:lnSpc>
                <a:spcPct val="150000"/>
              </a:lnSpc>
              <a:spcBef>
                <a:spcPts val="450"/>
              </a:spcBef>
            </a:pPr>
            <a:r>
              <a:rPr lang="en-US" sz="1350" dirty="0">
                <a:solidFill>
                  <a:srgbClr val="FFFFFF"/>
                </a:solidFill>
                <a:latin typeface="Segoe UI" panose="020B0502040204020203" pitchFamily="34" charset="0"/>
              </a:rPr>
              <a:t>One </a:t>
            </a:r>
            <a:r>
              <a:rPr lang="en-US" sz="1350" u="sng" dirty="0">
                <a:solidFill>
                  <a:srgbClr val="FFFFFF"/>
                </a:solidFill>
                <a:latin typeface="Segoe UI" panose="020B0502040204020203" pitchFamily="34" charset="0"/>
              </a:rPr>
              <a:t>low-code</a:t>
            </a:r>
            <a:r>
              <a:rPr lang="en-US" sz="1350" dirty="0">
                <a:solidFill>
                  <a:srgbClr val="FFFFFF"/>
                </a:solidFill>
                <a:latin typeface="Segoe UI" panose="020B0502040204020203" pitchFamily="34" charset="0"/>
              </a:rPr>
              <a:t> platform that spans Office 365, Dynamics 365, and standalone applications</a:t>
            </a:r>
          </a:p>
        </p:txBody>
      </p:sp>
      <p:sp>
        <p:nvSpPr>
          <p:cNvPr id="13" name="Rectangle 12">
            <a:extLst>
              <a:ext uri="{FF2B5EF4-FFF2-40B4-BE49-F238E27FC236}">
                <a16:creationId xmlns:a16="http://schemas.microsoft.com/office/drawing/2014/main" id="{3DFC1F2C-4C83-466C-97DD-762915D0DC26}"/>
              </a:ext>
            </a:extLst>
          </p:cNvPr>
          <p:cNvSpPr/>
          <p:nvPr/>
        </p:nvSpPr>
        <p:spPr>
          <a:xfrm>
            <a:off x="1621130" y="2547310"/>
            <a:ext cx="1320618"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 BI</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Business analytics</a:t>
            </a:r>
          </a:p>
        </p:txBody>
      </p:sp>
      <p:sp>
        <p:nvSpPr>
          <p:cNvPr id="19" name="Rectangle 18">
            <a:extLst>
              <a:ext uri="{FF2B5EF4-FFF2-40B4-BE49-F238E27FC236}">
                <a16:creationId xmlns:a16="http://schemas.microsoft.com/office/drawing/2014/main" id="{2E254C9E-2807-4754-8B55-479A3D6A3DAE}"/>
              </a:ext>
            </a:extLst>
          </p:cNvPr>
          <p:cNvSpPr/>
          <p:nvPr/>
        </p:nvSpPr>
        <p:spPr>
          <a:xfrm>
            <a:off x="3655018" y="2547310"/>
            <a:ext cx="1833965"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PowerApps</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21" name="Rectangle 20">
            <a:extLst>
              <a:ext uri="{FF2B5EF4-FFF2-40B4-BE49-F238E27FC236}">
                <a16:creationId xmlns:a16="http://schemas.microsoft.com/office/drawing/2014/main" id="{618228EF-345F-4793-B6B2-A812D1FAF37F}"/>
              </a:ext>
            </a:extLst>
          </p:cNvPr>
          <p:cNvSpPr/>
          <p:nvPr/>
        </p:nvSpPr>
        <p:spPr>
          <a:xfrm>
            <a:off x="6054397" y="2539009"/>
            <a:ext cx="1616340" cy="530915"/>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500" spc="-72" dirty="0">
                <a:solidFill>
                  <a:prstClr val="white"/>
                </a:solidFill>
                <a:latin typeface="Segoe UI Semibold"/>
                <a:cs typeface="Segoe UI Semibold" panose="020B0702040204020203" pitchFamily="34" charset="0"/>
              </a:rPr>
              <a:t>Flow</a:t>
            </a:r>
          </a:p>
          <a:p>
            <a:pPr algn="ctr" defTabSz="659045">
              <a:defRPr/>
            </a:pPr>
            <a:r>
              <a:rPr lang="en-US" sz="1350" spc="-72" dirty="0">
                <a:solidFill>
                  <a:prstClr val="white"/>
                </a:solidFill>
                <a:latin typeface="Segoe UI Semilight" panose="020B0402040204020203" pitchFamily="34" charset="0"/>
                <a:cs typeface="Segoe UI Semilight" panose="020B0402040204020203" pitchFamily="34" charset="0"/>
              </a:rPr>
              <a:t>Workflow automation</a:t>
            </a:r>
          </a:p>
        </p:txBody>
      </p:sp>
      <p:cxnSp>
        <p:nvCxnSpPr>
          <p:cNvPr id="4" name="Straight Connector 3">
            <a:extLst>
              <a:ext uri="{FF2B5EF4-FFF2-40B4-BE49-F238E27FC236}">
                <a16:creationId xmlns:a16="http://schemas.microsoft.com/office/drawing/2014/main" id="{0EABD6AF-3A80-4E47-ADAF-AD5E2BEF05E9}"/>
              </a:ext>
            </a:extLst>
          </p:cNvPr>
          <p:cNvCxnSpPr>
            <a:cxnSpLocks/>
            <a:stCxn id="2" idx="6"/>
            <a:endCxn id="25" idx="2"/>
          </p:cNvCxnSpPr>
          <p:nvPr/>
        </p:nvCxnSpPr>
        <p:spPr>
          <a:xfrm>
            <a:off x="2664731" y="1999030"/>
            <a:ext cx="152397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2D769A-EF6D-4874-AC44-E838EA3ADEEE}"/>
              </a:ext>
            </a:extLst>
          </p:cNvPr>
          <p:cNvCxnSpPr>
            <a:cxnSpLocks/>
            <a:stCxn id="25" idx="6"/>
            <a:endCxn id="26" idx="2"/>
          </p:cNvCxnSpPr>
          <p:nvPr/>
        </p:nvCxnSpPr>
        <p:spPr>
          <a:xfrm>
            <a:off x="4955293" y="1999030"/>
            <a:ext cx="1523977"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207C52-1E96-44D9-A7C3-7624A6C12F09}"/>
              </a:ext>
            </a:extLst>
          </p:cNvPr>
          <p:cNvCxnSpPr>
            <a:cxnSpLocks/>
          </p:cNvCxnSpPr>
          <p:nvPr/>
        </p:nvCxnSpPr>
        <p:spPr>
          <a:xfrm>
            <a:off x="4553086" y="3251664"/>
            <a:ext cx="0" cy="26468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0E6852-6D89-4189-AA86-88592C677E72}"/>
              </a:ext>
            </a:extLst>
          </p:cNvPr>
          <p:cNvCxnSpPr>
            <a:cxnSpLocks/>
          </p:cNvCxnSpPr>
          <p:nvPr/>
        </p:nvCxnSpPr>
        <p:spPr>
          <a:xfrm>
            <a:off x="2718355"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417FE1-EE5E-474E-81E2-89D2B742D2E4}"/>
              </a:ext>
            </a:extLst>
          </p:cNvPr>
          <p:cNvCxnSpPr>
            <a:cxnSpLocks/>
          </p:cNvCxnSpPr>
          <p:nvPr/>
        </p:nvCxnSpPr>
        <p:spPr>
          <a:xfrm>
            <a:off x="6387817"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9A5ABAC-624C-40BD-930D-D9CE2669E5BD}"/>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2083967" y="1852243"/>
            <a:ext cx="394940" cy="299019"/>
          </a:xfrm>
          <a:prstGeom prst="rect">
            <a:avLst/>
          </a:prstGeom>
        </p:spPr>
      </p:pic>
      <p:grpSp>
        <p:nvGrpSpPr>
          <p:cNvPr id="66" name="Group 65">
            <a:extLst>
              <a:ext uri="{FF2B5EF4-FFF2-40B4-BE49-F238E27FC236}">
                <a16:creationId xmlns:a16="http://schemas.microsoft.com/office/drawing/2014/main" id="{138002F0-26EB-4B25-8B2C-22B9F61ADBEE}"/>
              </a:ext>
            </a:extLst>
          </p:cNvPr>
          <p:cNvGrpSpPr/>
          <p:nvPr/>
        </p:nvGrpSpPr>
        <p:grpSpPr>
          <a:xfrm flipH="1">
            <a:off x="6232538" y="3830461"/>
            <a:ext cx="310557" cy="402944"/>
            <a:chOff x="9513594" y="5494575"/>
            <a:chExt cx="322823" cy="418859"/>
          </a:xfrm>
        </p:grpSpPr>
        <p:sp>
          <p:nvSpPr>
            <p:cNvPr id="64" name="Rectangle 63">
              <a:extLst>
                <a:ext uri="{FF2B5EF4-FFF2-40B4-BE49-F238E27FC236}">
                  <a16:creationId xmlns:a16="http://schemas.microsoft.com/office/drawing/2014/main" id="{BAC6C544-E863-4A9E-A95E-6EB764AA15BD}"/>
                </a:ext>
              </a:extLst>
            </p:cNvPr>
            <p:cNvSpPr/>
            <p:nvPr/>
          </p:nvSpPr>
          <p:spPr>
            <a:xfrm>
              <a:off x="9513594" y="5558353"/>
              <a:ext cx="322823" cy="2995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9" name="Oval 48">
              <a:extLst>
                <a:ext uri="{FF2B5EF4-FFF2-40B4-BE49-F238E27FC236}">
                  <a16:creationId xmlns:a16="http://schemas.microsoft.com/office/drawing/2014/main" id="{42AECB0D-BDD3-4F26-B882-C462B3D46222}"/>
                </a:ext>
              </a:extLst>
            </p:cNvPr>
            <p:cNvSpPr/>
            <p:nvPr/>
          </p:nvSpPr>
          <p:spPr>
            <a:xfrm>
              <a:off x="9513594" y="5494575"/>
              <a:ext cx="322823" cy="12755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5" name="Oval 64">
              <a:extLst>
                <a:ext uri="{FF2B5EF4-FFF2-40B4-BE49-F238E27FC236}">
                  <a16:creationId xmlns:a16="http://schemas.microsoft.com/office/drawing/2014/main" id="{68F10B5B-C038-4322-B085-B91F1F4BE830}"/>
                </a:ext>
              </a:extLst>
            </p:cNvPr>
            <p:cNvSpPr/>
            <p:nvPr/>
          </p:nvSpPr>
          <p:spPr>
            <a:xfrm>
              <a:off x="9513594" y="5785878"/>
              <a:ext cx="322823" cy="127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67" name="Oval 66">
              <a:extLst>
                <a:ext uri="{FF2B5EF4-FFF2-40B4-BE49-F238E27FC236}">
                  <a16:creationId xmlns:a16="http://schemas.microsoft.com/office/drawing/2014/main" id="{FCC1B4B9-E0EF-4211-8FE3-9C2AA9E1B8F0}"/>
                </a:ext>
              </a:extLst>
            </p:cNvPr>
            <p:cNvSpPr/>
            <p:nvPr/>
          </p:nvSpPr>
          <p:spPr>
            <a:xfrm>
              <a:off x="9532145" y="5514515"/>
              <a:ext cx="283368" cy="108107"/>
            </a:xfrm>
            <a:prstGeom prst="ellipse">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grpSp>
      <p:sp>
        <p:nvSpPr>
          <p:cNvPr id="69" name="Rectangle 68">
            <a:extLst>
              <a:ext uri="{FF2B5EF4-FFF2-40B4-BE49-F238E27FC236}">
                <a16:creationId xmlns:a16="http://schemas.microsoft.com/office/drawing/2014/main" id="{8EC1F6E6-D9CE-47A3-85B7-2E4FE53EA46A}"/>
              </a:ext>
            </a:extLst>
          </p:cNvPr>
          <p:cNvSpPr/>
          <p:nvPr/>
        </p:nvSpPr>
        <p:spPr>
          <a:xfrm>
            <a:off x="5881751" y="4263655"/>
            <a:ext cx="1012137"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Common </a:t>
            </a:r>
          </a:p>
          <a:p>
            <a:pPr algn="ctr" defTabSz="659045">
              <a:defRPr/>
            </a:pPr>
            <a:r>
              <a:rPr lang="en-US" sz="1350" spc="-72" dirty="0">
                <a:solidFill>
                  <a:prstClr val="white"/>
                </a:solidFill>
                <a:latin typeface="Segoe UI Semibold"/>
                <a:cs typeface="Segoe UI Semibold" panose="020B0702040204020203" pitchFamily="34" charset="0"/>
              </a:rPr>
              <a:t>data service</a:t>
            </a:r>
          </a:p>
        </p:txBody>
      </p:sp>
      <p:cxnSp>
        <p:nvCxnSpPr>
          <p:cNvPr id="89" name="Connector: Elbow 88">
            <a:extLst>
              <a:ext uri="{FF2B5EF4-FFF2-40B4-BE49-F238E27FC236}">
                <a16:creationId xmlns:a16="http://schemas.microsoft.com/office/drawing/2014/main" id="{39AF8B6C-B835-4EC4-8382-075C9174F8CD}"/>
              </a:ext>
            </a:extLst>
          </p:cNvPr>
          <p:cNvCxnSpPr>
            <a:cxnSpLocks/>
            <a:stCxn id="73" idx="2"/>
            <a:endCxn id="76" idx="0"/>
          </p:cNvCxnSpPr>
          <p:nvPr/>
        </p:nvCxnSpPr>
        <p:spPr>
          <a:xfrm rot="16200000" flipH="1">
            <a:off x="2704734" y="3972162"/>
            <a:ext cx="194598" cy="167357"/>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BF30967-2234-4DBE-85DF-6B528483E8E6}"/>
              </a:ext>
            </a:extLst>
          </p:cNvPr>
          <p:cNvCxnSpPr>
            <a:cxnSpLocks/>
            <a:stCxn id="73" idx="2"/>
            <a:endCxn id="75" idx="0"/>
          </p:cNvCxnSpPr>
          <p:nvPr/>
        </p:nvCxnSpPr>
        <p:spPr>
          <a:xfrm rot="5400000">
            <a:off x="2538207" y="3972991"/>
            <a:ext cx="194599" cy="165699"/>
          </a:xfrm>
          <a:prstGeom prst="bentConnector3">
            <a:avLst/>
          </a:prstGeom>
          <a:ln>
            <a:solidFill>
              <a:srgbClr val="33CCCC"/>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9E5140D1-53BF-4562-B2A4-52056085D646}"/>
              </a:ext>
            </a:extLst>
          </p:cNvPr>
          <p:cNvGrpSpPr/>
          <p:nvPr/>
        </p:nvGrpSpPr>
        <p:grpSpPr>
          <a:xfrm>
            <a:off x="2478907" y="3834279"/>
            <a:ext cx="480553" cy="443125"/>
            <a:chOff x="3139886" y="5290334"/>
            <a:chExt cx="424115" cy="419618"/>
          </a:xfrm>
        </p:grpSpPr>
        <p:sp>
          <p:nvSpPr>
            <p:cNvPr id="73" name="Rectangle 72">
              <a:extLst>
                <a:ext uri="{FF2B5EF4-FFF2-40B4-BE49-F238E27FC236}">
                  <a16:creationId xmlns:a16="http://schemas.microsoft.com/office/drawing/2014/main" id="{FB4AC2C5-0A52-498C-87F0-5564FAF0EAB2}"/>
                </a:ext>
              </a:extLst>
            </p:cNvPr>
            <p:cNvSpPr/>
            <p:nvPr/>
          </p:nvSpPr>
          <p:spPr>
            <a:xfrm>
              <a:off x="3286125" y="5290334"/>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5" name="Rectangle 74">
              <a:extLst>
                <a:ext uri="{FF2B5EF4-FFF2-40B4-BE49-F238E27FC236}">
                  <a16:creationId xmlns:a16="http://schemas.microsoft.com/office/drawing/2014/main" id="{D32FC75D-E203-47F1-BCBF-7574456C8E18}"/>
                </a:ext>
              </a:extLst>
            </p:cNvPr>
            <p:cNvSpPr/>
            <p:nvPr/>
          </p:nvSpPr>
          <p:spPr>
            <a:xfrm>
              <a:off x="3139886" y="5592281"/>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6" name="Rectangle 75">
              <a:extLst>
                <a:ext uri="{FF2B5EF4-FFF2-40B4-BE49-F238E27FC236}">
                  <a16:creationId xmlns:a16="http://schemas.microsoft.com/office/drawing/2014/main" id="{6A4FA119-2D6B-4C5C-83C0-8DD1E0F3D5F2}"/>
                </a:ext>
              </a:extLst>
            </p:cNvPr>
            <p:cNvSpPr/>
            <p:nvPr/>
          </p:nvSpPr>
          <p:spPr>
            <a:xfrm>
              <a:off x="3433826" y="5592280"/>
              <a:ext cx="130175" cy="117671"/>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5" name="Connector: Elbow 94">
              <a:extLst>
                <a:ext uri="{FF2B5EF4-FFF2-40B4-BE49-F238E27FC236}">
                  <a16:creationId xmlns:a16="http://schemas.microsoft.com/office/drawing/2014/main" id="{C701F5A5-E5EA-4A45-99E6-B424731800A0}"/>
                </a:ext>
              </a:extLst>
            </p:cNvPr>
            <p:cNvCxnSpPr>
              <a:cxnSpLocks/>
            </p:cNvCxnSpPr>
            <p:nvPr/>
          </p:nvCxnSpPr>
          <p:spPr>
            <a:xfrm rot="16200000" flipH="1">
              <a:off x="3332926" y="5426292"/>
              <a:ext cx="184275" cy="147701"/>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1186725-19C3-4FB7-91D6-7351423A4A4C}"/>
                </a:ext>
              </a:extLst>
            </p:cNvPr>
            <p:cNvCxnSpPr>
              <a:cxnSpLocks/>
            </p:cNvCxnSpPr>
            <p:nvPr/>
          </p:nvCxnSpPr>
          <p:spPr>
            <a:xfrm rot="5400000">
              <a:off x="3185956" y="5427025"/>
              <a:ext cx="184276" cy="146239"/>
            </a:xfrm>
            <a:prstGeom prst="bentConnector3">
              <a:avLst/>
            </a:prstGeom>
            <a:ln>
              <a:solidFill>
                <a:srgbClr val="00FFFF"/>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73F20FDA-6146-4F71-B2FC-5E0951EAB1A5}"/>
              </a:ext>
            </a:extLst>
          </p:cNvPr>
          <p:cNvSpPr/>
          <p:nvPr/>
        </p:nvSpPr>
        <p:spPr>
          <a:xfrm>
            <a:off x="2240146" y="4301389"/>
            <a:ext cx="956416" cy="507831"/>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Data</a:t>
            </a:r>
          </a:p>
          <a:p>
            <a:pPr algn="ctr" defTabSz="659045">
              <a:defRPr/>
            </a:pPr>
            <a:r>
              <a:rPr lang="en-US" sz="1350" spc="-72" dirty="0">
                <a:solidFill>
                  <a:prstClr val="white"/>
                </a:solidFill>
                <a:latin typeface="Segoe UI Semibold"/>
                <a:cs typeface="Segoe UI Semibold" panose="020B0702040204020203" pitchFamily="34" charset="0"/>
              </a:rPr>
              <a:t>connectors</a:t>
            </a:r>
          </a:p>
        </p:txBody>
      </p:sp>
      <p:sp>
        <p:nvSpPr>
          <p:cNvPr id="104" name="Rectangle 103">
            <a:extLst>
              <a:ext uri="{FF2B5EF4-FFF2-40B4-BE49-F238E27FC236}">
                <a16:creationId xmlns:a16="http://schemas.microsoft.com/office/drawing/2014/main" id="{9F7323DC-8598-4B0B-BE5C-43365C54722B}"/>
              </a:ext>
            </a:extLst>
          </p:cNvPr>
          <p:cNvSpPr/>
          <p:nvPr/>
        </p:nvSpPr>
        <p:spPr>
          <a:xfrm>
            <a:off x="3375220" y="1178113"/>
            <a:ext cx="2539459" cy="300082"/>
          </a:xfrm>
          <a:prstGeom prst="rect">
            <a:avLst/>
          </a:prstGeom>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59045">
              <a:defRPr/>
            </a:pPr>
            <a:r>
              <a:rPr lang="en-US" sz="1350" spc="-72" dirty="0">
                <a:solidFill>
                  <a:prstClr val="white"/>
                </a:solidFill>
                <a:latin typeface="Segoe UI Semibold"/>
                <a:cs typeface="Segoe UI Semibold" panose="020B0702040204020203" pitchFamily="34" charset="0"/>
              </a:rPr>
              <a:t>Analyze.  Act.  Automate.</a:t>
            </a:r>
          </a:p>
        </p:txBody>
      </p:sp>
      <p:cxnSp>
        <p:nvCxnSpPr>
          <p:cNvPr id="107" name="Straight Connector 106">
            <a:extLst>
              <a:ext uri="{FF2B5EF4-FFF2-40B4-BE49-F238E27FC236}">
                <a16:creationId xmlns:a16="http://schemas.microsoft.com/office/drawing/2014/main" id="{3F101F60-E5A1-4DFA-A470-42C47CFC434C}"/>
              </a:ext>
            </a:extLst>
          </p:cNvPr>
          <p:cNvCxnSpPr>
            <a:cxnSpLocks/>
          </p:cNvCxnSpPr>
          <p:nvPr/>
        </p:nvCxnSpPr>
        <p:spPr>
          <a:xfrm>
            <a:off x="2718355" y="3516349"/>
            <a:ext cx="0" cy="20204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9FEEAD8-5706-4467-9808-65CF65A73230}"/>
              </a:ext>
            </a:extLst>
          </p:cNvPr>
          <p:cNvSpPr/>
          <p:nvPr/>
        </p:nvSpPr>
        <p:spPr>
          <a:xfrm>
            <a:off x="6479270" y="1615736"/>
            <a:ext cx="766587" cy="766587"/>
          </a:xfrm>
          <a:prstGeom prst="ellipse">
            <a:avLst/>
          </a:prstGeom>
          <a:solidFill>
            <a:srgbClr val="0075D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Oval 24">
            <a:extLst>
              <a:ext uri="{FF2B5EF4-FFF2-40B4-BE49-F238E27FC236}">
                <a16:creationId xmlns:a16="http://schemas.microsoft.com/office/drawing/2014/main" id="{CF48C02A-C6BB-4350-88FB-5C9CFF522D65}"/>
              </a:ext>
            </a:extLst>
          </p:cNvPr>
          <p:cNvSpPr/>
          <p:nvPr/>
        </p:nvSpPr>
        <p:spPr>
          <a:xfrm>
            <a:off x="4188706" y="1615736"/>
            <a:ext cx="766587" cy="766587"/>
          </a:xfrm>
          <a:prstGeom prst="ellipse">
            <a:avLst/>
          </a:prstGeom>
          <a:solidFill>
            <a:srgbClr val="74277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FLOW ICON">
            <a:extLst>
              <a:ext uri="{FF2B5EF4-FFF2-40B4-BE49-F238E27FC236}">
                <a16:creationId xmlns:a16="http://schemas.microsoft.com/office/drawing/2014/main" id="{63EBECD6-FD4F-48B3-945E-D3EBAFE82D23}"/>
              </a:ext>
            </a:extLst>
          </p:cNvPr>
          <p:cNvSpPr>
            <a:spLocks noChangeAspect="1"/>
          </p:cNvSpPr>
          <p:nvPr/>
        </p:nvSpPr>
        <p:spPr bwMode="auto">
          <a:xfrm>
            <a:off x="6668815" y="1842230"/>
            <a:ext cx="387497" cy="313599"/>
          </a:xfrm>
          <a:custGeom>
            <a:avLst/>
            <a:gdLst>
              <a:gd name="connsiteX0" fmla="*/ 524577 w 8430612"/>
              <a:gd name="connsiteY0" fmla="*/ 4908886 h 6439302"/>
              <a:gd name="connsiteX1" fmla="*/ 524577 w 8430612"/>
              <a:gd name="connsiteY1" fmla="*/ 5948414 h 6439302"/>
              <a:gd name="connsiteX2" fmla="*/ 1535230 w 8430612"/>
              <a:gd name="connsiteY2" fmla="*/ 5948414 h 6439302"/>
              <a:gd name="connsiteX3" fmla="*/ 1535230 w 8430612"/>
              <a:gd name="connsiteY3" fmla="*/ 4908886 h 6439302"/>
              <a:gd name="connsiteX4" fmla="*/ 4788575 w 8430612"/>
              <a:gd name="connsiteY4" fmla="*/ 1376415 h 6439302"/>
              <a:gd name="connsiteX5" fmla="*/ 6174600 w 8430612"/>
              <a:gd name="connsiteY5" fmla="*/ 1376415 h 6439302"/>
              <a:gd name="connsiteX6" fmla="*/ 6511491 w 8430612"/>
              <a:gd name="connsiteY6" fmla="*/ 1713306 h 6439302"/>
              <a:gd name="connsiteX7" fmla="*/ 6511491 w 8430612"/>
              <a:gd name="connsiteY7" fmla="*/ 3060828 h 6439302"/>
              <a:gd name="connsiteX8" fmla="*/ 6174600 w 8430612"/>
              <a:gd name="connsiteY8" fmla="*/ 3397719 h 6439302"/>
              <a:gd name="connsiteX9" fmla="*/ 4788575 w 8430612"/>
              <a:gd name="connsiteY9" fmla="*/ 3397719 h 6439302"/>
              <a:gd name="connsiteX10" fmla="*/ 4451684 w 8430612"/>
              <a:gd name="connsiteY10" fmla="*/ 3060828 h 6439302"/>
              <a:gd name="connsiteX11" fmla="*/ 4451684 w 8430612"/>
              <a:gd name="connsiteY11" fmla="*/ 2657421 h 6439302"/>
              <a:gd name="connsiteX12" fmla="*/ 3903046 w 8430612"/>
              <a:gd name="connsiteY12" fmla="*/ 2656575 h 6439302"/>
              <a:gd name="connsiteX13" fmla="*/ 3070247 w 8430612"/>
              <a:gd name="connsiteY13" fmla="*/ 5211334 h 6439302"/>
              <a:gd name="connsiteX14" fmla="*/ 2377229 w 8430612"/>
              <a:gd name="connsiteY14" fmla="*/ 5696340 h 6439302"/>
              <a:gd name="connsiteX15" fmla="*/ 2101248 w 8430612"/>
              <a:gd name="connsiteY15" fmla="*/ 5700953 h 6439302"/>
              <a:gd name="connsiteX16" fmla="*/ 2059807 w 8430612"/>
              <a:gd name="connsiteY16" fmla="*/ 5701317 h 6439302"/>
              <a:gd name="connsiteX17" fmla="*/ 2059807 w 8430612"/>
              <a:gd name="connsiteY17" fmla="*/ 6102411 h 6439302"/>
              <a:gd name="connsiteX18" fmla="*/ 1722916 w 8430612"/>
              <a:gd name="connsiteY18" fmla="*/ 6439302 h 6439302"/>
              <a:gd name="connsiteX19" fmla="*/ 336891 w 8430612"/>
              <a:gd name="connsiteY19" fmla="*/ 6439302 h 6439302"/>
              <a:gd name="connsiteX20" fmla="*/ 0 w 8430612"/>
              <a:gd name="connsiteY20" fmla="*/ 6102411 h 6439302"/>
              <a:gd name="connsiteX21" fmla="*/ 0 w 8430612"/>
              <a:gd name="connsiteY21" fmla="*/ 4754889 h 6439302"/>
              <a:gd name="connsiteX22" fmla="*/ 336891 w 8430612"/>
              <a:gd name="connsiteY22" fmla="*/ 4417998 h 6439302"/>
              <a:gd name="connsiteX23" fmla="*/ 1722916 w 8430612"/>
              <a:gd name="connsiteY23" fmla="*/ 4417998 h 6439302"/>
              <a:gd name="connsiteX24" fmla="*/ 2059807 w 8430612"/>
              <a:gd name="connsiteY24" fmla="*/ 4754889 h 6439302"/>
              <a:gd name="connsiteX25" fmla="*/ 2059807 w 8430612"/>
              <a:gd name="connsiteY25" fmla="*/ 5171544 h 6439302"/>
              <a:gd name="connsiteX26" fmla="*/ 2540750 w 8430612"/>
              <a:gd name="connsiteY26" fmla="*/ 5170266 h 6439302"/>
              <a:gd name="connsiteX27" fmla="*/ 3386169 w 8430612"/>
              <a:gd name="connsiteY27" fmla="*/ 2617540 h 6439302"/>
              <a:gd name="connsiteX28" fmla="*/ 4027105 w 8430612"/>
              <a:gd name="connsiteY28" fmla="*/ 2144832 h 6439302"/>
              <a:gd name="connsiteX29" fmla="*/ 4451684 w 8430612"/>
              <a:gd name="connsiteY29" fmla="*/ 2142605 h 6439302"/>
              <a:gd name="connsiteX30" fmla="*/ 4451684 w 8430612"/>
              <a:gd name="connsiteY30" fmla="*/ 1713306 h 6439302"/>
              <a:gd name="connsiteX31" fmla="*/ 4788575 w 8430612"/>
              <a:gd name="connsiteY31" fmla="*/ 1376415 h 6439302"/>
              <a:gd name="connsiteX32" fmla="*/ 1025099 w 8430612"/>
              <a:gd name="connsiteY32" fmla="*/ 0 h 6439302"/>
              <a:gd name="connsiteX33" fmla="*/ 7412216 w 8430612"/>
              <a:gd name="connsiteY33" fmla="*/ 0 h 6439302"/>
              <a:gd name="connsiteX34" fmla="*/ 8430612 w 8430612"/>
              <a:gd name="connsiteY34" fmla="*/ 1018396 h 6439302"/>
              <a:gd name="connsiteX35" fmla="*/ 8430612 w 8430612"/>
              <a:gd name="connsiteY35" fmla="*/ 4535382 h 6439302"/>
              <a:gd name="connsiteX36" fmla="*/ 7412216 w 8430612"/>
              <a:gd name="connsiteY36" fmla="*/ 5553778 h 6439302"/>
              <a:gd name="connsiteX37" fmla="*/ 4576814 w 8430612"/>
              <a:gd name="connsiteY37" fmla="*/ 5553778 h 6439302"/>
              <a:gd name="connsiteX38" fmla="*/ 4576814 w 8430612"/>
              <a:gd name="connsiteY38" fmla="*/ 5254492 h 6439302"/>
              <a:gd name="connsiteX39" fmla="*/ 7466779 w 8430612"/>
              <a:gd name="connsiteY39" fmla="*/ 5254492 h 6439302"/>
              <a:gd name="connsiteX40" fmla="*/ 8105901 w 8430612"/>
              <a:gd name="connsiteY40" fmla="*/ 4615370 h 6439302"/>
              <a:gd name="connsiteX41" fmla="*/ 8105901 w 8430612"/>
              <a:gd name="connsiteY41" fmla="*/ 938408 h 6439302"/>
              <a:gd name="connsiteX42" fmla="*/ 7466779 w 8430612"/>
              <a:gd name="connsiteY42" fmla="*/ 299286 h 6439302"/>
              <a:gd name="connsiteX43" fmla="*/ 970535 w 8430612"/>
              <a:gd name="connsiteY43" fmla="*/ 299286 h 6439302"/>
              <a:gd name="connsiteX44" fmla="*/ 331413 w 8430612"/>
              <a:gd name="connsiteY44" fmla="*/ 938408 h 6439302"/>
              <a:gd name="connsiteX45" fmla="*/ 331413 w 8430612"/>
              <a:gd name="connsiteY45" fmla="*/ 3792355 h 6439302"/>
              <a:gd name="connsiteX46" fmla="*/ 6702 w 8430612"/>
              <a:gd name="connsiteY46" fmla="*/ 3792355 h 6439302"/>
              <a:gd name="connsiteX47" fmla="*/ 6702 w 8430612"/>
              <a:gd name="connsiteY47" fmla="*/ 1018396 h 6439302"/>
              <a:gd name="connsiteX48" fmla="*/ 1025099 w 8430612"/>
              <a:gd name="connsiteY48" fmla="*/ 0 h 643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30612" h="6439302">
                <a:moveTo>
                  <a:pt x="524577" y="4908886"/>
                </a:moveTo>
                <a:lnTo>
                  <a:pt x="524577" y="5948414"/>
                </a:lnTo>
                <a:lnTo>
                  <a:pt x="1535230" y="5948414"/>
                </a:lnTo>
                <a:lnTo>
                  <a:pt x="1535230" y="4908886"/>
                </a:lnTo>
                <a:close/>
                <a:moveTo>
                  <a:pt x="4788575" y="1376415"/>
                </a:moveTo>
                <a:lnTo>
                  <a:pt x="6174600" y="1376415"/>
                </a:lnTo>
                <a:cubicBezTo>
                  <a:pt x="6360660" y="1376415"/>
                  <a:pt x="6511491" y="1527246"/>
                  <a:pt x="6511491" y="1713306"/>
                </a:cubicBezTo>
                <a:lnTo>
                  <a:pt x="6511491" y="3060828"/>
                </a:lnTo>
                <a:cubicBezTo>
                  <a:pt x="6511491" y="3246888"/>
                  <a:pt x="6360660" y="3397719"/>
                  <a:pt x="6174600" y="3397719"/>
                </a:cubicBezTo>
                <a:lnTo>
                  <a:pt x="4788575" y="3397719"/>
                </a:lnTo>
                <a:cubicBezTo>
                  <a:pt x="4602515" y="3397719"/>
                  <a:pt x="4451684" y="3246888"/>
                  <a:pt x="4451684" y="3060828"/>
                </a:cubicBezTo>
                <a:lnTo>
                  <a:pt x="4451684" y="2657421"/>
                </a:lnTo>
                <a:lnTo>
                  <a:pt x="3903046" y="2656575"/>
                </a:lnTo>
                <a:cubicBezTo>
                  <a:pt x="3625446" y="3508161"/>
                  <a:pt x="3265622" y="4698611"/>
                  <a:pt x="3070247" y="5211334"/>
                </a:cubicBezTo>
                <a:cubicBezTo>
                  <a:pt x="2874872" y="5724057"/>
                  <a:pt x="2692527" y="5689513"/>
                  <a:pt x="2377229" y="5696340"/>
                </a:cubicBezTo>
                <a:cubicBezTo>
                  <a:pt x="2258991" y="5698900"/>
                  <a:pt x="2173054" y="5700202"/>
                  <a:pt x="2101248" y="5700953"/>
                </a:cubicBezTo>
                <a:lnTo>
                  <a:pt x="2059807" y="5701317"/>
                </a:lnTo>
                <a:lnTo>
                  <a:pt x="2059807" y="6102411"/>
                </a:lnTo>
                <a:cubicBezTo>
                  <a:pt x="2059807" y="6288471"/>
                  <a:pt x="1908976" y="6439302"/>
                  <a:pt x="1722916" y="6439302"/>
                </a:cubicBezTo>
                <a:lnTo>
                  <a:pt x="336891" y="6439302"/>
                </a:lnTo>
                <a:cubicBezTo>
                  <a:pt x="150831" y="6439302"/>
                  <a:pt x="0" y="6288471"/>
                  <a:pt x="0" y="6102411"/>
                </a:cubicBezTo>
                <a:lnTo>
                  <a:pt x="0" y="4754889"/>
                </a:lnTo>
                <a:cubicBezTo>
                  <a:pt x="0" y="4568829"/>
                  <a:pt x="150831" y="4417998"/>
                  <a:pt x="336891" y="4417998"/>
                </a:cubicBezTo>
                <a:lnTo>
                  <a:pt x="1722916" y="4417998"/>
                </a:lnTo>
                <a:cubicBezTo>
                  <a:pt x="1908976" y="4417998"/>
                  <a:pt x="2059807" y="4568829"/>
                  <a:pt x="2059807" y="4754889"/>
                </a:cubicBezTo>
                <a:lnTo>
                  <a:pt x="2059807" y="5171544"/>
                </a:lnTo>
                <a:lnTo>
                  <a:pt x="2540750" y="5170266"/>
                </a:lnTo>
                <a:cubicBezTo>
                  <a:pt x="2822556" y="4319357"/>
                  <a:pt x="3248171" y="3056754"/>
                  <a:pt x="3386169" y="2617540"/>
                </a:cubicBezTo>
                <a:cubicBezTo>
                  <a:pt x="3524167" y="2178324"/>
                  <a:pt x="3763355" y="2151160"/>
                  <a:pt x="4027105" y="2144832"/>
                </a:cubicBezTo>
                <a:lnTo>
                  <a:pt x="4451684" y="2142605"/>
                </a:lnTo>
                <a:lnTo>
                  <a:pt x="4451684" y="1713306"/>
                </a:lnTo>
                <a:cubicBezTo>
                  <a:pt x="4451684" y="1527246"/>
                  <a:pt x="4602515" y="1376415"/>
                  <a:pt x="4788575" y="1376415"/>
                </a:cubicBezTo>
                <a:close/>
                <a:moveTo>
                  <a:pt x="1025099" y="0"/>
                </a:moveTo>
                <a:lnTo>
                  <a:pt x="7412216" y="0"/>
                </a:lnTo>
                <a:cubicBezTo>
                  <a:pt x="7974661" y="0"/>
                  <a:pt x="8430612" y="455951"/>
                  <a:pt x="8430612" y="1018396"/>
                </a:cubicBezTo>
                <a:lnTo>
                  <a:pt x="8430612" y="4535382"/>
                </a:lnTo>
                <a:cubicBezTo>
                  <a:pt x="8430612" y="5097827"/>
                  <a:pt x="7974661" y="5553778"/>
                  <a:pt x="7412216" y="5553778"/>
                </a:cubicBezTo>
                <a:lnTo>
                  <a:pt x="4576814" y="5553778"/>
                </a:lnTo>
                <a:lnTo>
                  <a:pt x="4576814" y="5254492"/>
                </a:lnTo>
                <a:lnTo>
                  <a:pt x="7466779" y="5254492"/>
                </a:lnTo>
                <a:cubicBezTo>
                  <a:pt x="7819756" y="5254492"/>
                  <a:pt x="8105901" y="4968347"/>
                  <a:pt x="8105901" y="4615370"/>
                </a:cubicBezTo>
                <a:lnTo>
                  <a:pt x="8105901" y="938408"/>
                </a:lnTo>
                <a:cubicBezTo>
                  <a:pt x="8105901" y="585431"/>
                  <a:pt x="7819756" y="299286"/>
                  <a:pt x="7466779" y="299286"/>
                </a:cubicBezTo>
                <a:lnTo>
                  <a:pt x="970535" y="299286"/>
                </a:lnTo>
                <a:cubicBezTo>
                  <a:pt x="617559" y="299286"/>
                  <a:pt x="331413" y="585431"/>
                  <a:pt x="331413" y="938408"/>
                </a:cubicBezTo>
                <a:lnTo>
                  <a:pt x="331413" y="3792355"/>
                </a:lnTo>
                <a:lnTo>
                  <a:pt x="6702" y="3792355"/>
                </a:lnTo>
                <a:lnTo>
                  <a:pt x="6702" y="1018396"/>
                </a:lnTo>
                <a:cubicBezTo>
                  <a:pt x="6702" y="455951"/>
                  <a:pt x="462653" y="0"/>
                  <a:pt x="10250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dirty="0">
              <a:solidFill>
                <a:srgbClr val="002050"/>
              </a:solidFill>
              <a:latin typeface="Segoe UI"/>
            </a:endParaRPr>
          </a:p>
        </p:txBody>
      </p:sp>
      <p:sp>
        <p:nvSpPr>
          <p:cNvPr id="51" name="POWERAPPSICON">
            <a:extLst>
              <a:ext uri="{FF2B5EF4-FFF2-40B4-BE49-F238E27FC236}">
                <a16:creationId xmlns:a16="http://schemas.microsoft.com/office/drawing/2014/main" id="{854825B3-BF99-4D49-B2BC-BCE731C2AFF3}"/>
              </a:ext>
            </a:extLst>
          </p:cNvPr>
          <p:cNvSpPr>
            <a:spLocks noChangeAspect="1"/>
          </p:cNvSpPr>
          <p:nvPr/>
        </p:nvSpPr>
        <p:spPr bwMode="auto">
          <a:xfrm>
            <a:off x="4374528" y="1840171"/>
            <a:ext cx="394943" cy="317717"/>
          </a:xfrm>
          <a:custGeom>
            <a:avLst/>
            <a:gdLst>
              <a:gd name="connsiteX0" fmla="*/ 274828 w 416691"/>
              <a:gd name="connsiteY0" fmla="*/ 227922 h 316368"/>
              <a:gd name="connsiteX1" fmla="*/ 312357 w 416691"/>
              <a:gd name="connsiteY1" fmla="*/ 265002 h 316368"/>
              <a:gd name="connsiteX2" fmla="*/ 312418 w 416691"/>
              <a:gd name="connsiteY2" fmla="*/ 275189 h 316368"/>
              <a:gd name="connsiteX3" fmla="*/ 273845 w 416691"/>
              <a:gd name="connsiteY3" fmla="*/ 314228 h 316368"/>
              <a:gd name="connsiteX4" fmla="*/ 263659 w 416691"/>
              <a:gd name="connsiteY4" fmla="*/ 314289 h 316368"/>
              <a:gd name="connsiteX5" fmla="*/ 226130 w 416691"/>
              <a:gd name="connsiteY5" fmla="*/ 277209 h 316368"/>
              <a:gd name="connsiteX6" fmla="*/ 226069 w 416691"/>
              <a:gd name="connsiteY6" fmla="*/ 267023 h 316368"/>
              <a:gd name="connsiteX7" fmla="*/ 264642 w 416691"/>
              <a:gd name="connsiteY7" fmla="*/ 227984 h 316368"/>
              <a:gd name="connsiteX8" fmla="*/ 274828 w 416691"/>
              <a:gd name="connsiteY8" fmla="*/ 227922 h 316368"/>
              <a:gd name="connsiteX9" fmla="*/ 334401 w 416691"/>
              <a:gd name="connsiteY9" fmla="*/ 168507 h 316368"/>
              <a:gd name="connsiteX10" fmla="*/ 371930 w 416691"/>
              <a:gd name="connsiteY10" fmla="*/ 205587 h 316368"/>
              <a:gd name="connsiteX11" fmla="*/ 371991 w 416691"/>
              <a:gd name="connsiteY11" fmla="*/ 215774 h 316368"/>
              <a:gd name="connsiteX12" fmla="*/ 333418 w 416691"/>
              <a:gd name="connsiteY12" fmla="*/ 254813 h 316368"/>
              <a:gd name="connsiteX13" fmla="*/ 323232 w 416691"/>
              <a:gd name="connsiteY13" fmla="*/ 254874 h 316368"/>
              <a:gd name="connsiteX14" fmla="*/ 285703 w 416691"/>
              <a:gd name="connsiteY14" fmla="*/ 217794 h 316368"/>
              <a:gd name="connsiteX15" fmla="*/ 285642 w 416691"/>
              <a:gd name="connsiteY15" fmla="*/ 207608 h 316368"/>
              <a:gd name="connsiteX16" fmla="*/ 324215 w 416691"/>
              <a:gd name="connsiteY16" fmla="*/ 168569 h 316368"/>
              <a:gd name="connsiteX17" fmla="*/ 334401 w 416691"/>
              <a:gd name="connsiteY17" fmla="*/ 168507 h 316368"/>
              <a:gd name="connsiteX18" fmla="*/ 152821 w 416691"/>
              <a:gd name="connsiteY18" fmla="*/ 167256 h 316368"/>
              <a:gd name="connsiteX19" fmla="*/ 147368 w 416691"/>
              <a:gd name="connsiteY19" fmla="*/ 169553 h 316368"/>
              <a:gd name="connsiteX20" fmla="*/ 109372 w 416691"/>
              <a:gd name="connsiteY20" fmla="*/ 208008 h 316368"/>
              <a:gd name="connsiteX21" fmla="*/ 109438 w 416691"/>
              <a:gd name="connsiteY21" fmla="*/ 218942 h 316368"/>
              <a:gd name="connsiteX22" fmla="*/ 145598 w 416691"/>
              <a:gd name="connsiteY22" fmla="*/ 254670 h 316368"/>
              <a:gd name="connsiteX23" fmla="*/ 156532 w 416691"/>
              <a:gd name="connsiteY23" fmla="*/ 254604 h 316368"/>
              <a:gd name="connsiteX24" fmla="*/ 194528 w 416691"/>
              <a:gd name="connsiteY24" fmla="*/ 216149 h 316368"/>
              <a:gd name="connsiteX25" fmla="*/ 194462 w 416691"/>
              <a:gd name="connsiteY25" fmla="*/ 205215 h 316368"/>
              <a:gd name="connsiteX26" fmla="*/ 158302 w 416691"/>
              <a:gd name="connsiteY26" fmla="*/ 169487 h 316368"/>
              <a:gd name="connsiteX27" fmla="*/ 152821 w 416691"/>
              <a:gd name="connsiteY27" fmla="*/ 167256 h 316368"/>
              <a:gd name="connsiteX28" fmla="*/ 152767 w 416691"/>
              <a:gd name="connsiteY28" fmla="*/ 113185 h 316368"/>
              <a:gd name="connsiteX29" fmla="*/ 163879 w 416691"/>
              <a:gd name="connsiteY29" fmla="*/ 117710 h 316368"/>
              <a:gd name="connsiteX30" fmla="*/ 245552 w 416691"/>
              <a:gd name="connsiteY30" fmla="*/ 198407 h 316368"/>
              <a:gd name="connsiteX31" fmla="*/ 245686 w 416691"/>
              <a:gd name="connsiteY31" fmla="*/ 220576 h 316368"/>
              <a:gd name="connsiteX32" fmla="*/ 161740 w 416691"/>
              <a:gd name="connsiteY32" fmla="*/ 305537 h 316368"/>
              <a:gd name="connsiteX33" fmla="*/ 139571 w 416691"/>
              <a:gd name="connsiteY33" fmla="*/ 305671 h 316368"/>
              <a:gd name="connsiteX34" fmla="*/ 57898 w 416691"/>
              <a:gd name="connsiteY34" fmla="*/ 224974 h 316368"/>
              <a:gd name="connsiteX35" fmla="*/ 57764 w 416691"/>
              <a:gd name="connsiteY35" fmla="*/ 202804 h 316368"/>
              <a:gd name="connsiteX36" fmla="*/ 141710 w 416691"/>
              <a:gd name="connsiteY36" fmla="*/ 117843 h 316368"/>
              <a:gd name="connsiteX37" fmla="*/ 152767 w 416691"/>
              <a:gd name="connsiteY37" fmla="*/ 113185 h 316368"/>
              <a:gd name="connsiteX38" fmla="*/ 274828 w 416691"/>
              <a:gd name="connsiteY38" fmla="*/ 111450 h 316368"/>
              <a:gd name="connsiteX39" fmla="*/ 312357 w 416691"/>
              <a:gd name="connsiteY39" fmla="*/ 148530 h 316368"/>
              <a:gd name="connsiteX40" fmla="*/ 312418 w 416691"/>
              <a:gd name="connsiteY40" fmla="*/ 158717 h 316368"/>
              <a:gd name="connsiteX41" fmla="*/ 273845 w 416691"/>
              <a:gd name="connsiteY41" fmla="*/ 197756 h 316368"/>
              <a:gd name="connsiteX42" fmla="*/ 263659 w 416691"/>
              <a:gd name="connsiteY42" fmla="*/ 197817 h 316368"/>
              <a:gd name="connsiteX43" fmla="*/ 226130 w 416691"/>
              <a:gd name="connsiteY43" fmla="*/ 160737 h 316368"/>
              <a:gd name="connsiteX44" fmla="*/ 226069 w 416691"/>
              <a:gd name="connsiteY44" fmla="*/ 150551 h 316368"/>
              <a:gd name="connsiteX45" fmla="*/ 264642 w 416691"/>
              <a:gd name="connsiteY45" fmla="*/ 111512 h 316368"/>
              <a:gd name="connsiteX46" fmla="*/ 274828 w 416691"/>
              <a:gd name="connsiteY46" fmla="*/ 111450 h 316368"/>
              <a:gd name="connsiteX47" fmla="*/ 45680 w 416691"/>
              <a:gd name="connsiteY47" fmla="*/ 0 h 316368"/>
              <a:gd name="connsiteX48" fmla="*/ 371011 w 416691"/>
              <a:gd name="connsiteY48" fmla="*/ 0 h 316368"/>
              <a:gd name="connsiteX49" fmla="*/ 416691 w 416691"/>
              <a:gd name="connsiteY49" fmla="*/ 45680 h 316368"/>
              <a:gd name="connsiteX50" fmla="*/ 416691 w 416691"/>
              <a:gd name="connsiteY50" fmla="*/ 225772 h 316368"/>
              <a:gd name="connsiteX51" fmla="*/ 371011 w 416691"/>
              <a:gd name="connsiteY51" fmla="*/ 271452 h 316368"/>
              <a:gd name="connsiteX52" fmla="*/ 363811 w 416691"/>
              <a:gd name="connsiteY52" fmla="*/ 271452 h 316368"/>
              <a:gd name="connsiteX53" fmla="*/ 363811 w 416691"/>
              <a:gd name="connsiteY53" fmla="*/ 251397 h 316368"/>
              <a:gd name="connsiteX54" fmla="*/ 368991 w 416691"/>
              <a:gd name="connsiteY54" fmla="*/ 251397 h 316368"/>
              <a:gd name="connsiteX55" fmla="*/ 397764 w 416691"/>
              <a:gd name="connsiteY55" fmla="*/ 222624 h 316368"/>
              <a:gd name="connsiteX56" fmla="*/ 397764 w 416691"/>
              <a:gd name="connsiteY56" fmla="*/ 45860 h 316368"/>
              <a:gd name="connsiteX57" fmla="*/ 368991 w 416691"/>
              <a:gd name="connsiteY57" fmla="*/ 17086 h 316368"/>
              <a:gd name="connsiteX58" fmla="*/ 47700 w 416691"/>
              <a:gd name="connsiteY58" fmla="*/ 17086 h 316368"/>
              <a:gd name="connsiteX59" fmla="*/ 18927 w 416691"/>
              <a:gd name="connsiteY59" fmla="*/ 45860 h 316368"/>
              <a:gd name="connsiteX60" fmla="*/ 18927 w 416691"/>
              <a:gd name="connsiteY60" fmla="*/ 222624 h 316368"/>
              <a:gd name="connsiteX61" fmla="*/ 47700 w 416691"/>
              <a:gd name="connsiteY61" fmla="*/ 251397 h 316368"/>
              <a:gd name="connsiteX62" fmla="*/ 58874 w 416691"/>
              <a:gd name="connsiteY62" fmla="*/ 251397 h 316368"/>
              <a:gd name="connsiteX63" fmla="*/ 58874 w 416691"/>
              <a:gd name="connsiteY63" fmla="*/ 271452 h 316368"/>
              <a:gd name="connsiteX64" fmla="*/ 45680 w 416691"/>
              <a:gd name="connsiteY64" fmla="*/ 271452 h 316368"/>
              <a:gd name="connsiteX65" fmla="*/ 0 w 416691"/>
              <a:gd name="connsiteY65" fmla="*/ 225772 h 316368"/>
              <a:gd name="connsiteX66" fmla="*/ 0 w 416691"/>
              <a:gd name="connsiteY66" fmla="*/ 45680 h 316368"/>
              <a:gd name="connsiteX67" fmla="*/ 45680 w 416691"/>
              <a:gd name="connsiteY67" fmla="*/ 0 h 3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16691" h="316368">
                <a:moveTo>
                  <a:pt x="274828" y="227922"/>
                </a:moveTo>
                <a:lnTo>
                  <a:pt x="312357" y="265002"/>
                </a:lnTo>
                <a:cubicBezTo>
                  <a:pt x="315186" y="267798"/>
                  <a:pt x="315214" y="272359"/>
                  <a:pt x="312418" y="275189"/>
                </a:cubicBezTo>
                <a:lnTo>
                  <a:pt x="273845" y="314228"/>
                </a:lnTo>
                <a:cubicBezTo>
                  <a:pt x="271049" y="317058"/>
                  <a:pt x="266489" y="317085"/>
                  <a:pt x="263659" y="314289"/>
                </a:cubicBezTo>
                <a:lnTo>
                  <a:pt x="226130" y="277209"/>
                </a:lnTo>
                <a:cubicBezTo>
                  <a:pt x="223301" y="274413"/>
                  <a:pt x="223273" y="269853"/>
                  <a:pt x="226069" y="267023"/>
                </a:cubicBezTo>
                <a:lnTo>
                  <a:pt x="264642" y="227984"/>
                </a:lnTo>
                <a:cubicBezTo>
                  <a:pt x="267438" y="225154"/>
                  <a:pt x="271998" y="225126"/>
                  <a:pt x="274828" y="227922"/>
                </a:cubicBezTo>
                <a:close/>
                <a:moveTo>
                  <a:pt x="334401" y="168507"/>
                </a:moveTo>
                <a:lnTo>
                  <a:pt x="371930" y="205587"/>
                </a:lnTo>
                <a:cubicBezTo>
                  <a:pt x="374759" y="208383"/>
                  <a:pt x="374787" y="212944"/>
                  <a:pt x="371991" y="215774"/>
                </a:cubicBezTo>
                <a:lnTo>
                  <a:pt x="333418" y="254813"/>
                </a:lnTo>
                <a:cubicBezTo>
                  <a:pt x="330622" y="257643"/>
                  <a:pt x="326062" y="257670"/>
                  <a:pt x="323232" y="254874"/>
                </a:cubicBezTo>
                <a:lnTo>
                  <a:pt x="285703" y="217794"/>
                </a:lnTo>
                <a:cubicBezTo>
                  <a:pt x="282874" y="214998"/>
                  <a:pt x="282846" y="210438"/>
                  <a:pt x="285642" y="207608"/>
                </a:cubicBezTo>
                <a:lnTo>
                  <a:pt x="324215" y="168569"/>
                </a:lnTo>
                <a:cubicBezTo>
                  <a:pt x="327011" y="165739"/>
                  <a:pt x="331571" y="165711"/>
                  <a:pt x="334401" y="168507"/>
                </a:cubicBezTo>
                <a:close/>
                <a:moveTo>
                  <a:pt x="152821" y="167256"/>
                </a:moveTo>
                <a:cubicBezTo>
                  <a:pt x="150842" y="167268"/>
                  <a:pt x="148868" y="168034"/>
                  <a:pt x="147368" y="169553"/>
                </a:cubicBezTo>
                <a:lnTo>
                  <a:pt x="109372" y="208008"/>
                </a:lnTo>
                <a:cubicBezTo>
                  <a:pt x="106371" y="211046"/>
                  <a:pt x="106400" y="215941"/>
                  <a:pt x="109438" y="218942"/>
                </a:cubicBezTo>
                <a:lnTo>
                  <a:pt x="145598" y="254670"/>
                </a:lnTo>
                <a:cubicBezTo>
                  <a:pt x="148636" y="257671"/>
                  <a:pt x="153531" y="257642"/>
                  <a:pt x="156532" y="254604"/>
                </a:cubicBezTo>
                <a:lnTo>
                  <a:pt x="194528" y="216149"/>
                </a:lnTo>
                <a:cubicBezTo>
                  <a:pt x="197529" y="213112"/>
                  <a:pt x="197500" y="208217"/>
                  <a:pt x="194462" y="205215"/>
                </a:cubicBezTo>
                <a:lnTo>
                  <a:pt x="158302" y="169487"/>
                </a:lnTo>
                <a:cubicBezTo>
                  <a:pt x="156783" y="167987"/>
                  <a:pt x="154800" y="167244"/>
                  <a:pt x="152821" y="167256"/>
                </a:cubicBezTo>
                <a:close/>
                <a:moveTo>
                  <a:pt x="152767" y="113185"/>
                </a:moveTo>
                <a:cubicBezTo>
                  <a:pt x="156779" y="113161"/>
                  <a:pt x="160800" y="114667"/>
                  <a:pt x="163879" y="117710"/>
                </a:cubicBezTo>
                <a:lnTo>
                  <a:pt x="245552" y="198407"/>
                </a:lnTo>
                <a:cubicBezTo>
                  <a:pt x="251711" y="204492"/>
                  <a:pt x="251771" y="214417"/>
                  <a:pt x="245686" y="220576"/>
                </a:cubicBezTo>
                <a:lnTo>
                  <a:pt x="161740" y="305537"/>
                </a:lnTo>
                <a:cubicBezTo>
                  <a:pt x="155655" y="311696"/>
                  <a:pt x="145730" y="311756"/>
                  <a:pt x="139571" y="305671"/>
                </a:cubicBezTo>
                <a:lnTo>
                  <a:pt x="57898" y="224974"/>
                </a:lnTo>
                <a:cubicBezTo>
                  <a:pt x="51739" y="218889"/>
                  <a:pt x="51679" y="208963"/>
                  <a:pt x="57764" y="202804"/>
                </a:cubicBezTo>
                <a:lnTo>
                  <a:pt x="141710" y="117843"/>
                </a:lnTo>
                <a:cubicBezTo>
                  <a:pt x="144752" y="114764"/>
                  <a:pt x="148755" y="113209"/>
                  <a:pt x="152767" y="113185"/>
                </a:cubicBezTo>
                <a:close/>
                <a:moveTo>
                  <a:pt x="274828" y="111450"/>
                </a:moveTo>
                <a:lnTo>
                  <a:pt x="312357" y="148530"/>
                </a:lnTo>
                <a:cubicBezTo>
                  <a:pt x="315186" y="151326"/>
                  <a:pt x="315214" y="155887"/>
                  <a:pt x="312418" y="158717"/>
                </a:cubicBezTo>
                <a:lnTo>
                  <a:pt x="273845" y="197756"/>
                </a:lnTo>
                <a:cubicBezTo>
                  <a:pt x="271049" y="200586"/>
                  <a:pt x="266489" y="200613"/>
                  <a:pt x="263659" y="197817"/>
                </a:cubicBezTo>
                <a:lnTo>
                  <a:pt x="226130" y="160737"/>
                </a:lnTo>
                <a:cubicBezTo>
                  <a:pt x="223301" y="157941"/>
                  <a:pt x="223273" y="153381"/>
                  <a:pt x="226069" y="150551"/>
                </a:cubicBezTo>
                <a:lnTo>
                  <a:pt x="264642" y="111512"/>
                </a:lnTo>
                <a:cubicBezTo>
                  <a:pt x="267438" y="108682"/>
                  <a:pt x="271998" y="108654"/>
                  <a:pt x="274828" y="111450"/>
                </a:cubicBezTo>
                <a:close/>
                <a:moveTo>
                  <a:pt x="45680" y="0"/>
                </a:moveTo>
                <a:lnTo>
                  <a:pt x="371011" y="0"/>
                </a:lnTo>
                <a:cubicBezTo>
                  <a:pt x="396239" y="0"/>
                  <a:pt x="416691" y="20452"/>
                  <a:pt x="416691" y="45680"/>
                </a:cubicBezTo>
                <a:lnTo>
                  <a:pt x="416691" y="225772"/>
                </a:lnTo>
                <a:cubicBezTo>
                  <a:pt x="416691" y="251001"/>
                  <a:pt x="396239" y="271452"/>
                  <a:pt x="371011" y="271452"/>
                </a:cubicBezTo>
                <a:lnTo>
                  <a:pt x="363811" y="271452"/>
                </a:lnTo>
                <a:lnTo>
                  <a:pt x="363811" y="251397"/>
                </a:lnTo>
                <a:lnTo>
                  <a:pt x="368991" y="251397"/>
                </a:lnTo>
                <a:cubicBezTo>
                  <a:pt x="384882" y="251397"/>
                  <a:pt x="397764" y="238515"/>
                  <a:pt x="397764" y="222624"/>
                </a:cubicBezTo>
                <a:lnTo>
                  <a:pt x="397764" y="45860"/>
                </a:lnTo>
                <a:cubicBezTo>
                  <a:pt x="397764" y="29969"/>
                  <a:pt x="384882" y="17086"/>
                  <a:pt x="368991" y="17086"/>
                </a:cubicBezTo>
                <a:lnTo>
                  <a:pt x="47700" y="17086"/>
                </a:lnTo>
                <a:cubicBezTo>
                  <a:pt x="31809" y="17086"/>
                  <a:pt x="18927" y="29969"/>
                  <a:pt x="18927" y="45860"/>
                </a:cubicBezTo>
                <a:lnTo>
                  <a:pt x="18927" y="222624"/>
                </a:lnTo>
                <a:cubicBezTo>
                  <a:pt x="18927" y="238515"/>
                  <a:pt x="31809" y="251397"/>
                  <a:pt x="47700" y="251397"/>
                </a:cubicBezTo>
                <a:lnTo>
                  <a:pt x="58874" y="251397"/>
                </a:lnTo>
                <a:lnTo>
                  <a:pt x="58874" y="271452"/>
                </a:lnTo>
                <a:lnTo>
                  <a:pt x="45680" y="271452"/>
                </a:lnTo>
                <a:cubicBezTo>
                  <a:pt x="20452" y="271452"/>
                  <a:pt x="0" y="251001"/>
                  <a:pt x="0" y="225772"/>
                </a:cubicBezTo>
                <a:lnTo>
                  <a:pt x="0" y="45680"/>
                </a:lnTo>
                <a:cubicBezTo>
                  <a:pt x="0" y="20452"/>
                  <a:pt x="20452" y="0"/>
                  <a:pt x="45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en-US" sz="2100">
              <a:solidFill>
                <a:srgbClr val="002050"/>
              </a:solidFill>
              <a:latin typeface="Segoe UI"/>
            </a:endParaRPr>
          </a:p>
        </p:txBody>
      </p:sp>
      <p:cxnSp>
        <p:nvCxnSpPr>
          <p:cNvPr id="122" name="Straight Connector 121">
            <a:extLst>
              <a:ext uri="{FF2B5EF4-FFF2-40B4-BE49-F238E27FC236}">
                <a16:creationId xmlns:a16="http://schemas.microsoft.com/office/drawing/2014/main" id="{82E567AF-1D5A-49CE-B2D4-D1EF29F5D571}"/>
              </a:ext>
            </a:extLst>
          </p:cNvPr>
          <p:cNvCxnSpPr>
            <a:cxnSpLocks/>
          </p:cNvCxnSpPr>
          <p:nvPr/>
        </p:nvCxnSpPr>
        <p:spPr>
          <a:xfrm>
            <a:off x="4553086" y="3516349"/>
            <a:ext cx="183473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4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202249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Microsoft Flow (DEMO 3)</a:t>
            </a:r>
            <a:endParaRPr lang="en-US" sz="3600" dirty="0"/>
          </a:p>
        </p:txBody>
      </p:sp>
    </p:spTree>
    <p:extLst>
      <p:ext uri="{BB962C8B-B14F-4D97-AF65-F5344CB8AC3E}">
        <p14:creationId xmlns:p14="http://schemas.microsoft.com/office/powerpoint/2010/main" val="5745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1579"/>
            <a:ext cx="9144000" cy="5140343"/>
          </a:xfrm>
          <a:prstGeom prst="rect">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3746302" y="1955898"/>
            <a:ext cx="685800" cy="6858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87253" y="3886496"/>
            <a:ext cx="685800" cy="6858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1579"/>
            <a:ext cx="9144000" cy="5140343"/>
          </a:xfrm>
          <a:prstGeom prst="rect">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2739033" y="3934717"/>
            <a:ext cx="685800" cy="6858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80956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9128028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6515100" y="2354203"/>
            <a:ext cx="102870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6067B5D8-8AE4-4103-9812-5DEF4A168EC6}"/>
              </a:ext>
            </a:extLst>
          </p:cNvPr>
          <p:cNvSpPr/>
          <p:nvPr/>
        </p:nvSpPr>
        <p:spPr>
          <a:xfrm>
            <a:off x="2628901" y="2267485"/>
            <a:ext cx="668438" cy="77575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335113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650137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2718454" y="2997141"/>
            <a:ext cx="1803540" cy="20326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76AF063-8D85-43E0-B4F5-8DA6F277B9A8}"/>
              </a:ext>
            </a:extLst>
          </p:cNvPr>
          <p:cNvSpPr/>
          <p:nvPr/>
        </p:nvSpPr>
        <p:spPr>
          <a:xfrm>
            <a:off x="7383323" y="2235994"/>
            <a:ext cx="567671"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19797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8194" name="Picture 2" descr="https://dynamics365cdn.azureedge.net/cvt-2fdefe388049bf1e8985636a491c2905c34f0489fed01d210f95ad6f33aadefd/pictures/pages/business-application-platform/Powerbi_800x450.png">
            <a:extLst>
              <a:ext uri="{FF2B5EF4-FFF2-40B4-BE49-F238E27FC236}">
                <a16:creationId xmlns:a16="http://schemas.microsoft.com/office/drawing/2014/main" id="{1CF4E001-8E9D-4C0E-B1AB-0B47C18D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1" t="8003" r="9793" b="6544"/>
          <a:stretch/>
        </p:blipFill>
        <p:spPr bwMode="auto">
          <a:xfrm>
            <a:off x="268912" y="0"/>
            <a:ext cx="860617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57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1579"/>
            <a:ext cx="9144000" cy="5140343"/>
          </a:xfrm>
          <a:prstGeom prst="rect">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420663" y="4090601"/>
            <a:ext cx="5157181" cy="323165"/>
          </a:xfrm>
          <a:prstGeom prst="rect">
            <a:avLst/>
          </a:prstGeom>
        </p:spPr>
        <p:txBody>
          <a:bodyPr wrap="none">
            <a:spAutoFit/>
          </a:bodyPr>
          <a:lstStyle/>
          <a:p>
            <a:r>
              <a:rPr lang="en-US" sz="1500" b="1" dirty="0">
                <a:solidFill>
                  <a:srgbClr val="110188"/>
                </a:solidFill>
                <a:latin typeface="Consolas" panose="020B0609020204030204" pitchFamily="49" charset="0"/>
              </a:rPr>
              <a:t>body(</a:t>
            </a:r>
            <a:r>
              <a:rPr lang="en-US" sz="1500" dirty="0">
                <a:solidFill>
                  <a:srgbClr val="A31515"/>
                </a:solidFill>
                <a:latin typeface="Consolas" panose="020B0609020204030204" pitchFamily="49" charset="0"/>
              </a:rPr>
              <a:t>'Execute_stored_procedure'</a:t>
            </a:r>
            <a:r>
              <a:rPr lang="en-US" sz="1500" b="1" dirty="0">
                <a:solidFill>
                  <a:srgbClr val="110188"/>
                </a:solidFill>
                <a:latin typeface="Consolas" panose="020B0609020204030204" pitchFamily="49" charset="0"/>
              </a:rPr>
              <a:t>)</a:t>
            </a:r>
            <a:r>
              <a:rPr lang="en-US" sz="1500" dirty="0">
                <a:solidFill>
                  <a:srgbClr val="000000"/>
                </a:solidFill>
                <a:latin typeface="Consolas" panose="020B0609020204030204" pitchFamily="49" charset="0"/>
              </a:rPr>
              <a:t>?[</a:t>
            </a:r>
            <a:r>
              <a:rPr lang="en-US" sz="1500" dirty="0">
                <a:solidFill>
                  <a:srgbClr val="A31515"/>
                </a:solidFill>
                <a:latin typeface="Consolas" panose="020B0609020204030204" pitchFamily="49" charset="0"/>
              </a:rPr>
              <a:t>'</a:t>
            </a:r>
            <a:r>
              <a:rPr lang="en-US" sz="1500" dirty="0" err="1">
                <a:solidFill>
                  <a:srgbClr val="A31515"/>
                </a:solidFill>
                <a:latin typeface="Consolas" panose="020B0609020204030204" pitchFamily="49" charset="0"/>
              </a:rPr>
              <a:t>resultsets</a:t>
            </a:r>
            <a:r>
              <a:rPr lang="en-US" sz="1500" dirty="0">
                <a:solidFill>
                  <a:srgbClr val="A31515"/>
                </a:solidFill>
                <a:latin typeface="Consolas" panose="020B0609020204030204" pitchFamily="49" charset="0"/>
              </a:rPr>
              <a:t>'</a:t>
            </a:r>
            <a:r>
              <a:rPr lang="en-US" sz="15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3999254" y="2700338"/>
            <a:ext cx="2664676" cy="13902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1579"/>
            <a:ext cx="9144000" cy="5140343"/>
          </a:xfrm>
          <a:prstGeom prst="rect">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7172325" y="3068240"/>
            <a:ext cx="607219" cy="27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736429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3489979" y="3067051"/>
            <a:ext cx="2996546" cy="5905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316210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146294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1579"/>
            <a:ext cx="9144000" cy="5140343"/>
          </a:xfrm>
          <a:prstGeom prst="rect">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4"/>
          <a:srcRect b="-1108"/>
          <a:stretch/>
        </p:blipFill>
        <p:spPr>
          <a:xfrm>
            <a:off x="1578398" y="3012847"/>
            <a:ext cx="4722390" cy="1752035"/>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9748072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854389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9274721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001720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7" y="1858973"/>
            <a:ext cx="3193514" cy="1425554"/>
          </a:xfrm>
          <a:prstGeom prst="rect">
            <a:avLst/>
          </a:prstGeom>
        </p:spPr>
        <p:txBody>
          <a:bodyPr wrap="square" lIns="107571" tIns="67232" rIns="107571" bIns="67232" anchor="ctr">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Run your business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in real time with </a:t>
            </a:r>
            <a:br>
              <a:rPr lang="en-US" sz="2941" spc="-74" dirty="0">
                <a:ln w="3175">
                  <a:noFill/>
                </a:ln>
                <a:solidFill>
                  <a:prstClr val="white"/>
                </a:solidFill>
                <a:latin typeface="Segoe UI Light"/>
                <a:cs typeface="Segoe UI" pitchFamily="34" charset="0"/>
              </a:rPr>
            </a:br>
            <a:r>
              <a:rPr lang="en-US" sz="2941" spc="-74" dirty="0">
                <a:ln w="3175">
                  <a:noFill/>
                </a:ln>
                <a:solidFill>
                  <a:prstClr val="white"/>
                </a:soli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2791292" y="-70834"/>
            <a:ext cx="7700957" cy="5132477"/>
            <a:chOff x="3796351" y="-96837"/>
            <a:chExt cx="10473836" cy="6980526"/>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stretch>
              <a:fillRect/>
            </a:stretch>
          </p:blipFill>
          <p:spPr>
            <a:xfrm>
              <a:off x="3796351" y="-96837"/>
              <a:ext cx="10473836" cy="6980526"/>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4348"/>
            <a:ext cx="9144000" cy="5134805"/>
          </a:xfrm>
          <a:prstGeom prst="rect">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8301676" y="79301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958776" y="1097280"/>
            <a:ext cx="685800" cy="6858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465482" y="3926205"/>
            <a:ext cx="685800" cy="6858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1579"/>
            <a:ext cx="9144000" cy="5140343"/>
          </a:xfrm>
          <a:prstGeom prst="rect">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4679795" y="4326807"/>
            <a:ext cx="685800" cy="6858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980705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6418240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84912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065862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217811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3765"/>
            <a:ext cx="9144000" cy="5129735"/>
          </a:xfrm>
          <a:prstGeom prst="rect">
            <a:avLst/>
          </a:prstGeom>
        </p:spPr>
      </p:pic>
    </p:spTree>
    <p:extLst>
      <p:ext uri="{BB962C8B-B14F-4D97-AF65-F5344CB8AC3E}">
        <p14:creationId xmlns:p14="http://schemas.microsoft.com/office/powerpoint/2010/main" val="18110147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093737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8" name="microsoft"/>
          <p:cNvSpPr/>
          <p:nvPr/>
        </p:nvSpPr>
        <p:spPr>
          <a:xfrm>
            <a:off x="211268" y="2109138"/>
            <a:ext cx="5190510" cy="925224"/>
          </a:xfrm>
          <a:prstGeom prst="rect">
            <a:avLst/>
          </a:prstGeom>
        </p:spPr>
        <p:txBody>
          <a:bodyPr wrap="square" lIns="107571" tIns="67232" rIns="107571" bIns="67232" anchor="ctr">
            <a:spAutoFit/>
          </a:bodyPr>
          <a:lstStyle/>
          <a:p>
            <a:pPr defTabSz="699354" fontAlgn="base">
              <a:lnSpc>
                <a:spcPct val="95000"/>
              </a:lnSpc>
              <a:spcBef>
                <a:spcPct val="0"/>
              </a:spcBef>
              <a:defRPr/>
            </a:pPr>
            <a:r>
              <a:rPr lang="en-US" sz="2700" spc="-75" dirty="0">
                <a:ln w="3175">
                  <a:noFill/>
                </a:ln>
                <a:solidFill>
                  <a:prstClr val="white"/>
                </a:solidFill>
                <a:latin typeface="Segoe UI Light"/>
                <a:cs typeface="Segoe UI" pitchFamily="34" charset="0"/>
              </a:rPr>
              <a:t>Ask questions </a:t>
            </a:r>
            <a:br>
              <a:rPr lang="en-US" sz="2700" spc="-75" dirty="0">
                <a:ln w="3175">
                  <a:noFill/>
                </a:ln>
                <a:solidFill>
                  <a:prstClr val="white"/>
                </a:solidFill>
                <a:latin typeface="Segoe UI Light"/>
                <a:cs typeface="Segoe UI" pitchFamily="34" charset="0"/>
              </a:rPr>
            </a:br>
            <a:r>
              <a:rPr lang="en-US" sz="2700" spc="-75" dirty="0">
                <a:ln w="3175">
                  <a:noFill/>
                </a:ln>
                <a:solidFill>
                  <a:prstClr val="white"/>
                </a:solidFill>
                <a:latin typeface="Segoe UI Light"/>
                <a:cs typeface="Segoe UI" pitchFamily="34" charset="0"/>
              </a:rPr>
              <a:t>of your data</a:t>
            </a:r>
          </a:p>
        </p:txBody>
      </p:sp>
      <p:pic>
        <p:nvPicPr>
          <p:cNvPr id="11" name="Picture 10">
            <a:extLst>
              <a:ext uri="{FF2B5EF4-FFF2-40B4-BE49-F238E27FC236}">
                <a16:creationId xmlns:a16="http://schemas.microsoft.com/office/drawing/2014/main" id="{EB6AAD93-053F-4BC8-B076-9BB4D9143B61}"/>
              </a:ext>
            </a:extLst>
          </p:cNvPr>
          <p:cNvPicPr>
            <a:picLocks noChangeAspect="1"/>
          </p:cNvPicPr>
          <p:nvPr/>
        </p:nvPicPr>
        <p:blipFill>
          <a:blip r:embed="rId3"/>
          <a:stretch>
            <a:fillRect/>
          </a:stretch>
        </p:blipFill>
        <p:spPr>
          <a:xfrm>
            <a:off x="2786367" y="-70834"/>
            <a:ext cx="7700957" cy="5132477"/>
          </a:xfrm>
          <a:prstGeom prst="rect">
            <a:avLst/>
          </a:prstGeom>
        </p:spPr>
      </p:pic>
    </p:spTree>
    <p:extLst>
      <p:ext uri="{BB962C8B-B14F-4D97-AF65-F5344CB8AC3E}">
        <p14:creationId xmlns:p14="http://schemas.microsoft.com/office/powerpoint/2010/main" val="15795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49936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8452490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5026981" y="2267485"/>
            <a:ext cx="21117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8103417-8D85-4AF2-8FDB-34A07B33324A}"/>
              </a:ext>
            </a:extLst>
          </p:cNvPr>
          <p:cNvSpPr/>
          <p:nvPr/>
        </p:nvSpPr>
        <p:spPr>
          <a:xfrm>
            <a:off x="4900613" y="4036219"/>
            <a:ext cx="857249" cy="23574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74060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1"/>
            <a:ext cx="9143999" cy="5143499"/>
          </a:xfrm>
          <a:prstGeom prst="rect">
            <a:avLst/>
          </a:prstGeom>
        </p:spPr>
      </p:pic>
    </p:spTree>
    <p:extLst>
      <p:ext uri="{BB962C8B-B14F-4D97-AF65-F5344CB8AC3E}">
        <p14:creationId xmlns:p14="http://schemas.microsoft.com/office/powerpoint/2010/main" val="24056070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sz="3600" dirty="0"/>
              <a:t>Data Gateway</a:t>
            </a:r>
            <a:br>
              <a:rPr lang="en-US" sz="3600" dirty="0"/>
            </a:br>
            <a:r>
              <a:rPr lang="en-US" sz="3600" dirty="0"/>
              <a:t>(DEMO 4)</a:t>
            </a:r>
          </a:p>
        </p:txBody>
      </p:sp>
    </p:spTree>
    <p:extLst>
      <p:ext uri="{BB962C8B-B14F-4D97-AF65-F5344CB8AC3E}">
        <p14:creationId xmlns:p14="http://schemas.microsoft.com/office/powerpoint/2010/main" val="30660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6629400" y="1152790"/>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BAE69702-740C-4463-960E-F52BF32FAD4D}"/>
              </a:ext>
            </a:extLst>
          </p:cNvPr>
          <p:cNvSpPr/>
          <p:nvPr/>
        </p:nvSpPr>
        <p:spPr>
          <a:xfrm>
            <a:off x="7722395" y="509588"/>
            <a:ext cx="342900" cy="3714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949030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1579"/>
            <a:ext cx="9144000" cy="5140343"/>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177058" y="2341119"/>
            <a:ext cx="4789885" cy="2802381"/>
          </a:xfrm>
          <a:prstGeom prst="rect">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4559497" y="2033161"/>
            <a:ext cx="1435895" cy="2652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951976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1862164"/>
            <a:ext cx="4225528" cy="3302576"/>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6"/>
          <a:stretch>
            <a:fillRect/>
          </a:stretch>
        </p:blipFill>
        <p:spPr>
          <a:xfrm>
            <a:off x="446485" y="920792"/>
            <a:ext cx="3880556" cy="3929063"/>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7"/>
          <a:stretch>
            <a:fillRect/>
          </a:stretch>
        </p:blipFill>
        <p:spPr>
          <a:xfrm>
            <a:off x="4224628" y="695708"/>
            <a:ext cx="3880556" cy="3577387"/>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8"/>
          <a:srcRect l="10500" t="2919" r="10305" b="69859"/>
          <a:stretch/>
        </p:blipFill>
        <p:spPr>
          <a:xfrm>
            <a:off x="6407944" y="481801"/>
            <a:ext cx="2871788" cy="2634797"/>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4"/>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5"/>
          <a:stretch>
            <a:fillRect/>
          </a:stretch>
        </p:blipFill>
        <p:spPr>
          <a:xfrm>
            <a:off x="-29326" y="481800"/>
            <a:ext cx="475811" cy="54939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6"/>
          <a:stretch>
            <a:fillRect/>
          </a:stretch>
        </p:blipFill>
        <p:spPr>
          <a:xfrm>
            <a:off x="2286000" y="257175"/>
            <a:ext cx="4572000" cy="462915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27" y="883067"/>
            <a:ext cx="11109497" cy="416461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11268" y="1185217"/>
            <a:ext cx="5705945" cy="3769441"/>
          </a:xfrm>
          <a:prstGeom prst="rect">
            <a:avLst/>
          </a:prstGeom>
          <a:no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0"/>
              </a:spcBef>
              <a:buClr>
                <a:srgbClr val="F2C812"/>
              </a:buClr>
              <a:buNone/>
            </a:pPr>
            <a:r>
              <a:rPr lang="en-US" sz="3300" dirty="0">
                <a:solidFill>
                  <a:prstClr val="white"/>
                </a:solidFill>
                <a:latin typeface="Calibri" panose="020F0502020204030204"/>
              </a:rPr>
              <a:t>5 Million + </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users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200,000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organizations</a:t>
            </a: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endParaRPr lang="en-US" sz="1500" dirty="0">
              <a:solidFill>
                <a:srgbClr val="F2C812"/>
              </a:solidFill>
              <a:latin typeface="Calibri" panose="020F0502020204030204"/>
            </a:endParaRPr>
          </a:p>
          <a:p>
            <a:pPr marL="0" indent="0" defTabSz="685800">
              <a:lnSpc>
                <a:spcPct val="100000"/>
              </a:lnSpc>
              <a:spcBef>
                <a:spcPts val="0"/>
              </a:spcBef>
              <a:buClr>
                <a:srgbClr val="F2C812"/>
              </a:buClr>
              <a:buNone/>
            </a:pPr>
            <a:r>
              <a:rPr lang="en-US" sz="3300" dirty="0">
                <a:solidFill>
                  <a:prstClr val="white"/>
                </a:solidFill>
                <a:latin typeface="Calibri" panose="020F0502020204030204"/>
              </a:rPr>
              <a:t>200+</a:t>
            </a:r>
          </a:p>
          <a:p>
            <a:pPr marL="0" indent="0" defTabSz="685800">
              <a:lnSpc>
                <a:spcPct val="100000"/>
              </a:lnSpc>
              <a:spcBef>
                <a:spcPts val="0"/>
              </a:spcBef>
              <a:buClr>
                <a:srgbClr val="F2C812"/>
              </a:buClr>
              <a:buNone/>
            </a:pPr>
            <a:r>
              <a:rPr lang="en-US" sz="1500" dirty="0">
                <a:solidFill>
                  <a:srgbClr val="F2C812"/>
                </a:solidFill>
                <a:latin typeface="Calibri" panose="020F0502020204030204"/>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01696" y="214786"/>
            <a:ext cx="8740142" cy="69595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577" fontAlgn="base">
              <a:lnSpc>
                <a:spcPct val="95000"/>
              </a:lnSpc>
              <a:defRPr/>
            </a:pPr>
            <a:r>
              <a:rPr lang="en-US" sz="3525" spc="-74" dirty="0">
                <a:ln w="3175">
                  <a:noFill/>
                </a:ln>
                <a:solidFill>
                  <a:prstClr val="white"/>
                </a:solidFill>
                <a:latin typeface="Segoe UI Light"/>
                <a:cs typeface="Segoe UI" pitchFamily="34" charset="0"/>
              </a:rPr>
              <a:t>Fastest Growing BI Vendor</a:t>
            </a:r>
          </a:p>
        </p:txBody>
      </p:sp>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682228" y="144409"/>
            <a:ext cx="5150644" cy="2221706"/>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2400300" y="1217162"/>
            <a:ext cx="4572000" cy="3643313"/>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26150255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5462616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7136783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2286000" y="750094"/>
            <a:ext cx="4572000" cy="3643313"/>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662274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42059879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2286000" y="964406"/>
            <a:ext cx="4572000" cy="3214688"/>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66559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2286000" y="957263"/>
            <a:ext cx="4572000" cy="3228975"/>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560513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2286000" y="464344"/>
            <a:ext cx="4572000" cy="4214813"/>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6418060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3047233" y="1132309"/>
            <a:ext cx="3049534" cy="2878883"/>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50780" y="26194"/>
            <a:ext cx="299135" cy="455606"/>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1353628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90" r="9072"/>
          <a:stretch/>
        </p:blipFill>
        <p:spPr bwMode="auto">
          <a:xfrm>
            <a:off x="1249385" y="1451629"/>
            <a:ext cx="6645229" cy="35609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383017" y="171205"/>
            <a:ext cx="6377966" cy="1292662"/>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Build apps without limits</a:t>
            </a:r>
          </a:p>
          <a:p>
            <a:pPr algn="ctr" defTabSz="685800"/>
            <a:r>
              <a:rPr lang="en-US" sz="12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p>
        </p:txBody>
      </p:sp>
    </p:spTree>
    <p:extLst>
      <p:ext uri="{BB962C8B-B14F-4D97-AF65-F5344CB8AC3E}">
        <p14:creationId xmlns:p14="http://schemas.microsoft.com/office/powerpoint/2010/main" val="30733436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2286000" y="360760"/>
            <a:ext cx="4572000" cy="4421981"/>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50780" y="26194"/>
            <a:ext cx="299135" cy="455606"/>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9022675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50780" y="26194"/>
            <a:ext cx="299135" cy="455606"/>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35830827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8192672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3540675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3143250" y="2571750"/>
            <a:ext cx="2857500" cy="1143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50780" y="26194"/>
            <a:ext cx="299135" cy="455606"/>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29326" y="481800"/>
            <a:ext cx="475811" cy="549391"/>
          </a:xfrm>
          <a:prstGeom prst="rect">
            <a:avLst/>
          </a:prstGeom>
        </p:spPr>
      </p:pic>
    </p:spTree>
    <p:extLst>
      <p:ext uri="{BB962C8B-B14F-4D97-AF65-F5344CB8AC3E}">
        <p14:creationId xmlns:p14="http://schemas.microsoft.com/office/powerpoint/2010/main" val="610038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2286000" y="257175"/>
            <a:ext cx="4572000" cy="462915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50780" y="26194"/>
            <a:ext cx="299135" cy="455606"/>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29326" y="481800"/>
            <a:ext cx="475811" cy="549391"/>
          </a:xfrm>
          <a:prstGeom prst="rect">
            <a:avLst/>
          </a:prstGeom>
        </p:spPr>
      </p:pic>
    </p:spTree>
    <p:extLst>
      <p:ext uri="{BB962C8B-B14F-4D97-AF65-F5344CB8AC3E}">
        <p14:creationId xmlns:p14="http://schemas.microsoft.com/office/powerpoint/2010/main" val="20472195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Cortana</a:t>
            </a:r>
            <a:br>
              <a:rPr lang="en-US" dirty="0"/>
            </a:br>
            <a:r>
              <a:rPr lang="en-US" dirty="0"/>
              <a:t>(DEMO 5)</a:t>
            </a:r>
            <a:endParaRPr lang="en-US" sz="3600" dirty="0"/>
          </a:p>
        </p:txBody>
      </p:sp>
    </p:spTree>
    <p:extLst>
      <p:ext uri="{BB962C8B-B14F-4D97-AF65-F5344CB8AC3E}">
        <p14:creationId xmlns:p14="http://schemas.microsoft.com/office/powerpoint/2010/main" val="236280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E51B8-B821-48C3-890A-AD12E66F5559}"/>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3894469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FBD5A9-A71E-4341-B60E-4AD3678369C7}"/>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4492248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20E0-34F2-47BD-B824-9D04B5004718}"/>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225491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4951CB43-C709-49E6-A87E-272B43B2094A}"/>
              </a:ext>
            </a:extLst>
          </p:cNvPr>
          <p:cNvSpPr/>
          <p:nvPr/>
        </p:nvSpPr>
        <p:spPr>
          <a:xfrm>
            <a:off x="719666" y="171205"/>
            <a:ext cx="7704666" cy="1107996"/>
          </a:xfrm>
          <a:prstGeom prst="rect">
            <a:avLst/>
          </a:prstGeom>
        </p:spPr>
        <p:txBody>
          <a:bodyPr wrap="square">
            <a:spAutoFit/>
          </a:bodyPr>
          <a:lstStyle/>
          <a:p>
            <a:pPr algn="ctr" defTabSz="685800"/>
            <a:r>
              <a:rPr lang="en-US" sz="3000" b="1" dirty="0">
                <a:solidFill>
                  <a:srgbClr val="FFFFFF"/>
                </a:solidFill>
                <a:latin typeface="Segoe UI Semilight" panose="020B0402040204020203" pitchFamily="34" charset="0"/>
                <a:cs typeface="Segoe UI Semilight" panose="020B0402040204020203" pitchFamily="34" charset="0"/>
              </a:rPr>
              <a:t>Innovate faster</a:t>
            </a:r>
          </a:p>
          <a:p>
            <a:pPr algn="ctr" defTabSz="685800"/>
            <a:r>
              <a:rPr lang="en-US" sz="12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27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866" y="1389653"/>
            <a:ext cx="8380265" cy="359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298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2" name="Picture 1">
            <a:extLst>
              <a:ext uri="{FF2B5EF4-FFF2-40B4-BE49-F238E27FC236}">
                <a16:creationId xmlns:a16="http://schemas.microsoft.com/office/drawing/2014/main" id="{65BECCFA-9395-4600-96D4-A9BCBC627B03}"/>
              </a:ext>
            </a:extLst>
          </p:cNvPr>
          <p:cNvPicPr>
            <a:picLocks noChangeAspect="1"/>
          </p:cNvPicPr>
          <p:nvPr/>
        </p:nvPicPr>
        <p:blipFill>
          <a:blip r:embed="rId4"/>
          <a:stretch>
            <a:fillRect/>
          </a:stretch>
        </p:blipFill>
        <p:spPr>
          <a:xfrm>
            <a:off x="0" y="-10620"/>
            <a:ext cx="4014128" cy="3124249"/>
          </a:xfrm>
          <a:prstGeom prst="rect">
            <a:avLst/>
          </a:prstGeom>
        </p:spPr>
      </p:pic>
    </p:spTree>
    <p:extLst>
      <p:ext uri="{BB962C8B-B14F-4D97-AF65-F5344CB8AC3E}">
        <p14:creationId xmlns:p14="http://schemas.microsoft.com/office/powerpoint/2010/main" val="15170349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14FEC0F2-64BF-49CF-8DFF-07C00D306D6B}"/>
              </a:ext>
            </a:extLst>
          </p:cNvPr>
          <p:cNvPicPr>
            <a:picLocks noChangeAspect="1"/>
          </p:cNvPicPr>
          <p:nvPr/>
        </p:nvPicPr>
        <p:blipFill rotWithShape="1">
          <a:blip r:embed="rId4"/>
          <a:srcRect l="-1" t="228" r="247" b="476"/>
          <a:stretch/>
        </p:blipFill>
        <p:spPr>
          <a:xfrm>
            <a:off x="1" y="-10620"/>
            <a:ext cx="4014128" cy="3127489"/>
          </a:xfrm>
          <a:prstGeom prst="rect">
            <a:avLst/>
          </a:prstGeom>
        </p:spPr>
      </p:pic>
    </p:spTree>
    <p:extLst>
      <p:ext uri="{BB962C8B-B14F-4D97-AF65-F5344CB8AC3E}">
        <p14:creationId xmlns:p14="http://schemas.microsoft.com/office/powerpoint/2010/main" val="40226918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File:Windows logo 2012-Black.svg">
            <a:extLst>
              <a:ext uri="{FF2B5EF4-FFF2-40B4-BE49-F238E27FC236}">
                <a16:creationId xmlns:a16="http://schemas.microsoft.com/office/drawing/2014/main" id="{C4ED0ADF-3442-4A6A-A25D-433D2221CE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647" y="1757932"/>
            <a:ext cx="1624379" cy="16298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a:extLst>
              <a:ext uri="{FF2B5EF4-FFF2-40B4-BE49-F238E27FC236}">
                <a16:creationId xmlns:a16="http://schemas.microsoft.com/office/drawing/2014/main" id="{57179027-AB2E-4204-8D41-F9AF7BEA0C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083" y="2103833"/>
            <a:ext cx="935835" cy="935835"/>
          </a:xfrm>
          <a:prstGeom prst="rect">
            <a:avLst/>
          </a:prstGeom>
        </p:spPr>
      </p:pic>
      <p:sp>
        <p:nvSpPr>
          <p:cNvPr id="4" name="TextBox 3">
            <a:extLst>
              <a:ext uri="{FF2B5EF4-FFF2-40B4-BE49-F238E27FC236}">
                <a16:creationId xmlns:a16="http://schemas.microsoft.com/office/drawing/2014/main" id="{6027BDA9-DA4D-41D1-B657-8014F1F91379}"/>
              </a:ext>
            </a:extLst>
          </p:cNvPr>
          <p:cNvSpPr txBox="1"/>
          <p:nvPr/>
        </p:nvSpPr>
        <p:spPr>
          <a:xfrm>
            <a:off x="5436257" y="1157901"/>
            <a:ext cx="1965908" cy="2850780"/>
          </a:xfrm>
          <a:prstGeom prst="rect">
            <a:avLst/>
          </a:prstGeom>
          <a:noFill/>
        </p:spPr>
        <p:txBody>
          <a:bodyPr wrap="square" rtlCol="0">
            <a:spAutoFit/>
          </a:bodyPr>
          <a:lstStyle/>
          <a:p>
            <a:r>
              <a:rPr lang="en-US" sz="17925" dirty="0">
                <a:latin typeface="Segoe UI Semilight" panose="020B0402040204020203" pitchFamily="34" charset="0"/>
                <a:ea typeface="Segoe UI Historic" panose="020B0502040204020203" pitchFamily="34" charset="0"/>
                <a:cs typeface="Segoe UI Semilight" panose="020B0402040204020203" pitchFamily="34" charset="0"/>
              </a:rPr>
              <a:t>C</a:t>
            </a:r>
          </a:p>
        </p:txBody>
      </p:sp>
    </p:spTree>
    <p:extLst>
      <p:ext uri="{BB962C8B-B14F-4D97-AF65-F5344CB8AC3E}">
        <p14:creationId xmlns:p14="http://schemas.microsoft.com/office/powerpoint/2010/main" val="24806924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pic>
        <p:nvPicPr>
          <p:cNvPr id="3" name="Picture 2">
            <a:extLst>
              <a:ext uri="{FF2B5EF4-FFF2-40B4-BE49-F238E27FC236}">
                <a16:creationId xmlns:a16="http://schemas.microsoft.com/office/drawing/2014/main" id="{85FCD451-FB01-41E9-847F-31F457BC256C}"/>
              </a:ext>
            </a:extLst>
          </p:cNvPr>
          <p:cNvPicPr>
            <a:picLocks noChangeAspect="1"/>
          </p:cNvPicPr>
          <p:nvPr/>
        </p:nvPicPr>
        <p:blipFill>
          <a:blip r:embed="rId5"/>
          <a:stretch>
            <a:fillRect/>
          </a:stretch>
        </p:blipFill>
        <p:spPr>
          <a:xfrm>
            <a:off x="0" y="-10620"/>
            <a:ext cx="1886156" cy="3124249"/>
          </a:xfrm>
          <a:prstGeom prst="rect">
            <a:avLst/>
          </a:prstGeom>
        </p:spPr>
      </p:pic>
    </p:spTree>
    <p:extLst>
      <p:ext uri="{BB962C8B-B14F-4D97-AF65-F5344CB8AC3E}">
        <p14:creationId xmlns:p14="http://schemas.microsoft.com/office/powerpoint/2010/main" val="12683529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494E3A59-DB66-4AD1-BF44-CA484502FC3D}"/>
              </a:ext>
            </a:extLst>
          </p:cNvPr>
          <p:cNvPicPr>
            <a:picLocks noChangeAspect="1"/>
          </p:cNvPicPr>
          <p:nvPr/>
        </p:nvPicPr>
        <p:blipFill>
          <a:blip r:embed="rId4"/>
          <a:stretch>
            <a:fillRect/>
          </a:stretch>
        </p:blipFill>
        <p:spPr>
          <a:xfrm>
            <a:off x="1" y="-10620"/>
            <a:ext cx="1879356" cy="3124249"/>
          </a:xfrm>
          <a:prstGeom prst="rect">
            <a:avLst/>
          </a:prstGeom>
        </p:spPr>
      </p:pic>
    </p:spTree>
    <p:extLst>
      <p:ext uri="{BB962C8B-B14F-4D97-AF65-F5344CB8AC3E}">
        <p14:creationId xmlns:p14="http://schemas.microsoft.com/office/powerpoint/2010/main" val="16953612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ause">
            <a:extLst>
              <a:ext uri="{FF2B5EF4-FFF2-40B4-BE49-F238E27FC236}">
                <a16:creationId xmlns:a16="http://schemas.microsoft.com/office/drawing/2014/main" id="{62376FEA-3B9F-4E0D-8358-F0B52CD0F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7828" y="1577578"/>
            <a:ext cx="1988345" cy="1988345"/>
          </a:xfrm>
          <a:prstGeom prst="rect">
            <a:avLst/>
          </a:prstGeom>
        </p:spPr>
      </p:pic>
    </p:spTree>
    <p:extLst>
      <p:ext uri="{BB962C8B-B14F-4D97-AF65-F5344CB8AC3E}">
        <p14:creationId xmlns:p14="http://schemas.microsoft.com/office/powerpoint/2010/main" val="7081964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257550" y="1257300"/>
            <a:ext cx="2628900" cy="2628900"/>
          </a:xfrm>
          <a:prstGeom prst="rect">
            <a:avLst/>
          </a:prstGeom>
        </p:spPr>
      </p:pic>
    </p:spTree>
    <p:extLst>
      <p:ext uri="{BB962C8B-B14F-4D97-AF65-F5344CB8AC3E}">
        <p14:creationId xmlns:p14="http://schemas.microsoft.com/office/powerpoint/2010/main" val="40227467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1B4EE-CDA5-47F2-81D9-94CE7DF3CFDD}"/>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6338776" y="4016808"/>
            <a:ext cx="685800" cy="685800"/>
          </a:xfrm>
          <a:prstGeom prst="rect">
            <a:avLst/>
          </a:prstGeom>
        </p:spPr>
      </p:pic>
    </p:spTree>
    <p:extLst>
      <p:ext uri="{BB962C8B-B14F-4D97-AF65-F5344CB8AC3E}">
        <p14:creationId xmlns:p14="http://schemas.microsoft.com/office/powerpoint/2010/main" val="40129604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571252-C3CB-428B-B33B-A0921E3ABE2A}"/>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C4B2EC9F-275B-4DC6-A7D2-910D5CBB8D0C}"/>
              </a:ext>
            </a:extLst>
          </p:cNvPr>
          <p:cNvSpPr/>
          <p:nvPr/>
        </p:nvSpPr>
        <p:spPr>
          <a:xfrm>
            <a:off x="3604623" y="4899070"/>
            <a:ext cx="714598"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B414DD84-E27C-4AF1-A46A-AADDE66EFCA1}"/>
              </a:ext>
            </a:extLst>
          </p:cNvPr>
          <p:cNvSpPr/>
          <p:nvPr/>
        </p:nvSpPr>
        <p:spPr>
          <a:xfrm>
            <a:off x="7174301" y="2315200"/>
            <a:ext cx="283775"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Clockwise curve">
            <a:extLst>
              <a:ext uri="{FF2B5EF4-FFF2-40B4-BE49-F238E27FC236}">
                <a16:creationId xmlns:a16="http://schemas.microsoft.com/office/drawing/2014/main" id="{777B3142-54E6-4D47-866B-24F4F63D9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526041" y="4262510"/>
            <a:ext cx="685800" cy="685800"/>
          </a:xfrm>
          <a:prstGeom prst="rect">
            <a:avLst/>
          </a:prstGeom>
        </p:spPr>
      </p:pic>
      <p:pic>
        <p:nvPicPr>
          <p:cNvPr id="14" name="Graphic 13" descr="Line Arrow: Clockwise curve">
            <a:extLst>
              <a:ext uri="{FF2B5EF4-FFF2-40B4-BE49-F238E27FC236}">
                <a16:creationId xmlns:a16="http://schemas.microsoft.com/office/drawing/2014/main" id="{BA652F7F-A1AD-44A3-BD75-FB6FD83566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6536070" y="2202966"/>
            <a:ext cx="685800" cy="685800"/>
          </a:xfrm>
          <a:prstGeom prst="rect">
            <a:avLst/>
          </a:prstGeom>
        </p:spPr>
      </p:pic>
      <p:pic>
        <p:nvPicPr>
          <p:cNvPr id="15" name="Graphic 14" descr="Line Arrow: Clockwise curve">
            <a:extLst>
              <a:ext uri="{FF2B5EF4-FFF2-40B4-BE49-F238E27FC236}">
                <a16:creationId xmlns:a16="http://schemas.microsoft.com/office/drawing/2014/main" id="{11E1D1A8-B88C-4175-8414-AF32F2760D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6340674" y="3017371"/>
            <a:ext cx="685800" cy="685800"/>
          </a:xfrm>
          <a:prstGeom prst="rect">
            <a:avLst/>
          </a:prstGeom>
        </p:spPr>
      </p:pic>
    </p:spTree>
    <p:extLst>
      <p:ext uri="{BB962C8B-B14F-4D97-AF65-F5344CB8AC3E}">
        <p14:creationId xmlns:p14="http://schemas.microsoft.com/office/powerpoint/2010/main" val="42923420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10" name="Picture 9">
            <a:extLst>
              <a:ext uri="{FF2B5EF4-FFF2-40B4-BE49-F238E27FC236}">
                <a16:creationId xmlns:a16="http://schemas.microsoft.com/office/drawing/2014/main" id="{CE54B2E8-8F71-4A56-BE7B-413AB608AF57}"/>
              </a:ext>
            </a:extLst>
          </p:cNvPr>
          <p:cNvPicPr>
            <a:picLocks noChangeAspect="1"/>
          </p:cNvPicPr>
          <p:nvPr/>
        </p:nvPicPr>
        <p:blipFill>
          <a:blip r:embed="rId4"/>
          <a:stretch>
            <a:fillRect/>
          </a:stretch>
        </p:blipFill>
        <p:spPr>
          <a:xfrm>
            <a:off x="2152650" y="461852"/>
            <a:ext cx="4838700" cy="4219797"/>
          </a:xfrm>
          <a:prstGeom prst="rect">
            <a:avLst/>
          </a:prstGeom>
        </p:spPr>
      </p:pic>
    </p:spTree>
    <p:extLst>
      <p:ext uri="{BB962C8B-B14F-4D97-AF65-F5344CB8AC3E}">
        <p14:creationId xmlns:p14="http://schemas.microsoft.com/office/powerpoint/2010/main" val="4214568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2" descr="https://dynamics365cdn.azureedge.net/cvt-e355567de554cdbc379ac13d27892614452bfc9396d14c7c085b29076e41f91c/pictures/pages/business-application-platform/Powerapps_800x450.png">
            <a:extLst>
              <a:ext uri="{FF2B5EF4-FFF2-40B4-BE49-F238E27FC236}">
                <a16:creationId xmlns:a16="http://schemas.microsoft.com/office/drawing/2014/main" id="{BFF64258-5EB2-4023-8816-48F16DA06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19" t="6041" r="9711" b="4827"/>
          <a:stretch/>
        </p:blipFill>
        <p:spPr bwMode="auto">
          <a:xfrm>
            <a:off x="453503" y="-1223"/>
            <a:ext cx="8236994" cy="5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81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9" name="Picture 8">
            <a:extLst>
              <a:ext uri="{FF2B5EF4-FFF2-40B4-BE49-F238E27FC236}">
                <a16:creationId xmlns:a16="http://schemas.microsoft.com/office/drawing/2014/main" id="{A5678B12-974B-4429-80C4-A4C0B9ECCF83}"/>
              </a:ext>
            </a:extLst>
          </p:cNvPr>
          <p:cNvPicPr>
            <a:picLocks noChangeAspect="1"/>
          </p:cNvPicPr>
          <p:nvPr/>
        </p:nvPicPr>
        <p:blipFill>
          <a:blip r:embed="rId4"/>
          <a:stretch>
            <a:fillRect/>
          </a:stretch>
        </p:blipFill>
        <p:spPr>
          <a:xfrm>
            <a:off x="2155053" y="461852"/>
            <a:ext cx="4833894" cy="4219797"/>
          </a:xfrm>
          <a:prstGeom prst="rect">
            <a:avLst/>
          </a:prstGeom>
        </p:spPr>
      </p:pic>
    </p:spTree>
    <p:extLst>
      <p:ext uri="{BB962C8B-B14F-4D97-AF65-F5344CB8AC3E}">
        <p14:creationId xmlns:p14="http://schemas.microsoft.com/office/powerpoint/2010/main" val="1068811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0620"/>
            <a:ext cx="9144000" cy="5164740"/>
          </a:xfrm>
          <a:prstGeom prst="rect">
            <a:avLst/>
          </a:prstGeom>
        </p:spPr>
      </p:pic>
      <p:pic>
        <p:nvPicPr>
          <p:cNvPr id="7" name="Picture 6">
            <a:extLst>
              <a:ext uri="{FF2B5EF4-FFF2-40B4-BE49-F238E27FC236}">
                <a16:creationId xmlns:a16="http://schemas.microsoft.com/office/drawing/2014/main" id="{243FAE48-9E07-4BB7-8876-03285EB6213C}"/>
              </a:ext>
            </a:extLst>
          </p:cNvPr>
          <p:cNvPicPr>
            <a:picLocks noChangeAspect="1"/>
          </p:cNvPicPr>
          <p:nvPr/>
        </p:nvPicPr>
        <p:blipFill>
          <a:blip r:embed="rId4"/>
          <a:stretch>
            <a:fillRect/>
          </a:stretch>
        </p:blipFill>
        <p:spPr>
          <a:xfrm>
            <a:off x="2155053" y="459746"/>
            <a:ext cx="4833894" cy="4224009"/>
          </a:xfrm>
          <a:prstGeom prst="rect">
            <a:avLst/>
          </a:prstGeom>
        </p:spPr>
      </p:pic>
    </p:spTree>
    <p:extLst>
      <p:ext uri="{BB962C8B-B14F-4D97-AF65-F5344CB8AC3E}">
        <p14:creationId xmlns:p14="http://schemas.microsoft.com/office/powerpoint/2010/main" val="11451996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1" y="3689637"/>
            <a:ext cx="4105637" cy="826703"/>
          </a:xfrm>
          <a:prstGeom prst="rect">
            <a:avLst/>
          </a:prstGeom>
        </p:spPr>
        <p:txBody>
          <a:bodyPr/>
          <a:lstStyle/>
          <a:p>
            <a:r>
              <a:rPr lang="en-US" dirty="0"/>
              <a:t>(DEMO 6)</a:t>
            </a:r>
            <a:endParaRPr lang="en-US" sz="3600" dirty="0"/>
          </a:p>
        </p:txBody>
      </p:sp>
      <p:sp>
        <p:nvSpPr>
          <p:cNvPr id="3" name="Title 1">
            <a:extLst>
              <a:ext uri="{FF2B5EF4-FFF2-40B4-BE49-F238E27FC236}">
                <a16:creationId xmlns:a16="http://schemas.microsoft.com/office/drawing/2014/main" id="{CF17E79C-391F-40D7-8C52-00094196AFCD}"/>
              </a:ext>
            </a:extLst>
          </p:cNvPr>
          <p:cNvSpPr txBox="1">
            <a:spLocks/>
          </p:cNvSpPr>
          <p:nvPr/>
        </p:nvSpPr>
        <p:spPr>
          <a:xfrm>
            <a:off x="466362" y="2409476"/>
            <a:ext cx="4105637" cy="1804077"/>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a:ln>
                  <a:noFill/>
                </a:ln>
                <a:solidFill>
                  <a:schemeClr val="tx1"/>
                </a:solidFill>
                <a:effectLst/>
                <a:uLnTx/>
                <a:uFillTx/>
                <a:latin typeface="Segoe UI Semibold" panose="020B0502040204020203" pitchFamily="34" charset="0"/>
                <a:ea typeface="Segoe UI Light" charset="0"/>
                <a:cs typeface="Segoe UI Semibold" panose="020B0502040204020203" pitchFamily="34" charset="0"/>
              </a:defRPr>
            </a:lvl1pPr>
          </a:lstStyle>
          <a:p>
            <a:r>
              <a:rPr lang="en-US" dirty="0"/>
              <a:t>Publish &amp; Share </a:t>
            </a:r>
            <a:br>
              <a:rPr lang="en-US" dirty="0"/>
            </a:br>
            <a:r>
              <a:rPr lang="en-US" sz="3200" dirty="0"/>
              <a:t>Security Governance</a:t>
            </a:r>
            <a:endParaRPr lang="en-US" sz="3600" dirty="0"/>
          </a:p>
        </p:txBody>
      </p:sp>
    </p:spTree>
    <p:extLst>
      <p:ext uri="{BB962C8B-B14F-4D97-AF65-F5344CB8AC3E}">
        <p14:creationId xmlns:p14="http://schemas.microsoft.com/office/powerpoint/2010/main" val="34798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310A0B-71D3-4ACF-AE52-9675EAA6F4B5}"/>
              </a:ext>
            </a:extLst>
          </p:cNvPr>
          <p:cNvPicPr>
            <a:picLocks noChangeAspect="1"/>
          </p:cNvPicPr>
          <p:nvPr/>
        </p:nvPicPr>
        <p:blipFill>
          <a:blip r:embed="rId3"/>
          <a:stretch>
            <a:fillRect/>
          </a:stretch>
        </p:blipFill>
        <p:spPr>
          <a:xfrm>
            <a:off x="0" y="591"/>
            <a:ext cx="9144000" cy="5142319"/>
          </a:xfrm>
          <a:prstGeom prst="rect">
            <a:avLst/>
          </a:prstGeom>
        </p:spPr>
      </p:pic>
      <p:sp>
        <p:nvSpPr>
          <p:cNvPr id="9" name="Rectangle 8">
            <a:extLst>
              <a:ext uri="{FF2B5EF4-FFF2-40B4-BE49-F238E27FC236}">
                <a16:creationId xmlns:a16="http://schemas.microsoft.com/office/drawing/2014/main" id="{76915842-4010-4FEE-8261-D87583B2A8DF}"/>
              </a:ext>
            </a:extLst>
          </p:cNvPr>
          <p:cNvSpPr/>
          <p:nvPr/>
        </p:nvSpPr>
        <p:spPr>
          <a:xfrm>
            <a:off x="4519668" y="2828219"/>
            <a:ext cx="523819"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AB0DEE-3800-45D1-88D1-BECB56857E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886200" y="4174675"/>
            <a:ext cx="685800" cy="685800"/>
          </a:xfrm>
          <a:prstGeom prst="rect">
            <a:avLst/>
          </a:prstGeom>
        </p:spPr>
      </p:pic>
    </p:spTree>
    <p:extLst>
      <p:ext uri="{BB962C8B-B14F-4D97-AF65-F5344CB8AC3E}">
        <p14:creationId xmlns:p14="http://schemas.microsoft.com/office/powerpoint/2010/main" val="34073145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258DC-D15C-4D8A-9715-E957E0F12B4F}"/>
              </a:ext>
            </a:extLst>
          </p:cNvPr>
          <p:cNvPicPr>
            <a:picLocks noChangeAspect="1"/>
          </p:cNvPicPr>
          <p:nvPr/>
        </p:nvPicPr>
        <p:blipFill>
          <a:blip r:embed="rId3"/>
          <a:stretch>
            <a:fillRect/>
          </a:stretch>
        </p:blipFill>
        <p:spPr>
          <a:xfrm>
            <a:off x="0" y="591"/>
            <a:ext cx="9144000" cy="5142319"/>
          </a:xfrm>
          <a:prstGeom prst="rect">
            <a:avLst/>
          </a:prstGeom>
        </p:spPr>
      </p:pic>
      <p:sp>
        <p:nvSpPr>
          <p:cNvPr id="5" name="Rectangle 4">
            <a:extLst>
              <a:ext uri="{FF2B5EF4-FFF2-40B4-BE49-F238E27FC236}">
                <a16:creationId xmlns:a16="http://schemas.microsoft.com/office/drawing/2014/main" id="{9EC96AF1-CBC0-4976-B561-E2B85DCA8621}"/>
              </a:ext>
            </a:extLst>
          </p:cNvPr>
          <p:cNvSpPr/>
          <p:nvPr/>
        </p:nvSpPr>
        <p:spPr>
          <a:xfrm>
            <a:off x="100013" y="845233"/>
            <a:ext cx="325041" cy="2306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9266883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EAF24-A3F6-4B91-92EF-E9C9CCA47BD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1BA72E05-1CAB-4118-B61D-47E861AE08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21316"/>
            <a:ext cx="685800" cy="685800"/>
          </a:xfrm>
          <a:prstGeom prst="rect">
            <a:avLst/>
          </a:prstGeom>
        </p:spPr>
      </p:pic>
    </p:spTree>
    <p:extLst>
      <p:ext uri="{BB962C8B-B14F-4D97-AF65-F5344CB8AC3E}">
        <p14:creationId xmlns:p14="http://schemas.microsoft.com/office/powerpoint/2010/main" val="6917993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930BB-CCA6-40C2-ABF0-B92EB0B35FE7}"/>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2CA42889-D916-462F-8AF2-F39B824530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5194739" y="2826723"/>
            <a:ext cx="685800" cy="685800"/>
          </a:xfrm>
          <a:prstGeom prst="rect">
            <a:avLst/>
          </a:prstGeom>
        </p:spPr>
      </p:pic>
    </p:spTree>
    <p:extLst>
      <p:ext uri="{BB962C8B-B14F-4D97-AF65-F5344CB8AC3E}">
        <p14:creationId xmlns:p14="http://schemas.microsoft.com/office/powerpoint/2010/main" val="19616882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6CAF5-2386-4CA1-B2D7-94B95E0BF0B1}"/>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8383624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E640F-B719-421F-B702-543B0D39BB01}"/>
              </a:ext>
            </a:extLst>
          </p:cNvPr>
          <p:cNvPicPr>
            <a:picLocks noChangeAspect="1"/>
          </p:cNvPicPr>
          <p:nvPr/>
        </p:nvPicPr>
        <p:blipFill>
          <a:blip r:embed="rId3"/>
          <a:stretch>
            <a:fillRect/>
          </a:stretch>
        </p:blipFill>
        <p:spPr>
          <a:xfrm>
            <a:off x="0" y="591"/>
            <a:ext cx="9144000" cy="5142319"/>
          </a:xfrm>
          <a:prstGeom prst="rect">
            <a:avLst/>
          </a:prstGeom>
        </p:spPr>
      </p:pic>
      <p:pic>
        <p:nvPicPr>
          <p:cNvPr id="7" name="Graphic 6" descr="Line Arrow: Clockwise curve">
            <a:extLst>
              <a:ext uri="{FF2B5EF4-FFF2-40B4-BE49-F238E27FC236}">
                <a16:creationId xmlns:a16="http://schemas.microsoft.com/office/drawing/2014/main" id="{79F962B6-54C9-42C6-95EE-72AA0390A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2722187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E8CF8-0679-40B9-BB27-AB0514D9EDDF}"/>
              </a:ext>
            </a:extLst>
          </p:cNvPr>
          <p:cNvPicPr>
            <a:picLocks noChangeAspect="1"/>
          </p:cNvPicPr>
          <p:nvPr/>
        </p:nvPicPr>
        <p:blipFill>
          <a:blip r:embed="rId3"/>
          <a:stretch>
            <a:fillRect/>
          </a:stretch>
        </p:blipFill>
        <p:spPr>
          <a:xfrm>
            <a:off x="0" y="591"/>
            <a:ext cx="9144000" cy="5142319"/>
          </a:xfrm>
          <a:prstGeom prst="rect">
            <a:avLst/>
          </a:prstGeom>
        </p:spPr>
      </p:pic>
      <p:sp>
        <p:nvSpPr>
          <p:cNvPr id="6" name="Rectangle 5">
            <a:extLst>
              <a:ext uri="{FF2B5EF4-FFF2-40B4-BE49-F238E27FC236}">
                <a16:creationId xmlns:a16="http://schemas.microsoft.com/office/drawing/2014/main" id="{FB3226FA-FE6E-4EB8-A32A-D622C06ACF54}"/>
              </a:ext>
            </a:extLst>
          </p:cNvPr>
          <p:cNvSpPr/>
          <p:nvPr/>
        </p:nvSpPr>
        <p:spPr>
          <a:xfrm>
            <a:off x="4191930" y="3439717"/>
            <a:ext cx="994433" cy="2786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757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592931"/>
            <a:ext cx="8572500" cy="395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361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B671C-2E91-4CB0-A880-63B989E445FE}"/>
              </a:ext>
            </a:extLst>
          </p:cNvPr>
          <p:cNvPicPr>
            <a:picLocks noChangeAspect="1"/>
          </p:cNvPicPr>
          <p:nvPr/>
        </p:nvPicPr>
        <p:blipFill>
          <a:blip r:embed="rId3"/>
          <a:stretch>
            <a:fillRect/>
          </a:stretch>
        </p:blipFill>
        <p:spPr>
          <a:xfrm>
            <a:off x="0" y="591"/>
            <a:ext cx="9144000" cy="5142319"/>
          </a:xfrm>
          <a:prstGeom prst="rect">
            <a:avLst/>
          </a:prstGeom>
        </p:spPr>
      </p:pic>
      <p:pic>
        <p:nvPicPr>
          <p:cNvPr id="5" name="Graphic 4" descr="Line Arrow: Clockwise curve">
            <a:extLst>
              <a:ext uri="{FF2B5EF4-FFF2-40B4-BE49-F238E27FC236}">
                <a16:creationId xmlns:a16="http://schemas.microsoft.com/office/drawing/2014/main" id="{0B843C58-A4CE-4085-9D1F-455BA41AA7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16421" y="2913434"/>
            <a:ext cx="685800" cy="685800"/>
          </a:xfrm>
          <a:prstGeom prst="rect">
            <a:avLst/>
          </a:prstGeom>
        </p:spPr>
      </p:pic>
    </p:spTree>
    <p:extLst>
      <p:ext uri="{BB962C8B-B14F-4D97-AF65-F5344CB8AC3E}">
        <p14:creationId xmlns:p14="http://schemas.microsoft.com/office/powerpoint/2010/main" val="3204649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361E3-2BC5-43BE-97A9-F00785176D7F}"/>
              </a:ext>
            </a:extLst>
          </p:cNvPr>
          <p:cNvPicPr>
            <a:picLocks noChangeAspect="1"/>
          </p:cNvPicPr>
          <p:nvPr/>
        </p:nvPicPr>
        <p:blipFill>
          <a:blip r:embed="rId3"/>
          <a:stretch>
            <a:fillRect/>
          </a:stretch>
        </p:blipFill>
        <p:spPr>
          <a:xfrm>
            <a:off x="2114" y="0"/>
            <a:ext cx="9139772" cy="5143500"/>
          </a:xfrm>
          <a:prstGeom prst="rect">
            <a:avLst/>
          </a:prstGeom>
        </p:spPr>
      </p:pic>
      <p:sp>
        <p:nvSpPr>
          <p:cNvPr id="5" name="Rectangle 4">
            <a:extLst>
              <a:ext uri="{FF2B5EF4-FFF2-40B4-BE49-F238E27FC236}">
                <a16:creationId xmlns:a16="http://schemas.microsoft.com/office/drawing/2014/main" id="{65A1E154-E57E-4CFE-B7D2-151C9D70558E}"/>
              </a:ext>
            </a:extLst>
          </p:cNvPr>
          <p:cNvSpPr/>
          <p:nvPr/>
        </p:nvSpPr>
        <p:spPr>
          <a:xfrm>
            <a:off x="4050507" y="1475185"/>
            <a:ext cx="1778794"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a:extLst>
              <a:ext uri="{FF2B5EF4-FFF2-40B4-BE49-F238E27FC236}">
                <a16:creationId xmlns:a16="http://schemas.microsoft.com/office/drawing/2014/main" id="{DCD73EC8-2446-49F1-A726-DF19D3B45143}"/>
              </a:ext>
            </a:extLst>
          </p:cNvPr>
          <p:cNvSpPr/>
          <p:nvPr/>
        </p:nvSpPr>
        <p:spPr>
          <a:xfrm>
            <a:off x="5913573" y="1794394"/>
            <a:ext cx="3030402" cy="28347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Graphic 9" descr="Line Arrow: Clockwise curve">
            <a:extLst>
              <a:ext uri="{FF2B5EF4-FFF2-40B4-BE49-F238E27FC236}">
                <a16:creationId xmlns:a16="http://schemas.microsoft.com/office/drawing/2014/main" id="{BC02AEFB-6EE7-4334-A325-2795573F2B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3484550" y="4502157"/>
            <a:ext cx="685800" cy="685800"/>
          </a:xfrm>
          <a:prstGeom prst="rect">
            <a:avLst/>
          </a:prstGeom>
        </p:spPr>
      </p:pic>
    </p:spTree>
    <p:extLst>
      <p:ext uri="{BB962C8B-B14F-4D97-AF65-F5344CB8AC3E}">
        <p14:creationId xmlns:p14="http://schemas.microsoft.com/office/powerpoint/2010/main" val="37078311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8F0084A1-B769-4AFB-99E1-140C1D507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3" name="Picture 2" descr="A picture containing indoor, person&#10;&#10;Description generated with high confidence">
            <a:extLst>
              <a:ext uri="{FF2B5EF4-FFF2-40B4-BE49-F238E27FC236}">
                <a16:creationId xmlns:a16="http://schemas.microsoft.com/office/drawing/2014/main" id="{1F973FB7-4057-415E-86EF-43FBD209B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24598574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B1359F03-B725-4E38-8905-9FACE313A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4"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B691DE-2B7B-4F20-A2C6-500D0D561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23873772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5EBEABAA-FC76-4C24-A2B1-A6437244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C33CEEA-0C85-4E9D-A4F9-12BAF73CF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298931133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4EB97485-37BF-44D5-8694-3ABF23A6E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82"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8A312F8B-066C-4098-BFF2-0727879C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99" y="0"/>
            <a:ext cx="2893219" cy="5143500"/>
          </a:xfrm>
          <a:prstGeom prst="rect">
            <a:avLst/>
          </a:prstGeom>
        </p:spPr>
      </p:pic>
    </p:spTree>
    <p:extLst>
      <p:ext uri="{BB962C8B-B14F-4D97-AF65-F5344CB8AC3E}">
        <p14:creationId xmlns:p14="http://schemas.microsoft.com/office/powerpoint/2010/main" val="36422030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F4ACC002-24E0-4B0A-8036-B18DD0002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1"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36118A04-ACE2-4809-AA56-63DF00A4D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38598160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3E7D1958-66F9-476A-8BBA-1DEE40C4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a:extLst>
              <a:ext uri="{FF2B5EF4-FFF2-40B4-BE49-F238E27FC236}">
                <a16:creationId xmlns:a16="http://schemas.microsoft.com/office/drawing/2014/main" id="{0E2EB92D-DF36-4FE9-9DBC-5434D06B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1" y="0"/>
            <a:ext cx="2893219" cy="5143500"/>
          </a:xfrm>
          <a:prstGeom prst="rect">
            <a:avLst/>
          </a:prstGeom>
        </p:spPr>
      </p:pic>
    </p:spTree>
    <p:extLst>
      <p:ext uri="{BB962C8B-B14F-4D97-AF65-F5344CB8AC3E}">
        <p14:creationId xmlns:p14="http://schemas.microsoft.com/office/powerpoint/2010/main" val="14068531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DC2EAA12-387B-47E4-A8E9-0EF5D634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0" y="0"/>
            <a:ext cx="2893219" cy="514350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1F263082-A510-4A38-9CEA-87F625084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2" y="0"/>
            <a:ext cx="2893219" cy="5143500"/>
          </a:xfrm>
          <a:prstGeom prst="rect">
            <a:avLst/>
          </a:prstGeom>
        </p:spPr>
      </p:pic>
    </p:spTree>
    <p:extLst>
      <p:ext uri="{BB962C8B-B14F-4D97-AF65-F5344CB8AC3E}">
        <p14:creationId xmlns:p14="http://schemas.microsoft.com/office/powerpoint/2010/main" val="42519278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9" name="Picture 8" descr="A screenshot of a cell phone&#10;&#10;Description generated with very high confidence">
            <a:extLst>
              <a:ext uri="{FF2B5EF4-FFF2-40B4-BE49-F238E27FC236}">
                <a16:creationId xmlns:a16="http://schemas.microsoft.com/office/drawing/2014/main" id="{3CFA6E00-AC74-42C6-95ED-52FC30FC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indoor, person&#10;&#10;Description generated with high confidence">
            <a:extLst>
              <a:ext uri="{FF2B5EF4-FFF2-40B4-BE49-F238E27FC236}">
                <a16:creationId xmlns:a16="http://schemas.microsoft.com/office/drawing/2014/main" id="{FAF877E3-BE18-43DE-B6F1-6F5AF7C1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314925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2766737" y="414127"/>
            <a:ext cx="1950520" cy="3467711"/>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4657816" y="639075"/>
            <a:ext cx="2167034" cy="3850008"/>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6761463" y="864023"/>
            <a:ext cx="2167034" cy="3850008"/>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15504" y="1895825"/>
            <a:ext cx="2425556" cy="1454244"/>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Get from insights to actions quickly</a:t>
            </a:r>
          </a:p>
        </p:txBody>
      </p:sp>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D285226-B878-40D0-8BCD-720219B4E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3" name="Picture 2" descr="A screenshot of a map&#10;&#10;Description generated with very high confidence">
            <a:extLst>
              <a:ext uri="{FF2B5EF4-FFF2-40B4-BE49-F238E27FC236}">
                <a16:creationId xmlns:a16="http://schemas.microsoft.com/office/drawing/2014/main" id="{DFAD2788-D8A0-45D6-A294-E81653046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12" name="Graphic 11" descr="Line Arrow: Clockwise curve">
            <a:extLst>
              <a:ext uri="{FF2B5EF4-FFF2-40B4-BE49-F238E27FC236}">
                <a16:creationId xmlns:a16="http://schemas.microsoft.com/office/drawing/2014/main" id="{AED71631-AE5E-4E99-8E8D-52C10946AB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spTree>
    <p:extLst>
      <p:ext uri="{BB962C8B-B14F-4D97-AF65-F5344CB8AC3E}">
        <p14:creationId xmlns:p14="http://schemas.microsoft.com/office/powerpoint/2010/main" val="17483820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C4468776-E83F-46D1-A546-9D9DB1166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2" y="0"/>
            <a:ext cx="2893219" cy="514350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101F3D2B-18E6-45AB-9152-38E5C5D73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73D0E045-E64E-4338-8D29-479D4415B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091518" y="3890341"/>
            <a:ext cx="685800" cy="6858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3877E23F-38B1-4118-AD10-5C67F83A2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00" y="2185933"/>
            <a:ext cx="2893622" cy="385817"/>
          </a:xfrm>
          <a:prstGeom prst="rect">
            <a:avLst/>
          </a:prstGeom>
        </p:spPr>
      </p:pic>
    </p:spTree>
    <p:extLst>
      <p:ext uri="{BB962C8B-B14F-4D97-AF65-F5344CB8AC3E}">
        <p14:creationId xmlns:p14="http://schemas.microsoft.com/office/powerpoint/2010/main" val="365254865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descr="A screenshot of a map&#10;&#10;Description generated with very high confidence">
            <a:extLst>
              <a:ext uri="{FF2B5EF4-FFF2-40B4-BE49-F238E27FC236}">
                <a16:creationId xmlns:a16="http://schemas.microsoft.com/office/drawing/2014/main" id="{E9D40233-6ADA-443A-AFA9-FB74CE913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pic>
        <p:nvPicPr>
          <p:cNvPr id="9" name="Graphic 8" descr="Line Arrow: Clockwise curve">
            <a:extLst>
              <a:ext uri="{FF2B5EF4-FFF2-40B4-BE49-F238E27FC236}">
                <a16:creationId xmlns:a16="http://schemas.microsoft.com/office/drawing/2014/main" id="{68E8E79A-523C-497C-BAD1-9345C0DF1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91518" y="3890341"/>
            <a:ext cx="685800" cy="68580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47743C6-4BC7-4250-AB52-225291284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spTree>
    <p:extLst>
      <p:ext uri="{BB962C8B-B14F-4D97-AF65-F5344CB8AC3E}">
        <p14:creationId xmlns:p14="http://schemas.microsoft.com/office/powerpoint/2010/main" val="26220034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6DA2F314-C39E-42EB-A4E8-CFEF32F0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4" y="0"/>
            <a:ext cx="2893219" cy="5143500"/>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3E90E17C-2BF2-4EAE-8ECB-07138CDCB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30" y="0"/>
            <a:ext cx="2893219" cy="5143500"/>
          </a:xfrm>
          <a:prstGeom prst="rect">
            <a:avLst/>
          </a:prstGeom>
        </p:spPr>
      </p:pic>
      <p:pic>
        <p:nvPicPr>
          <p:cNvPr id="9" name="Graphic 8" descr="Line Arrow: Clockwise curve">
            <a:extLst>
              <a:ext uri="{FF2B5EF4-FFF2-40B4-BE49-F238E27FC236}">
                <a16:creationId xmlns:a16="http://schemas.microsoft.com/office/drawing/2014/main" id="{4D1063C5-F686-437C-918D-7607FB64EE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846425" y="3890341"/>
            <a:ext cx="685800" cy="685800"/>
          </a:xfrm>
          <a:prstGeom prst="rect">
            <a:avLst/>
          </a:prstGeom>
        </p:spPr>
      </p:pic>
    </p:spTree>
    <p:extLst>
      <p:ext uri="{BB962C8B-B14F-4D97-AF65-F5344CB8AC3E}">
        <p14:creationId xmlns:p14="http://schemas.microsoft.com/office/powerpoint/2010/main" val="19043662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A4F7FD97-DA3A-4206-8C15-7A3CFB87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83" y="0"/>
            <a:ext cx="2893219" cy="5143500"/>
          </a:xfrm>
          <a:prstGeom prst="rect">
            <a:avLst/>
          </a:prstGeom>
        </p:spPr>
      </p:pic>
      <p:pic>
        <p:nvPicPr>
          <p:cNvPr id="4" name="Picture 3" descr="A picture containing screenshot&#10;&#10;Description generated with very high confidence">
            <a:extLst>
              <a:ext uri="{FF2B5EF4-FFF2-40B4-BE49-F238E27FC236}">
                <a16:creationId xmlns:a16="http://schemas.microsoft.com/office/drawing/2014/main" id="{4B1007F3-A542-4F78-9F8D-6C935F15B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00" y="0"/>
            <a:ext cx="2893219" cy="5143500"/>
          </a:xfrm>
          <a:prstGeom prst="rect">
            <a:avLst/>
          </a:prstGeom>
        </p:spPr>
      </p:pic>
    </p:spTree>
    <p:extLst>
      <p:ext uri="{BB962C8B-B14F-4D97-AF65-F5344CB8AC3E}">
        <p14:creationId xmlns:p14="http://schemas.microsoft.com/office/powerpoint/2010/main" val="76797942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048097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F6224-3714-41AB-AE2E-C4B7CC5BF005}"/>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324910921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227C5-EFE0-444B-924D-22E6EF9D6A80}"/>
              </a:ext>
            </a:extLst>
          </p:cNvPr>
          <p:cNvPicPr>
            <a:picLocks noChangeAspect="1"/>
          </p:cNvPicPr>
          <p:nvPr/>
        </p:nvPicPr>
        <p:blipFill>
          <a:blip r:embed="rId3"/>
          <a:stretch>
            <a:fillRect/>
          </a:stretch>
        </p:blipFill>
        <p:spPr>
          <a:xfrm>
            <a:off x="0" y="591"/>
            <a:ext cx="9144000" cy="5142319"/>
          </a:xfrm>
          <a:prstGeom prst="rect">
            <a:avLst/>
          </a:prstGeom>
        </p:spPr>
      </p:pic>
    </p:spTree>
    <p:extLst>
      <p:ext uri="{BB962C8B-B14F-4D97-AF65-F5344CB8AC3E}">
        <p14:creationId xmlns:p14="http://schemas.microsoft.com/office/powerpoint/2010/main" val="13608264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32078-BAF5-4155-A64D-560E27D5B928}"/>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5966253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5312A-076B-4B16-898A-9980E35F0EE4}"/>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223762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12292" name="Picture 4" descr="https://psuxus.azureedge.net/Content/retail/assets/Flow-Devices3.1b459a5e8736ca7af253a65c49723481.2.gif">
            <a:extLst>
              <a:ext uri="{FF2B5EF4-FFF2-40B4-BE49-F238E27FC236}">
                <a16:creationId xmlns:a16="http://schemas.microsoft.com/office/drawing/2014/main" id="{71B6AA69-0CC7-402C-82DF-18E69004F7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1956" y="907256"/>
            <a:ext cx="12687261" cy="4222479"/>
          </a:xfrm>
          <a:prstGeom prst="rect">
            <a:avLst/>
          </a:prstGeom>
          <a:noFill/>
          <a:extLst>
            <a:ext uri="{909E8E84-426E-40DD-AFC4-6F175D3DCCD1}">
              <a14:hiddenFill xmlns:a14="http://schemas.microsoft.com/office/drawing/2010/main">
                <a:solidFill>
                  <a:srgbClr val="FFFFFF"/>
                </a:solidFill>
              </a14:hiddenFill>
            </a:ext>
          </a:extLst>
        </p:spPr>
      </p:pic>
      <p:sp>
        <p:nvSpPr>
          <p:cNvPr id="9" name="microsoft">
            <a:extLst>
              <a:ext uri="{FF2B5EF4-FFF2-40B4-BE49-F238E27FC236}">
                <a16:creationId xmlns:a16="http://schemas.microsoft.com/office/drawing/2014/main" id="{A788F532-9FED-46BF-B360-4BF26B40C411}"/>
              </a:ext>
            </a:extLst>
          </p:cNvPr>
          <p:cNvSpPr/>
          <p:nvPr/>
        </p:nvSpPr>
        <p:spPr>
          <a:xfrm>
            <a:off x="215503" y="114044"/>
            <a:ext cx="3224326" cy="577081"/>
          </a:xfrm>
          <a:prstGeom prst="rect">
            <a:avLst/>
          </a:prstGeom>
        </p:spPr>
        <p:txBody>
          <a:bodyPr wrap="square" lIns="109728" tIns="68580" rIns="109728" bIns="68580" anchor="ctr">
            <a:spAutoFit/>
          </a:bodyPr>
          <a:lstStyle/>
          <a:p>
            <a:pPr defTabSz="699354" fontAlgn="base">
              <a:lnSpc>
                <a:spcPct val="95000"/>
              </a:lnSpc>
              <a:spcBef>
                <a:spcPct val="0"/>
              </a:spcBef>
              <a:defRPr/>
            </a:pPr>
            <a:r>
              <a:rPr lang="en-US" sz="3000" spc="-75" dirty="0">
                <a:ln w="3175">
                  <a:noFill/>
                </a:ln>
                <a:solidFill>
                  <a:prstClr val="white"/>
                </a:solidFill>
                <a:latin typeface="Segoe UI Light"/>
                <a:cs typeface="Segoe UI" pitchFamily="34" charset="0"/>
              </a:rPr>
              <a:t>Microsoft Flow</a:t>
            </a:r>
          </a:p>
        </p:txBody>
      </p:sp>
    </p:spTree>
    <p:extLst>
      <p:ext uri="{BB962C8B-B14F-4D97-AF65-F5344CB8AC3E}">
        <p14:creationId xmlns:p14="http://schemas.microsoft.com/office/powerpoint/2010/main" val="343158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A71CEE-BC0C-4EF9-B3FC-E0B1D0B40EC1}"/>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7008667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1C1AA-7A66-4492-A101-F826EFA9EE8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82281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571D8-E4F0-4984-8EBF-C52B966A133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819572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EF102-6B82-41BD-87F2-21C5442BCC1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24274804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19C3A-9B78-49E4-A44F-974D290E8D4F}"/>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5985625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30F1C-0F82-4D2D-BF6E-AB464FE09F0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10100707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41B72-FDC1-46E3-8A18-3CFD8DB8146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532747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9A334-BADA-4055-8B61-63091B116C46}"/>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830149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4ACBC-4912-4C53-AD9B-ED6315AD485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9510961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15A689-E4AF-47F0-873D-385BBC029D2A}"/>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769904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290" name="Picture 2" descr="https://dynamics365cdn.azureedge.net/cvt-9193f93ab35fb1c97436837f7e29884783263356bb4234953eb795fa481ea2af/pictures/pages/business-application-platform/Microsoft-Flow_800x450.png">
            <a:extLst>
              <a:ext uri="{FF2B5EF4-FFF2-40B4-BE49-F238E27FC236}">
                <a16:creationId xmlns:a16="http://schemas.microsoft.com/office/drawing/2014/main" id="{A2193784-085B-49E2-81F6-DD9FDC7E9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4" t="8932" r="9855" b="7499"/>
          <a:stretch/>
        </p:blipFill>
        <p:spPr bwMode="auto">
          <a:xfrm>
            <a:off x="168080" y="1"/>
            <a:ext cx="8807841" cy="51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662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42131-528B-41C1-BAE5-4E6C89C2B289}"/>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2223725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DCCE7F-DC3B-47CF-A003-8827737BEAE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217365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C255B-3467-4DC3-9D48-C1359C7E986E}"/>
              </a:ext>
            </a:extLst>
          </p:cNvPr>
          <p:cNvPicPr>
            <a:picLocks noChangeAspect="1"/>
          </p:cNvPicPr>
          <p:nvPr/>
        </p:nvPicPr>
        <p:blipFill>
          <a:blip r:embed="rId3"/>
          <a:stretch>
            <a:fillRect/>
          </a:stretch>
        </p:blipFill>
        <p:spPr>
          <a:xfrm>
            <a:off x="-26339" y="0"/>
            <a:ext cx="9144000" cy="5140343"/>
          </a:xfrm>
          <a:prstGeom prst="rect">
            <a:avLst/>
          </a:prstGeom>
        </p:spPr>
      </p:pic>
    </p:spTree>
    <p:extLst>
      <p:ext uri="{BB962C8B-B14F-4D97-AF65-F5344CB8AC3E}">
        <p14:creationId xmlns:p14="http://schemas.microsoft.com/office/powerpoint/2010/main" val="151377130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9C2C2-98F9-4829-95C9-735E89404302}"/>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83766376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6B088-F32D-47F4-8827-D231BFDC423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717545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7D37-4D2A-45FD-9686-AEE76741973D}"/>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4019335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0C5FFC-674A-4DDC-8D50-E500980A8525}"/>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35151004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74C7D-905D-4B54-876F-05772D0F25C0}"/>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34545616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E54A1-B31C-4DBE-916C-8662A1BC1389}"/>
              </a:ext>
            </a:extLst>
          </p:cNvPr>
          <p:cNvPicPr>
            <a:picLocks noChangeAspect="1"/>
          </p:cNvPicPr>
          <p:nvPr/>
        </p:nvPicPr>
        <p:blipFill rotWithShape="1">
          <a:blip r:embed="rId3"/>
          <a:srcRect t="1229" b="7799"/>
          <a:stretch/>
        </p:blipFill>
        <p:spPr>
          <a:xfrm>
            <a:off x="1412659" y="0"/>
            <a:ext cx="6318682" cy="5143500"/>
          </a:xfrm>
          <a:prstGeom prst="rect">
            <a:avLst/>
          </a:prstGeom>
        </p:spPr>
      </p:pic>
    </p:spTree>
    <p:extLst>
      <p:ext uri="{BB962C8B-B14F-4D97-AF65-F5344CB8AC3E}">
        <p14:creationId xmlns:p14="http://schemas.microsoft.com/office/powerpoint/2010/main" val="38521774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4" name="microsoft">
            <a:extLst>
              <a:ext uri="{FF2B5EF4-FFF2-40B4-BE49-F238E27FC236}">
                <a16:creationId xmlns:a16="http://schemas.microsoft.com/office/drawing/2014/main" id="{24081253-AB92-4D89-A247-A94D29A067B5}"/>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End</a:t>
            </a:r>
          </a:p>
        </p:txBody>
      </p:sp>
      <p:grpSp>
        <p:nvGrpSpPr>
          <p:cNvPr id="19" name="Group 18">
            <a:extLst>
              <a:ext uri="{FF2B5EF4-FFF2-40B4-BE49-F238E27FC236}">
                <a16:creationId xmlns:a16="http://schemas.microsoft.com/office/drawing/2014/main" id="{2268C065-EB39-4E83-B99A-3B25B3DC1149}"/>
              </a:ext>
            </a:extLst>
          </p:cNvPr>
          <p:cNvGrpSpPr/>
          <p:nvPr/>
        </p:nvGrpSpPr>
        <p:grpSpPr>
          <a:xfrm>
            <a:off x="2715400" y="0"/>
            <a:ext cx="6428601" cy="5143500"/>
            <a:chOff x="3620533" y="-1"/>
            <a:chExt cx="8571468" cy="6858001"/>
          </a:xfrm>
        </p:grpSpPr>
        <p:pic>
          <p:nvPicPr>
            <p:cNvPr id="23" name="Picture 4">
              <a:extLst>
                <a:ext uri="{FF2B5EF4-FFF2-40B4-BE49-F238E27FC236}">
                  <a16:creationId xmlns:a16="http://schemas.microsoft.com/office/drawing/2014/main" id="{BAE90EA3-A0C9-42A8-9944-0F19303E50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1" r="18182" b="311"/>
            <a:stretch/>
          </p:blipFill>
          <p:spPr bwMode="auto">
            <a:xfrm>
              <a:off x="3620533" y="-1"/>
              <a:ext cx="857146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E5E24CC-EEFC-4E22-868D-17E19B6A0839}"/>
                </a:ext>
              </a:extLst>
            </p:cNvPr>
            <p:cNvPicPr>
              <a:picLocks noChangeAspect="1"/>
            </p:cNvPicPr>
            <p:nvPr/>
          </p:nvPicPr>
          <p:blipFill rotWithShape="1">
            <a:blip r:embed="rId4"/>
            <a:srcRect r="7785" b="37056"/>
            <a:stretch/>
          </p:blipFill>
          <p:spPr>
            <a:xfrm>
              <a:off x="4998908" y="907474"/>
              <a:ext cx="7193093" cy="4859466"/>
            </a:xfrm>
            <a:prstGeom prst="rect">
              <a:avLst/>
            </a:prstGeom>
          </p:spPr>
        </p:pic>
      </p:gr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C311-4C31-45EF-BEFF-2BD73DCF0749}"/>
              </a:ext>
            </a:extLst>
          </p:cNvPr>
          <p:cNvSpPr>
            <a:spLocks noGrp="1"/>
          </p:cNvSpPr>
          <p:nvPr>
            <p:ph type="title" idx="4294967295"/>
          </p:nvPr>
        </p:nvSpPr>
        <p:spPr>
          <a:xfrm>
            <a:off x="158564" y="2047875"/>
            <a:ext cx="1313621" cy="1047750"/>
          </a:xfrm>
        </p:spPr>
        <p:txBody>
          <a:bodyPr anchor="ctr">
            <a:noAutofit/>
          </a:bodyPr>
          <a:lstStyle/>
          <a:p>
            <a:pPr defTabSz="685730"/>
            <a:r>
              <a:rPr lang="en-US" sz="2100" spc="-75" dirty="0">
                <a:latin typeface="Segoe UI Semibold" panose="020B0702040204020203" pitchFamily="34" charset="0"/>
                <a:cs typeface="Segoe UI Semibold" panose="020B0702040204020203" pitchFamily="34" charset="0"/>
              </a:rPr>
              <a:t>Embed and</a:t>
            </a:r>
            <a:br>
              <a:rPr lang="en-US" sz="2100" spc="-75" dirty="0">
                <a:latin typeface="Segoe UI Semibold" panose="020B0702040204020203" pitchFamily="34" charset="0"/>
                <a:cs typeface="Segoe UI Semibold" panose="020B0702040204020203" pitchFamily="34" charset="0"/>
              </a:rPr>
            </a:br>
            <a:r>
              <a:rPr lang="en-US" sz="2100" spc="-75" dirty="0">
                <a:latin typeface="Segoe UI Semibold" panose="020B0702040204020203" pitchFamily="34" charset="0"/>
                <a:cs typeface="Segoe UI Semibold" panose="020B0702040204020203" pitchFamily="34" charset="0"/>
              </a:rPr>
              <a:t>integrate</a:t>
            </a:r>
          </a:p>
        </p:txBody>
      </p:sp>
      <p:grpSp>
        <p:nvGrpSpPr>
          <p:cNvPr id="8" name="Group 7">
            <a:extLst>
              <a:ext uri="{FF2B5EF4-FFF2-40B4-BE49-F238E27FC236}">
                <a16:creationId xmlns:a16="http://schemas.microsoft.com/office/drawing/2014/main" id="{D55F9D4E-39F2-4CDB-A3FA-695AFAA84D27}"/>
              </a:ext>
            </a:extLst>
          </p:cNvPr>
          <p:cNvGrpSpPr/>
          <p:nvPr/>
        </p:nvGrpSpPr>
        <p:grpSpPr>
          <a:xfrm>
            <a:off x="1953305" y="684223"/>
            <a:ext cx="2146961" cy="1734365"/>
            <a:chOff x="3103345" y="912297"/>
            <a:chExt cx="2862614" cy="2312487"/>
          </a:xfrm>
        </p:grpSpPr>
        <p:pic>
          <p:nvPicPr>
            <p:cNvPr id="23" name="Picture 22">
              <a:extLst>
                <a:ext uri="{FF2B5EF4-FFF2-40B4-BE49-F238E27FC236}">
                  <a16:creationId xmlns:a16="http://schemas.microsoft.com/office/drawing/2014/main" id="{FF4D00C6-EDE3-4B11-A7DF-8CE76B92EBC0}"/>
                </a:ext>
              </a:extLst>
            </p:cNvPr>
            <p:cNvPicPr>
              <a:picLocks noChangeAspect="1"/>
            </p:cNvPicPr>
            <p:nvPr/>
          </p:nvPicPr>
          <p:blipFill>
            <a:blip r:embed="rId3"/>
            <a:stretch>
              <a:fillRect/>
            </a:stretch>
          </p:blipFill>
          <p:spPr>
            <a:xfrm>
              <a:off x="3103345" y="912297"/>
              <a:ext cx="2862609" cy="1616599"/>
            </a:xfrm>
            <a:prstGeom prst="rect">
              <a:avLst/>
            </a:prstGeom>
            <a:ln w="6350">
              <a:solidFill>
                <a:schemeClr val="tx1"/>
              </a:solidFill>
            </a:ln>
          </p:spPr>
        </p:pic>
        <p:sp>
          <p:nvSpPr>
            <p:cNvPr id="27" name="Text Placeholder 12">
              <a:extLst>
                <a:ext uri="{FF2B5EF4-FFF2-40B4-BE49-F238E27FC236}">
                  <a16:creationId xmlns:a16="http://schemas.microsoft.com/office/drawing/2014/main" id="{1D8BF8F7-BFBC-4E2A-8080-6953D753FF0C}"/>
                </a:ext>
              </a:extLst>
            </p:cNvPr>
            <p:cNvSpPr txBox="1">
              <a:spLocks/>
            </p:cNvSpPr>
            <p:nvPr/>
          </p:nvSpPr>
          <p:spPr>
            <a:xfrm>
              <a:off x="3103345" y="2658795"/>
              <a:ext cx="2862614" cy="5659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cs typeface="Segoe UI" panose="020B0502040204020203" pitchFamily="34" charset="0"/>
                </a:rPr>
                <a:t>OneDrive + SharePoint Lists and Document Libraries</a:t>
              </a:r>
            </a:p>
          </p:txBody>
        </p:sp>
      </p:grpSp>
      <p:grpSp>
        <p:nvGrpSpPr>
          <p:cNvPr id="7" name="Group 6">
            <a:extLst>
              <a:ext uri="{FF2B5EF4-FFF2-40B4-BE49-F238E27FC236}">
                <a16:creationId xmlns:a16="http://schemas.microsoft.com/office/drawing/2014/main" id="{63288974-E7C6-4033-B01F-0BDC5A6AC82E}"/>
              </a:ext>
            </a:extLst>
          </p:cNvPr>
          <p:cNvGrpSpPr/>
          <p:nvPr/>
        </p:nvGrpSpPr>
        <p:grpSpPr>
          <a:xfrm>
            <a:off x="4340826" y="684559"/>
            <a:ext cx="2202026" cy="1946635"/>
            <a:chOff x="6095998" y="912745"/>
            <a:chExt cx="2936034" cy="2595513"/>
          </a:xfrm>
        </p:grpSpPr>
        <p:sp>
          <p:nvSpPr>
            <p:cNvPr id="30" name="Text Placeholder 28">
              <a:extLst>
                <a:ext uri="{FF2B5EF4-FFF2-40B4-BE49-F238E27FC236}">
                  <a16:creationId xmlns:a16="http://schemas.microsoft.com/office/drawing/2014/main" id="{3B98F934-0547-489A-86DF-9B435E3157BC}"/>
                </a:ext>
              </a:extLst>
            </p:cNvPr>
            <p:cNvSpPr txBox="1">
              <a:spLocks/>
            </p:cNvSpPr>
            <p:nvPr/>
          </p:nvSpPr>
          <p:spPr>
            <a:xfrm>
              <a:off x="6095998" y="2658795"/>
              <a:ext cx="2936033" cy="849463"/>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Microsoft Teams as an entry point for collaboration apps or workflows</a:t>
              </a:r>
            </a:p>
          </p:txBody>
        </p:sp>
        <p:pic>
          <p:nvPicPr>
            <p:cNvPr id="32" name="Picture Placeholder 16" descr="A screenshot of a social media post&#10;&#10;Description generated with very high confidence">
              <a:extLst>
                <a:ext uri="{FF2B5EF4-FFF2-40B4-BE49-F238E27FC236}">
                  <a16:creationId xmlns:a16="http://schemas.microsoft.com/office/drawing/2014/main" id="{8221E73A-95B4-4F92-B70D-C6A2FFF6C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 r="-219" b="2193"/>
            <a:stretch/>
          </p:blipFill>
          <p:spPr>
            <a:xfrm>
              <a:off x="6096000" y="912745"/>
              <a:ext cx="2936032" cy="1616151"/>
            </a:xfrm>
            <a:prstGeom prst="rect">
              <a:avLst/>
            </a:prstGeom>
            <a:ln w="6350">
              <a:solidFill>
                <a:schemeClr val="tx1"/>
              </a:solidFill>
            </a:ln>
          </p:spPr>
        </p:pic>
      </p:grpSp>
      <p:grpSp>
        <p:nvGrpSpPr>
          <p:cNvPr id="6" name="Group 5">
            <a:extLst>
              <a:ext uri="{FF2B5EF4-FFF2-40B4-BE49-F238E27FC236}">
                <a16:creationId xmlns:a16="http://schemas.microsoft.com/office/drawing/2014/main" id="{B70E3C0F-F6E8-4723-9DD7-F3E2B2F4414A}"/>
              </a:ext>
            </a:extLst>
          </p:cNvPr>
          <p:cNvGrpSpPr/>
          <p:nvPr/>
        </p:nvGrpSpPr>
        <p:grpSpPr>
          <a:xfrm>
            <a:off x="6783412" y="684559"/>
            <a:ext cx="2202025" cy="2112834"/>
            <a:chOff x="9088655" y="912745"/>
            <a:chExt cx="2936033" cy="2817112"/>
          </a:xfrm>
        </p:grpSpPr>
        <p:pic>
          <p:nvPicPr>
            <p:cNvPr id="31" name="Picture Placeholder 20" descr="A screenshot of a computer&#10;&#10;Description generated with very high confidence">
              <a:extLst>
                <a:ext uri="{FF2B5EF4-FFF2-40B4-BE49-F238E27FC236}">
                  <a16:creationId xmlns:a16="http://schemas.microsoft.com/office/drawing/2014/main" id="{A83FD3C6-CE11-45F9-9FCA-044C98B9D4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 r="100" b="2193"/>
            <a:stretch/>
          </p:blipFill>
          <p:spPr>
            <a:xfrm>
              <a:off x="9088655" y="912745"/>
              <a:ext cx="2936032" cy="1616151"/>
            </a:xfrm>
            <a:prstGeom prst="rect">
              <a:avLst/>
            </a:prstGeom>
            <a:ln w="6350">
              <a:solidFill>
                <a:schemeClr val="tx1"/>
              </a:solidFill>
            </a:ln>
          </p:spPr>
        </p:pic>
        <p:sp>
          <p:nvSpPr>
            <p:cNvPr id="33" name="Text Placeholder 1419264">
              <a:extLst>
                <a:ext uri="{FF2B5EF4-FFF2-40B4-BE49-F238E27FC236}">
                  <a16:creationId xmlns:a16="http://schemas.microsoft.com/office/drawing/2014/main" id="{A1CF93A8-F274-439D-ABBA-37FA1A15EBB9}"/>
                </a:ext>
              </a:extLst>
            </p:cNvPr>
            <p:cNvSpPr txBox="1">
              <a:spLocks/>
            </p:cNvSpPr>
            <p:nvPr/>
          </p:nvSpPr>
          <p:spPr>
            <a:xfrm>
              <a:off x="9088656" y="2658795"/>
              <a:ext cx="2936032" cy="1071062"/>
            </a:xfrm>
            <a:prstGeom prst="rect">
              <a:avLst/>
            </a:prstGeom>
          </p:spPr>
          <p:txBody>
            <a:bodyPr lIns="34290" rIns="3429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Excel as an entry point for apps and workflows on sheets/tables</a:t>
              </a:r>
            </a:p>
          </p:txBody>
        </p:sp>
      </p:grpSp>
      <p:grpSp>
        <p:nvGrpSpPr>
          <p:cNvPr id="4" name="Group 3">
            <a:extLst>
              <a:ext uri="{FF2B5EF4-FFF2-40B4-BE49-F238E27FC236}">
                <a16:creationId xmlns:a16="http://schemas.microsoft.com/office/drawing/2014/main" id="{F5BC2E27-572D-40DB-9E23-E3C6B1512C15}"/>
              </a:ext>
            </a:extLst>
          </p:cNvPr>
          <p:cNvGrpSpPr/>
          <p:nvPr/>
        </p:nvGrpSpPr>
        <p:grpSpPr>
          <a:xfrm>
            <a:off x="2813097" y="2646987"/>
            <a:ext cx="2179396" cy="1946635"/>
            <a:chOff x="4672397" y="3529316"/>
            <a:chExt cx="2905861" cy="2595513"/>
          </a:xfrm>
        </p:grpSpPr>
        <p:sp>
          <p:nvSpPr>
            <p:cNvPr id="35" name="Text Placeholder 1419265">
              <a:extLst>
                <a:ext uri="{FF2B5EF4-FFF2-40B4-BE49-F238E27FC236}">
                  <a16:creationId xmlns:a16="http://schemas.microsoft.com/office/drawing/2014/main" id="{024854E0-9417-4DA1-B056-1A61DE7B61D5}"/>
                </a:ext>
              </a:extLst>
            </p:cNvPr>
            <p:cNvSpPr txBox="1">
              <a:spLocks/>
            </p:cNvSpPr>
            <p:nvPr/>
          </p:nvSpPr>
          <p:spPr>
            <a:xfrm>
              <a:off x="4672397" y="5275366"/>
              <a:ext cx="2884237" cy="8494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LinkedIn as a source for creating mobile applications </a:t>
              </a:r>
              <a:endParaRPr lang="en-US" sz="1050" b="1">
                <a:gradFill>
                  <a:gsLst>
                    <a:gs pos="1250">
                      <a:srgbClr val="1A1A1A"/>
                    </a:gs>
                    <a:gs pos="100000">
                      <a:srgbClr val="1A1A1A"/>
                    </a:gs>
                  </a:gsLst>
                  <a:lin ang="5400000" scaled="0"/>
                </a:gradFill>
                <a:latin typeface="Segoe UI"/>
              </a:endParaRPr>
            </a:p>
          </p:txBody>
        </p:sp>
        <p:pic>
          <p:nvPicPr>
            <p:cNvPr id="36" name="Picture Placeholder 7" descr="A screenshot of a social media post&#10;&#10;Description generated with very high confidence">
              <a:extLst>
                <a:ext uri="{FF2B5EF4-FFF2-40B4-BE49-F238E27FC236}">
                  <a16:creationId xmlns:a16="http://schemas.microsoft.com/office/drawing/2014/main" id="{BE9D84A1-5352-49F6-A297-4E944E1CCE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 r="2526"/>
            <a:stretch/>
          </p:blipFill>
          <p:spPr>
            <a:xfrm>
              <a:off x="4694021" y="3529316"/>
              <a:ext cx="2884237" cy="1652388"/>
            </a:xfrm>
            <a:prstGeom prst="rect">
              <a:avLst/>
            </a:prstGeom>
            <a:ln w="6350">
              <a:solidFill>
                <a:schemeClr val="tx1"/>
              </a:solidFill>
            </a:ln>
          </p:spPr>
        </p:pic>
      </p:grpSp>
      <p:grpSp>
        <p:nvGrpSpPr>
          <p:cNvPr id="5" name="Group 4">
            <a:extLst>
              <a:ext uri="{FF2B5EF4-FFF2-40B4-BE49-F238E27FC236}">
                <a16:creationId xmlns:a16="http://schemas.microsoft.com/office/drawing/2014/main" id="{38CACEA8-40FE-4787-BE9D-CF6DD69E5312}"/>
              </a:ext>
            </a:extLst>
          </p:cNvPr>
          <p:cNvGrpSpPr/>
          <p:nvPr/>
        </p:nvGrpSpPr>
        <p:grpSpPr>
          <a:xfrm>
            <a:off x="5858610" y="2629788"/>
            <a:ext cx="2260708" cy="2130033"/>
            <a:chOff x="7686674" y="3506384"/>
            <a:chExt cx="3014277" cy="2840044"/>
          </a:xfrm>
        </p:grpSpPr>
        <p:sp>
          <p:nvSpPr>
            <p:cNvPr id="37" name="Text Placeholder 58">
              <a:extLst>
                <a:ext uri="{FF2B5EF4-FFF2-40B4-BE49-F238E27FC236}">
                  <a16:creationId xmlns:a16="http://schemas.microsoft.com/office/drawing/2014/main" id="{8B3E351E-186A-40D9-8769-215FF554E972}"/>
                </a:ext>
              </a:extLst>
            </p:cNvPr>
            <p:cNvSpPr txBox="1">
              <a:spLocks/>
            </p:cNvSpPr>
            <p:nvPr/>
          </p:nvSpPr>
          <p:spPr>
            <a:xfrm>
              <a:off x="7686675" y="5275366"/>
              <a:ext cx="3014276" cy="1071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050">
                  <a:gradFill>
                    <a:gsLst>
                      <a:gs pos="1250">
                        <a:srgbClr val="1A1A1A"/>
                      </a:gs>
                      <a:gs pos="100000">
                        <a:srgbClr val="1A1A1A"/>
                      </a:gs>
                    </a:gsLst>
                    <a:lin ang="5400000" scaled="0"/>
                  </a:gradFill>
                  <a:latin typeface="Segoe UI"/>
                </a:rPr>
                <a:t>Dynamics as starting point to create contextual apps</a:t>
              </a:r>
              <a:endParaRPr lang="en-US" sz="1050" b="1">
                <a:gradFill>
                  <a:gsLst>
                    <a:gs pos="1250">
                      <a:srgbClr val="1A1A1A"/>
                    </a:gs>
                    <a:gs pos="100000">
                      <a:srgbClr val="1A1A1A"/>
                    </a:gs>
                  </a:gsLst>
                  <a:lin ang="5400000" scaled="0"/>
                </a:gradFill>
                <a:latin typeface="Segoe UI"/>
              </a:endParaRPr>
            </a:p>
          </p:txBody>
        </p:sp>
        <p:pic>
          <p:nvPicPr>
            <p:cNvPr id="38" name="Picture Placeholder 21">
              <a:extLst>
                <a:ext uri="{FF2B5EF4-FFF2-40B4-BE49-F238E27FC236}">
                  <a16:creationId xmlns:a16="http://schemas.microsoft.com/office/drawing/2014/main" id="{5F6D84D3-BF43-4DF1-9CD3-74003518A684}"/>
                </a:ext>
              </a:extLst>
            </p:cNvPr>
            <p:cNvPicPr>
              <a:picLocks noChangeAspect="1"/>
            </p:cNvPicPr>
            <p:nvPr/>
          </p:nvPicPr>
          <p:blipFill rotWithShape="1">
            <a:blip r:embed="rId7"/>
            <a:srcRect l="459" t="1026" r="685"/>
            <a:stretch/>
          </p:blipFill>
          <p:spPr>
            <a:xfrm>
              <a:off x="7686674" y="3506384"/>
              <a:ext cx="3014277" cy="1692914"/>
            </a:xfrm>
            <a:prstGeom prst="rect">
              <a:avLst/>
            </a:prstGeom>
            <a:ln w="6350">
              <a:solidFill>
                <a:schemeClr val="tx1"/>
              </a:solidFill>
            </a:ln>
          </p:spPr>
        </p:pic>
      </p:grpSp>
      <p:cxnSp>
        <p:nvCxnSpPr>
          <p:cNvPr id="41" name="Straight Connector 40">
            <a:extLst>
              <a:ext uri="{FF2B5EF4-FFF2-40B4-BE49-F238E27FC236}">
                <a16:creationId xmlns:a16="http://schemas.microsoft.com/office/drawing/2014/main" id="{749B9DF5-882A-4A19-B1FD-4E78D6B164E7}"/>
              </a:ext>
            </a:extLst>
          </p:cNvPr>
          <p:cNvCxnSpPr>
            <a:cxnSpLocks/>
          </p:cNvCxnSpPr>
          <p:nvPr/>
        </p:nvCxnSpPr>
        <p:spPr>
          <a:xfrm>
            <a:off x="1712745" y="634836"/>
            <a:ext cx="0" cy="3873828"/>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29649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Summary</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endParaRPr lang="en-US" i="1" dirty="0">
              <a:solidFill>
                <a:schemeClr val="accent1"/>
              </a:solidFill>
            </a:endParaRPr>
          </a:p>
          <a:p>
            <a:r>
              <a:rPr lang="en-US" dirty="0"/>
              <a:t>Azure Data Studio Notebook</a:t>
            </a:r>
            <a:endParaRPr lang="en-US" i="1" dirty="0">
              <a:solidFill>
                <a:schemeClr val="accent1"/>
              </a:solidFill>
            </a:endParaRP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386054563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fleitasarts.com</a:t>
            </a:r>
          </a:p>
          <a:p>
            <a:r>
              <a:rPr lang="en-US" dirty="0"/>
              <a:t>github.com/hfleitas/seattle19</a:t>
            </a:r>
          </a:p>
          <a:p>
            <a:r>
              <a:rPr lang="en-US" dirty="0">
                <a:hlinkClick r:id="rId3"/>
              </a:rPr>
              <a:t>Microsoft Learn</a:t>
            </a:r>
            <a:endParaRPr lang="en-US" dirty="0"/>
          </a:p>
          <a:p>
            <a:r>
              <a:rPr lang="en-US" dirty="0">
                <a:hlinkClick r:id="rId4"/>
              </a:rPr>
              <a:t>Pricing</a:t>
            </a:r>
            <a:endParaRPr lang="en-US" dirty="0"/>
          </a:p>
          <a:p>
            <a:r>
              <a:rPr lang="en-US" dirty="0">
                <a:hlinkClick r:id="rId5"/>
              </a:rPr>
              <a:t>Integrating Bing Maps with GPS</a:t>
            </a:r>
            <a:endParaRPr lang="en-US" dirty="0"/>
          </a:p>
          <a:p>
            <a:r>
              <a:rPr lang="en-US" dirty="0">
                <a:hlinkClick r:id="rId6"/>
              </a:rPr>
              <a:t>Scrolling Screen</a:t>
            </a:r>
            <a:endParaRPr lang="en-US" dirty="0"/>
          </a:p>
          <a:p>
            <a:r>
              <a:rPr lang="en-US" dirty="0">
                <a:hlinkClick r:id="rId7"/>
              </a:rPr>
              <a:t>Display User Profile Photo</a:t>
            </a:r>
            <a:endParaRPr lang="en-US" dirty="0"/>
          </a:p>
        </p:txBody>
      </p:sp>
    </p:spTree>
    <p:extLst>
      <p:ext uri="{BB962C8B-B14F-4D97-AF65-F5344CB8AC3E}">
        <p14:creationId xmlns:p14="http://schemas.microsoft.com/office/powerpoint/2010/main" val="34184621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a:xfrm>
            <a:off x="246490" y="437936"/>
            <a:ext cx="2263608" cy="960878"/>
          </a:xfrm>
        </p:spPr>
        <p:txBody>
          <a:bodyPr/>
          <a:lstStyle/>
          <a:p>
            <a:r>
              <a:rPr lang="en-US" dirty="0"/>
              <a:t>Resources</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Font typeface="+mj-lt"/>
              <a:buAutoNum type="arabicPeriod" startAt="8"/>
            </a:pPr>
            <a:r>
              <a:rPr lang="en-US" dirty="0">
                <a:hlinkClick r:id="rId2"/>
              </a:rPr>
              <a:t>Modal (Pop-up) Screen</a:t>
            </a:r>
            <a:endParaRPr lang="en-US" dirty="0"/>
          </a:p>
          <a:p>
            <a:pPr>
              <a:buAutoNum type="arabicPeriod" startAt="8"/>
            </a:pPr>
            <a:r>
              <a:rPr lang="en-US" dirty="0">
                <a:hlinkClick r:id="rId3"/>
              </a:rPr>
              <a:t>Image Circle Crop</a:t>
            </a:r>
            <a:endParaRPr lang="en-US" dirty="0"/>
          </a:p>
          <a:p>
            <a:pPr>
              <a:buAutoNum type="arabicPeriod" startAt="8"/>
            </a:pPr>
            <a:r>
              <a:rPr lang="en-US" dirty="0">
                <a:hlinkClick r:id="rId4"/>
              </a:rPr>
              <a:t>Cortana Intro</a:t>
            </a:r>
            <a:endParaRPr lang="en-US" dirty="0"/>
          </a:p>
          <a:p>
            <a:pPr>
              <a:buAutoNum type="arabicPeriod" startAt="8"/>
            </a:pPr>
            <a:r>
              <a:rPr lang="en-US" dirty="0">
                <a:hlinkClick r:id="rId5"/>
              </a:rPr>
              <a:t>Sample canvas apps</a:t>
            </a:r>
            <a:r>
              <a:rPr lang="en-US" dirty="0"/>
              <a:t> (Expense Report, Help Desk, Meeting Capture)</a:t>
            </a:r>
          </a:p>
          <a:p>
            <a:pPr>
              <a:buAutoNum type="arabicPeriod" startAt="8"/>
            </a:pPr>
            <a:r>
              <a:rPr lang="en-US" dirty="0">
                <a:hlinkClick r:id="rId6"/>
              </a:rPr>
              <a:t>Webinar Listing</a:t>
            </a:r>
            <a:endParaRPr lang="en-US" dirty="0"/>
          </a:p>
          <a:p>
            <a:pPr>
              <a:buAutoNum type="arabicPeriod" startAt="8"/>
            </a:pPr>
            <a:r>
              <a:rPr lang="en-US" dirty="0">
                <a:hlinkClick r:id="rId7"/>
              </a:rPr>
              <a:t>ROI Case Study</a:t>
            </a:r>
            <a:endParaRPr lang="en-US" dirty="0"/>
          </a:p>
        </p:txBody>
      </p:sp>
    </p:spTree>
    <p:extLst>
      <p:ext uri="{BB962C8B-B14F-4D97-AF65-F5344CB8AC3E}">
        <p14:creationId xmlns:p14="http://schemas.microsoft.com/office/powerpoint/2010/main" val="33859633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5" name="microsoft">
            <a:extLst>
              <a:ext uri="{FF2B5EF4-FFF2-40B4-BE49-F238E27FC236}">
                <a16:creationId xmlns:a16="http://schemas.microsoft.com/office/drawing/2014/main" id="{5217EC47-35C6-4E3A-963C-497574A841DF}"/>
              </a:ext>
            </a:extLst>
          </p:cNvPr>
          <p:cNvSpPr/>
          <p:nvPr/>
        </p:nvSpPr>
        <p:spPr>
          <a:xfrm>
            <a:off x="211268" y="1828372"/>
            <a:ext cx="3137487" cy="565703"/>
          </a:xfrm>
          <a:prstGeom prst="rect">
            <a:avLst/>
          </a:prstGeom>
        </p:spPr>
        <p:txBody>
          <a:bodyPr wrap="square" lIns="107571" tIns="67232" rIns="107571" bIns="67232" anchor="t">
            <a:spAutoFit/>
          </a:bodyPr>
          <a:lstStyle/>
          <a:p>
            <a:pPr defTabSz="685577" fontAlgn="base">
              <a:lnSpc>
                <a:spcPct val="95000"/>
              </a:lnSpc>
              <a:spcBef>
                <a:spcPct val="0"/>
              </a:spcBef>
              <a:defRPr/>
            </a:pPr>
            <a:r>
              <a:rPr lang="en-US" sz="2941" spc="-74" dirty="0">
                <a:ln w="3175">
                  <a:noFill/>
                </a:ln>
                <a:solidFill>
                  <a:prstClr val="white"/>
                </a:solidFill>
                <a:latin typeface="Segoe UI Light"/>
                <a:cs typeface="Segoe UI" pitchFamily="34" charset="0"/>
              </a:rPr>
              <a:t>Community</a:t>
            </a:r>
          </a:p>
        </p:txBody>
      </p:sp>
      <p:sp>
        <p:nvSpPr>
          <p:cNvPr id="19" name="Rectangle 18">
            <a:extLst>
              <a:ext uri="{FF2B5EF4-FFF2-40B4-BE49-F238E27FC236}">
                <a16:creationId xmlns:a16="http://schemas.microsoft.com/office/drawing/2014/main" id="{7E0DED17-0383-455C-9BEB-3A8B37023403}"/>
              </a:ext>
            </a:extLst>
          </p:cNvPr>
          <p:cNvSpPr/>
          <p:nvPr/>
        </p:nvSpPr>
        <p:spPr>
          <a:xfrm>
            <a:off x="211268" y="2491844"/>
            <a:ext cx="4572000" cy="1851789"/>
          </a:xfrm>
          <a:prstGeom prst="rect">
            <a:avLst/>
          </a:prstGeom>
        </p:spPr>
        <p:txBody>
          <a:bodyPr>
            <a:spAutoFit/>
          </a:bodyPr>
          <a:lstStyle/>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 BI</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PowerApps</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Microsoft Flow</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Data Stories Gallery</a:t>
            </a:r>
          </a:p>
          <a:p>
            <a:pPr marL="171450" indent="-171450" defTabSz="685800">
              <a:lnSpc>
                <a:spcPct val="90000"/>
              </a:lnSpc>
              <a:spcBef>
                <a:spcPts val="750"/>
              </a:spcBef>
              <a:buClr>
                <a:prstClr val="white"/>
              </a:buClr>
              <a:buFont typeface="Arial" panose="020B0604020202020204" pitchFamily="34" charset="0"/>
              <a:buChar char="•"/>
              <a:defRPr/>
            </a:pPr>
            <a:r>
              <a:rPr lang="en-US" sz="1500" kern="0" dirty="0">
                <a:solidFill>
                  <a:srgbClr val="FFFFFF"/>
                </a:solidFill>
                <a:latin typeface="Calibri" panose="020F0502020204030204"/>
              </a:rPr>
              <a:t>Discuss, Connect, Feedback</a:t>
            </a:r>
            <a:endParaRPr lang="en-US" sz="1500" dirty="0">
              <a:solidFill>
                <a:prstClr val="black"/>
              </a:solidFill>
              <a:latin typeface="Calibri" panose="020F0502020204030204"/>
            </a:endParaRPr>
          </a:p>
          <a:p>
            <a:pPr marL="171450" indent="-171450" defTabSz="685800">
              <a:lnSpc>
                <a:spcPct val="90000"/>
              </a:lnSpc>
              <a:spcBef>
                <a:spcPts val="750"/>
              </a:spcBef>
              <a:buClr>
                <a:prstClr val="white"/>
              </a:buClr>
              <a:buFont typeface="Arial" panose="020B0604020202020204" pitchFamily="34" charset="0"/>
              <a:buChar char="•"/>
              <a:defRPr/>
            </a:pPr>
            <a:endParaRPr lang="en-US" sz="1500" kern="0" dirty="0">
              <a:solidFill>
                <a:srgbClr val="FFFFFF"/>
              </a:solidFill>
              <a:latin typeface="Calibri" panose="020F0502020204030204"/>
            </a:endParaRPr>
          </a:p>
        </p:txBody>
      </p:sp>
      <p:pic>
        <p:nvPicPr>
          <p:cNvPr id="21" name="Picture 4">
            <a:extLst>
              <a:ext uri="{FF2B5EF4-FFF2-40B4-BE49-F238E27FC236}">
                <a16:creationId xmlns:a16="http://schemas.microsoft.com/office/drawing/2014/main" id="{CBDAB107-EADE-4CAC-9E9A-FFEE020B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82"/>
          <a:stretch/>
        </p:blipFill>
        <p:spPr bwMode="auto">
          <a:xfrm>
            <a:off x="2715400" y="-72235"/>
            <a:ext cx="6428600" cy="5232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28C792-95FA-4BE9-AF85-55C59032E0A6}"/>
              </a:ext>
            </a:extLst>
          </p:cNvPr>
          <p:cNvPicPr>
            <a:picLocks noChangeAspect="1"/>
          </p:cNvPicPr>
          <p:nvPr/>
        </p:nvPicPr>
        <p:blipFill rotWithShape="1">
          <a:blip r:embed="rId4"/>
          <a:srcRect r="7785"/>
          <a:stretch/>
        </p:blipFill>
        <p:spPr>
          <a:xfrm>
            <a:off x="3749181" y="676748"/>
            <a:ext cx="5394820" cy="3642125"/>
          </a:xfrm>
          <a:prstGeom prst="rect">
            <a:avLst/>
          </a:prstGeom>
        </p:spPr>
      </p:pic>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807" y="-3894"/>
            <a:ext cx="4740231" cy="5143500"/>
          </a:xfrm>
          <a:prstGeom prst="rect">
            <a:avLst/>
          </a:prstGeom>
        </p:spPr>
      </p:pic>
      <p:grpSp>
        <p:nvGrpSpPr>
          <p:cNvPr id="32" name="Group 31">
            <a:extLst>
              <a:ext uri="{FF2B5EF4-FFF2-40B4-BE49-F238E27FC236}">
                <a16:creationId xmlns:a16="http://schemas.microsoft.com/office/drawing/2014/main" id="{A7FE878A-F513-426C-8D9F-E27D645E16CD}"/>
              </a:ext>
            </a:extLst>
          </p:cNvPr>
          <p:cNvGrpSpPr/>
          <p:nvPr/>
        </p:nvGrpSpPr>
        <p:grpSpPr>
          <a:xfrm>
            <a:off x="427863" y="1695120"/>
            <a:ext cx="2627572" cy="1816870"/>
            <a:chOff x="427863" y="1753641"/>
            <a:chExt cx="2627572" cy="1816870"/>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68580" tIns="34290" rIns="68580" bIns="3429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defTabSz="342900">
                <a:lnSpc>
                  <a:spcPct val="90000"/>
                </a:lnSpc>
                <a:tabLst>
                  <a:tab pos="4338530" algn="l"/>
                </a:tabLst>
                <a:defRPr/>
              </a:pPr>
              <a:r>
                <a:rPr lang="en-US" sz="4000" dirty="0">
                  <a:solidFill>
                    <a:srgbClr val="FFFFFF"/>
                  </a:solidFill>
                </a:rPr>
                <a:t>Poll</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61665"/>
            </a:xfrm>
            <a:prstGeom prst="rect">
              <a:avLst/>
            </a:prstGeom>
          </p:spPr>
          <p:txBody>
            <a:bodyPr wrap="square">
              <a:spAutoFit/>
            </a:bodyPr>
            <a:lstStyle/>
            <a:p>
              <a:pPr defTabSz="914378">
                <a:defRPr/>
              </a:pPr>
              <a:r>
                <a:rPr lang="en-US" sz="1200" kern="0" spc="20" dirty="0">
                  <a:solidFill>
                    <a:srgbClr val="FFFFFF"/>
                  </a:solidFill>
                  <a:latin typeface="Segoe UI"/>
                </a:rPr>
                <a:t>Your participation is very important. </a:t>
              </a:r>
            </a:p>
          </p:txBody>
        </p:sp>
      </p:grpSp>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5">
            <a:extLst>
              <a:ext uri="{28A0092B-C50C-407E-A947-70E740481C1C}">
                <a14:useLocalDpi xmlns:a14="http://schemas.microsoft.com/office/drawing/2010/main" val="0"/>
              </a:ext>
            </a:extLst>
          </a:blip>
          <a:srcRect t="49764" b="660"/>
          <a:stretch/>
        </p:blipFill>
        <p:spPr>
          <a:xfrm>
            <a:off x="24012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r>
              <a:rPr lang="en-US" sz="1200" kern="0" spc="20" dirty="0">
                <a:solidFill>
                  <a:srgbClr val="262626"/>
                </a:solidFill>
                <a:latin typeface="Segoe UI"/>
              </a:rPr>
              <a:t>Submit your feedback by the end of this presentation.</a:t>
            </a:r>
          </a:p>
        </p:txBody>
      </p:sp>
      <p:sp>
        <p:nvSpPr>
          <p:cNvPr id="95" name="Rectangle 94">
            <a:hlinkClick r:id="rId6"/>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bit.ly/passgc19</a:t>
            </a:r>
          </a:p>
        </p:txBody>
      </p:sp>
    </p:spTree>
    <p:extLst>
      <p:ext uri="{BB962C8B-B14F-4D97-AF65-F5344CB8AC3E}">
        <p14:creationId xmlns:p14="http://schemas.microsoft.com/office/powerpoint/2010/main" val="33287340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566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dirty="0"/>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dirty="0"/>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Hiram Fleitas</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@hiramfleitas</a:t>
            </a:r>
          </a:p>
          <a:p>
            <a:r>
              <a:rPr lang="en-US" dirty="0"/>
              <a:t>hiram@fleitasarts.com</a:t>
            </a:r>
          </a:p>
        </p:txBody>
      </p:sp>
    </p:spTree>
    <p:extLst>
      <p:ext uri="{BB962C8B-B14F-4D97-AF65-F5344CB8AC3E}">
        <p14:creationId xmlns:p14="http://schemas.microsoft.com/office/powerpoint/2010/main" val="30417206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a:p>
            <a:r>
              <a:rPr lang="en-US" dirty="0"/>
              <a:t>Agenda item, 18pt Segoe UI regular, lorem ipsum dolor sit </a:t>
            </a:r>
            <a:r>
              <a:rPr lang="en-US" dirty="0" err="1"/>
              <a:t>amet</a:t>
            </a:r>
            <a:endParaRPr lang="en-US" dirty="0"/>
          </a:p>
        </p:txBody>
      </p:sp>
    </p:spTree>
    <p:extLst>
      <p:ext uri="{BB962C8B-B14F-4D97-AF65-F5344CB8AC3E}">
        <p14:creationId xmlns:p14="http://schemas.microsoft.com/office/powerpoint/2010/main" val="7183111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Intro</a:t>
            </a:r>
          </a:p>
        </p:txBody>
      </p:sp>
    </p:spTree>
    <p:extLst>
      <p:ext uri="{BB962C8B-B14F-4D97-AF65-F5344CB8AC3E}">
        <p14:creationId xmlns:p14="http://schemas.microsoft.com/office/powerpoint/2010/main" val="1027004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794237" y="-1141326"/>
            <a:ext cx="7555528" cy="7555528"/>
          </a:xfrm>
          <a:prstGeom prst="ellipse">
            <a:avLst/>
          </a:prstGeom>
          <a:solidFill>
            <a:srgbClr val="FFFFFF"/>
          </a:solidFill>
          <a:ln w="9525" cap="flat">
            <a:solidFill>
              <a:srgbClr val="353535"/>
            </a:solidFill>
            <a:prstDash val="solid"/>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FFFFFF"/>
              </a:solidFill>
              <a:latin typeface="Segoe UI"/>
            </a:endParaRPr>
          </a:p>
        </p:txBody>
      </p:sp>
      <p:pic>
        <p:nvPicPr>
          <p:cNvPr id="3" name="Picture 2"/>
          <p:cNvPicPr>
            <a:picLocks noChangeAspect="1"/>
          </p:cNvPicPr>
          <p:nvPr/>
        </p:nvPicPr>
        <p:blipFill>
          <a:blip r:embed="rId3"/>
          <a:stretch>
            <a:fillRect/>
          </a:stretch>
        </p:blipFill>
        <p:spPr>
          <a:xfrm>
            <a:off x="2103975" y="1090652"/>
            <a:ext cx="4936052" cy="2417363"/>
          </a:xfrm>
          <a:prstGeom prst="rect">
            <a:avLst/>
          </a:prstGeom>
        </p:spPr>
      </p:pic>
      <p:sp>
        <p:nvSpPr>
          <p:cNvPr id="56" name="TextBox 55"/>
          <p:cNvSpPr txBox="1"/>
          <p:nvPr/>
        </p:nvSpPr>
        <p:spPr>
          <a:xfrm>
            <a:off x="1779914" y="4608644"/>
            <a:ext cx="5584173" cy="323392"/>
          </a:xfrm>
          <a:prstGeom prst="rect">
            <a:avLst/>
          </a:prstGeom>
          <a:noFill/>
        </p:spPr>
        <p:txBody>
          <a:bodyPr wrap="square" lIns="137141" tIns="109713" rIns="137141" bIns="109713" rtlCol="0">
            <a:spAutoFit/>
          </a:bodyPr>
          <a:lstStyle/>
          <a:p>
            <a:pPr algn="ctr" defTabSz="685669">
              <a:lnSpc>
                <a:spcPct val="90000"/>
              </a:lnSpc>
              <a:spcAft>
                <a:spcPts val="450"/>
              </a:spcAft>
              <a:defRPr/>
            </a:pPr>
            <a:r>
              <a:rPr lang="en-US" sz="735" dirty="0">
                <a:gradFill>
                  <a:gsLst>
                    <a:gs pos="2917">
                      <a:prstClr val="white">
                        <a:lumMod val="65000"/>
                      </a:prstClr>
                    </a:gs>
                    <a:gs pos="100000">
                      <a:prstClr val="white">
                        <a:lumMod val="65000"/>
                      </a:prstClr>
                    </a:gs>
                  </a:gsLst>
                  <a:lin ang="5400000" scaled="0"/>
                </a:gradFill>
                <a:latin typeface="Segoe UI"/>
              </a:rPr>
              <a:t>Shaded areas show countries with Power BI usage. The darker the color the greater the number of users</a:t>
            </a:r>
          </a:p>
        </p:txBody>
      </p:sp>
      <p:sp>
        <p:nvSpPr>
          <p:cNvPr id="58" name="TextBox 57"/>
          <p:cNvSpPr txBox="1"/>
          <p:nvPr/>
        </p:nvSpPr>
        <p:spPr>
          <a:xfrm>
            <a:off x="1810345" y="3627365"/>
            <a:ext cx="1214182"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18,000</a:t>
            </a:r>
            <a:br>
              <a:rPr lang="en-US" sz="1500" dirty="0">
                <a:gradFill>
                  <a:gsLst>
                    <a:gs pos="2917">
                      <a:srgbClr val="505050"/>
                    </a:gs>
                    <a:gs pos="30000">
                      <a:srgbClr val="505050"/>
                    </a:gs>
                  </a:gsLst>
                  <a:lin ang="5400000" scaled="0"/>
                </a:gradFill>
                <a:latin typeface="Segoe UI"/>
                <a:cs typeface="Segoe UI Light" panose="020B0502040204020203" pitchFamily="34" charset="0"/>
              </a:rPr>
            </a:br>
            <a:r>
              <a:rPr lang="en-US" sz="882" dirty="0">
                <a:gradFill>
                  <a:gsLst>
                    <a:gs pos="2917">
                      <a:srgbClr val="505050"/>
                    </a:gs>
                    <a:gs pos="30000">
                      <a:srgbClr val="505050"/>
                    </a:gs>
                  </a:gsLst>
                  <a:lin ang="5400000" scaled="0"/>
                </a:gradFill>
                <a:latin typeface="Segoe UI"/>
              </a:rPr>
              <a:t>Cities globally access the service daily</a:t>
            </a:r>
            <a:endParaRPr lang="en-US" sz="900" dirty="0">
              <a:gradFill>
                <a:gsLst>
                  <a:gs pos="2917">
                    <a:srgbClr val="505050"/>
                  </a:gs>
                  <a:gs pos="30000">
                    <a:srgbClr val="505050"/>
                  </a:gs>
                </a:gsLst>
                <a:lin ang="5400000" scaled="0"/>
              </a:gradFill>
              <a:latin typeface="Segoe UI"/>
            </a:endParaRPr>
          </a:p>
        </p:txBody>
      </p:sp>
      <p:sp>
        <p:nvSpPr>
          <p:cNvPr id="2" name="Title 1"/>
          <p:cNvSpPr>
            <a:spLocks noGrp="1"/>
          </p:cNvSpPr>
          <p:nvPr>
            <p:ph type="title"/>
          </p:nvPr>
        </p:nvSpPr>
        <p:spPr>
          <a:xfrm>
            <a:off x="201060" y="130801"/>
            <a:ext cx="8741880" cy="674653"/>
          </a:xfrm>
        </p:spPr>
        <p:txBody>
          <a:bodyPr>
            <a:noAutofit/>
          </a:bodyPr>
          <a:lstStyle/>
          <a:p>
            <a:pPr algn="ctr" defTabSz="698818"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6436947" y="3627364"/>
            <a:ext cx="1440764" cy="778004"/>
          </a:xfrm>
          <a:prstGeom prst="rect">
            <a:avLst/>
          </a:prstGeom>
          <a:noFill/>
        </p:spPr>
        <p:txBody>
          <a:bodyPr wrap="squar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National Clouds </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US Government</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China</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Germany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07" y="198185"/>
            <a:ext cx="717008" cy="7170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78" y="1273696"/>
            <a:ext cx="1075057" cy="60743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648" y="3156422"/>
            <a:ext cx="834869" cy="791217"/>
          </a:xfrm>
          <a:prstGeom prst="rect">
            <a:avLst/>
          </a:prstGeom>
          <a:solidFill>
            <a:schemeClr val="bg1"/>
          </a:solidFill>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782" y="2236564"/>
            <a:ext cx="1081533" cy="564425"/>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496" y="1172484"/>
            <a:ext cx="910545" cy="696916"/>
          </a:xfrm>
          <a:prstGeom prst="rect">
            <a:avLst/>
          </a:prstGeom>
          <a:solidFill>
            <a:schemeClr val="bg1"/>
          </a:solidFill>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t="-8530" b="-9552"/>
          <a:stretch/>
        </p:blipFill>
        <p:spPr>
          <a:xfrm>
            <a:off x="7051855" y="260362"/>
            <a:ext cx="1390850" cy="58713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8153" y="2148476"/>
            <a:ext cx="803222" cy="8032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093611" y="3627365"/>
            <a:ext cx="879346" cy="705933"/>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190</a:t>
            </a:r>
            <a:br>
              <a:rPr lang="en-US" sz="1500" spc="-113" dirty="0">
                <a:gradFill>
                  <a:gsLst>
                    <a:gs pos="2917">
                      <a:srgbClr val="505050"/>
                    </a:gs>
                    <a:gs pos="30000">
                      <a:srgbClr val="505050"/>
                    </a:gs>
                  </a:gsLst>
                  <a:lin ang="5400000" scaled="0"/>
                </a:gradFill>
                <a:latin typeface="DIN" pitchFamily="50"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Countries </a:t>
            </a:r>
            <a:br>
              <a:rPr lang="en-US" sz="882" dirty="0">
                <a:gradFill>
                  <a:gsLst>
                    <a:gs pos="2917">
                      <a:srgbClr val="505050"/>
                    </a:gs>
                    <a:gs pos="30000">
                      <a:srgbClr val="505050"/>
                    </a:gs>
                  </a:gsLst>
                  <a:lin ang="5400000" scaled="0"/>
                </a:gradFill>
                <a:latin typeface="Segoe UI"/>
              </a:rPr>
            </a:br>
            <a:r>
              <a:rPr lang="en-US" sz="882" dirty="0">
                <a:gradFill>
                  <a:gsLst>
                    <a:gs pos="2917">
                      <a:srgbClr val="505050"/>
                    </a:gs>
                    <a:gs pos="30000">
                      <a:srgbClr val="505050"/>
                    </a:gs>
                  </a:gsLst>
                  <a:lin ang="5400000" scaled="0"/>
                </a:gradFill>
                <a:latin typeface="Segoe UI"/>
              </a:rPr>
              <a:t>&amp; territories</a:t>
            </a:r>
          </a:p>
        </p:txBody>
      </p:sp>
      <p:sp>
        <p:nvSpPr>
          <p:cNvPr id="31" name="TextBox 30"/>
          <p:cNvSpPr txBox="1"/>
          <p:nvPr/>
        </p:nvSpPr>
        <p:spPr>
          <a:xfrm>
            <a:off x="4042039" y="3627366"/>
            <a:ext cx="841455" cy="590325"/>
          </a:xfrm>
          <a:prstGeom prst="rect">
            <a:avLst/>
          </a:prstGeom>
          <a:solidFill>
            <a:schemeClr val="bg1"/>
          </a:solidFill>
        </p:spPr>
        <p:txBody>
          <a:bodyPr wrap="square" lIns="67232" tIns="67232" rIns="67232" bIns="67232" rtlCol="0">
            <a:spAutoFit/>
          </a:bodyPr>
          <a:lstStyle/>
          <a:p>
            <a:pPr defTabSz="685669">
              <a:lnSpc>
                <a:spcPct val="90000"/>
              </a:lnSpc>
              <a:spcAft>
                <a:spcPts val="441"/>
              </a:spcAft>
              <a:defRPr/>
            </a:pPr>
            <a:r>
              <a:rPr lang="en-US" sz="2353"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43</a:t>
            </a:r>
            <a: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t> </a:t>
            </a:r>
            <a:br>
              <a:rPr lang="en-US" sz="2400" dirty="0">
                <a:gradFill>
                  <a:gsLst>
                    <a:gs pos="2917">
                      <a:srgbClr val="44546A"/>
                    </a:gs>
                    <a:gs pos="100000">
                      <a:srgbClr val="44546A"/>
                    </a:gs>
                  </a:gsLst>
                  <a:lin ang="5400000" scaled="0"/>
                </a:gradFill>
                <a:latin typeface="Segoe UI Light" panose="020B0502040204020203" pitchFamily="34" charset="0"/>
                <a:cs typeface="Segoe UI Light" panose="020B0502040204020203" pitchFamily="34" charset="0"/>
              </a:rPr>
            </a:br>
            <a:r>
              <a:rPr lang="en-US" sz="882" dirty="0">
                <a:gradFill>
                  <a:gsLst>
                    <a:gs pos="2917">
                      <a:srgbClr val="505050"/>
                    </a:gs>
                    <a:gs pos="30000">
                      <a:srgbClr val="505050"/>
                    </a:gs>
                  </a:gsLst>
                  <a:lin ang="5400000" scaled="0"/>
                </a:gradFill>
                <a:latin typeface="Segoe UI"/>
              </a:rPr>
              <a:t>Languages</a:t>
            </a:r>
          </a:p>
        </p:txBody>
      </p:sp>
      <p:sp>
        <p:nvSpPr>
          <p:cNvPr id="11" name="TextBox 10"/>
          <p:cNvSpPr txBox="1"/>
          <p:nvPr/>
        </p:nvSpPr>
        <p:spPr>
          <a:xfrm>
            <a:off x="4952577" y="3627364"/>
            <a:ext cx="1419783" cy="459712"/>
          </a:xfrm>
          <a:prstGeom prst="rect">
            <a:avLst/>
          </a:prstGeom>
          <a:noFill/>
        </p:spPr>
        <p:txBody>
          <a:bodyPr wrap="none" lIns="67232" tIns="67232" rIns="67232" bIns="67232" rtlCol="0">
            <a:spAutoFit/>
          </a:bodyPr>
          <a:lstStyle/>
          <a:p>
            <a:pPr defTabSz="685669">
              <a:lnSpc>
                <a:spcPct val="90000"/>
              </a:lnSpc>
              <a:spcAft>
                <a:spcPts val="450"/>
              </a:spcAft>
              <a:defRPr/>
            </a:pPr>
            <a:r>
              <a:rPr lang="en-US" sz="1176" dirty="0">
                <a:gradFill>
                  <a:gsLst>
                    <a:gs pos="2917">
                      <a:srgbClr val="44546A"/>
                    </a:gs>
                    <a:gs pos="100000">
                      <a:srgbClr val="44546A"/>
                    </a:gs>
                  </a:gsLst>
                  <a:lin ang="5400000" scaled="0"/>
                </a:gradFill>
                <a:latin typeface="Segoe UI Semilight" panose="020B0402040204020203" pitchFamily="34" charset="0"/>
                <a:cs typeface="Segoe UI Semilight" panose="020B0402040204020203" pitchFamily="34" charset="0"/>
              </a:rPr>
              <a:t>Global coverage</a:t>
            </a:r>
          </a:p>
          <a:p>
            <a:pPr defTabSz="685669">
              <a:lnSpc>
                <a:spcPct val="70000"/>
              </a:lnSpc>
              <a:spcAft>
                <a:spcPts val="450"/>
              </a:spcAft>
              <a:defRPr/>
            </a:pPr>
            <a:r>
              <a:rPr lang="en-US" sz="882" dirty="0">
                <a:gradFill>
                  <a:gsLst>
                    <a:gs pos="2917">
                      <a:srgbClr val="505050"/>
                    </a:gs>
                    <a:gs pos="30000">
                      <a:srgbClr val="505050"/>
                    </a:gs>
                  </a:gsLst>
                  <a:lin ang="5400000" scaled="0"/>
                </a:gradFill>
                <a:latin typeface="Segoe UI"/>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1915" y="3230774"/>
            <a:ext cx="878434" cy="565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9616" y="4074996"/>
            <a:ext cx="873959" cy="8282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3409" y="4303074"/>
            <a:ext cx="1386657" cy="56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76976"/>
            <a:ext cx="8553380" cy="403957"/>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75" dirty="0">
              <a:solidFill>
                <a:prstClr val="black"/>
              </a:solidFill>
              <a:latin typeface="Calibri" panose="020F0502020204030204"/>
            </a:endParaRPr>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5" y="350906"/>
            <a:ext cx="2762292" cy="4402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363555" y="3795008"/>
            <a:ext cx="1702824" cy="380873"/>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290703" y="1249447"/>
            <a:ext cx="4524220"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Q1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leader in </a:t>
            </a:r>
          </a:p>
          <a:p>
            <a:pPr defTabSz="698944">
              <a:lnSpc>
                <a:spcPct val="90000"/>
              </a:lnSpc>
              <a:defRPr/>
            </a:pPr>
            <a:r>
              <a:rPr lang="en-US" sz="24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4736306" y="90713"/>
            <a:ext cx="4111325" cy="448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5981" y="357824"/>
            <a:ext cx="4050699" cy="40506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290703" y="1249447"/>
            <a:ext cx="367009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2018</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5322094" y="846535"/>
            <a:ext cx="2118122" cy="103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Rectangle 2">
            <a:extLst>
              <a:ext uri="{FF2B5EF4-FFF2-40B4-BE49-F238E27FC236}">
                <a16:creationId xmlns:a16="http://schemas.microsoft.com/office/drawing/2014/main" id="{51DDC27F-7C12-4143-855F-186E4AC2EC9E}"/>
              </a:ext>
            </a:extLst>
          </p:cNvPr>
          <p:cNvSpPr/>
          <p:nvPr/>
        </p:nvSpPr>
        <p:spPr>
          <a:xfrm>
            <a:off x="295310" y="4532736"/>
            <a:ext cx="8553380" cy="507831"/>
          </a:xfrm>
          <a:prstGeom prst="rect">
            <a:avLst/>
          </a:prstGeom>
        </p:spPr>
        <p:txBody>
          <a:bodyPr wrap="square">
            <a:spAutoFit/>
          </a:bodyPr>
          <a:lstStyle/>
          <a:p>
            <a:pPr defTabSz="685800"/>
            <a:r>
              <a:rPr lang="en-US" sz="675"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675"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363555" y="3795008"/>
            <a:ext cx="1702824" cy="380873"/>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FFFFFF"/>
                  </a:solidFill>
                  <a:latin typeface="Segoe UI" panose="020B0502040204020203" pitchFamily="34" charset="0"/>
                </a:rPr>
                <a:t>READ REPORT &gt;</a:t>
              </a:r>
            </a:p>
          </p:txBody>
        </p:sp>
      </p:grpSp>
      <p:sp>
        <p:nvSpPr>
          <p:cNvPr id="18" name="Rectangle 17">
            <a:extLst>
              <a:ext uri="{FF2B5EF4-FFF2-40B4-BE49-F238E27FC236}">
                <a16:creationId xmlns:a16="http://schemas.microsoft.com/office/drawing/2014/main" id="{707B10FE-A2D8-4E4D-AC25-776DE76003AE}"/>
              </a:ext>
            </a:extLst>
          </p:cNvPr>
          <p:cNvSpPr/>
          <p:nvPr/>
        </p:nvSpPr>
        <p:spPr>
          <a:xfrm>
            <a:off x="290703" y="1249447"/>
            <a:ext cx="4160647"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July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Named Microsoft as a Challenger in the Magic Quadrant for Multiexperience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3" name="Picture 2" descr="https://www.outsystems.com/-/media/images/resources/gartner-quadrant-mobile-development-platforms/gartner-mxdp-mq-2019.png">
            <a:extLst>
              <a:ext uri="{FF2B5EF4-FFF2-40B4-BE49-F238E27FC236}">
                <a16:creationId xmlns:a16="http://schemas.microsoft.com/office/drawing/2014/main" id="{98DC54C0-31D8-4CF0-855F-1D3BB45328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 t="6570" r="6609" b="2779"/>
          <a:stretch/>
        </p:blipFill>
        <p:spPr bwMode="auto">
          <a:xfrm>
            <a:off x="4784692" y="357824"/>
            <a:ext cx="4113276" cy="41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2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1.38889E-6 -4.5679E-6 L -0.0151 -4.5679E-6 " pathEditMode="relative" rAng="0" ptsTypes="AA">
                                      <p:cBhvr>
                                        <p:cTn id="9" dur="750" spd="-100000" fill="hold"/>
                                        <p:tgtEl>
                                          <p:spTgt spid="18"/>
                                        </p:tgtEl>
                                        <p:attrNameLst>
                                          <p:attrName>ppt_x</p:attrName>
                                          <p:attrName>ppt_y</p:attrName>
                                        </p:attrNameLst>
                                      </p:cBhvr>
                                      <p:rCtr x="-764"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55" y="309230"/>
            <a:ext cx="2366705" cy="537305"/>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4" b="6474"/>
          <a:stretch/>
        </p:blipFill>
        <p:spPr bwMode="auto">
          <a:xfrm>
            <a:off x="4695826" y="180736"/>
            <a:ext cx="4291964" cy="4252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363555" y="3795008"/>
            <a:ext cx="1702824" cy="380873"/>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4"/>
              <a:ext cx="2270432" cy="400110"/>
            </a:xfrm>
            <a:prstGeom prst="rect">
              <a:avLst/>
            </a:prstGeom>
          </p:spPr>
          <p:txBody>
            <a:bodyPr wrap="square">
              <a:spAutoFit/>
            </a:bodyPr>
            <a:lstStyle/>
            <a:p>
              <a:pPr algn="ctr" defTabSz="685800"/>
              <a:r>
                <a:rPr lang="en-US" sz="1350"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290703" y="1267904"/>
            <a:ext cx="3614548" cy="2144499"/>
          </a:xfrm>
          <a:prstGeom prst="rect">
            <a:avLst/>
          </a:prstGeom>
        </p:spPr>
        <p:txBody>
          <a:bodyPr wrap="square" lIns="137121" tIns="109697" rIns="137121" bIns="109697">
            <a:spAutoFit/>
          </a:bodyPr>
          <a:lstStyle/>
          <a:p>
            <a:pPr defTabSz="698944">
              <a:lnSpc>
                <a:spcPct val="90000"/>
              </a:lnSpc>
              <a:defRPr/>
            </a:pPr>
            <a:r>
              <a:rPr lang="en-US" sz="2142" dirty="0">
                <a:solidFill>
                  <a:srgbClr val="000000"/>
                </a:solidFill>
                <a:latin typeface="Segoe UI Semibold" panose="020B0702040204020203" pitchFamily="34" charset="0"/>
                <a:cs typeface="Segoe UI Semibold" panose="020B0702040204020203" pitchFamily="34" charset="0"/>
              </a:rPr>
              <a:t>February 2019</a:t>
            </a:r>
          </a:p>
          <a:p>
            <a:pPr defTabSz="698944">
              <a:lnSpc>
                <a:spcPct val="90000"/>
              </a:lnSpc>
              <a:defRPr/>
            </a:pPr>
            <a:endParaRPr lang="en-US" sz="2142" dirty="0">
              <a:solidFill>
                <a:srgbClr val="000000"/>
              </a:solidFill>
              <a:latin typeface="Segoe UI Semibold" panose="020B0702040204020203" pitchFamily="34" charset="0"/>
              <a:cs typeface="Segoe UI Semibold" panose="020B0702040204020203" pitchFamily="34" charset="0"/>
            </a:endParaRPr>
          </a:p>
          <a:p>
            <a:pPr defTabSz="698944">
              <a:lnSpc>
                <a:spcPct val="90000"/>
              </a:lnSpc>
              <a:defRPr/>
            </a:pPr>
            <a:r>
              <a:rPr lang="en-US" sz="24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290703" y="4532736"/>
            <a:ext cx="8607553" cy="5078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pPr defTabSz="685800"/>
            <a:r>
              <a:rPr lang="en-US" sz="675" dirty="0"/>
              <a:t>This graphic was published by Gartner, Inc. as part of a larger research document and should be evaluated in the context of the entire document. The Gartner document is available upon request from Microsoft.</a:t>
            </a:r>
          </a:p>
          <a:p>
            <a:pPr defTabSz="685800"/>
            <a:r>
              <a:rPr lang="en-US" sz="675"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hlinkClick r:id="rId2"/>
            <a:extLst>
              <a:ext uri="{FF2B5EF4-FFF2-40B4-BE49-F238E27FC236}">
                <a16:creationId xmlns:a16="http://schemas.microsoft.com/office/drawing/2014/main" id="{5B774B50-413E-4033-959E-68B594879238}"/>
              </a:ext>
            </a:extLst>
          </p:cNvPr>
          <p:cNvSpPr/>
          <p:nvPr/>
        </p:nvSpPr>
        <p:spPr>
          <a:xfrm>
            <a:off x="40436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hlinkClick r:id="rId3"/>
            <a:extLst>
              <a:ext uri="{FF2B5EF4-FFF2-40B4-BE49-F238E27FC236}">
                <a16:creationId xmlns:a16="http://schemas.microsoft.com/office/drawing/2014/main" id="{64DD4712-CCF4-4818-90A9-96AD9F92B78D}"/>
              </a:ext>
            </a:extLst>
          </p:cNvPr>
          <p:cNvSpPr/>
          <p:nvPr/>
        </p:nvSpPr>
        <p:spPr>
          <a:xfrm>
            <a:off x="573913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hlinkClick r:id="rId4"/>
            <a:extLst>
              <a:ext uri="{FF2B5EF4-FFF2-40B4-BE49-F238E27FC236}">
                <a16:creationId xmlns:a16="http://schemas.microsoft.com/office/drawing/2014/main" id="{72CDAE1A-7300-461D-8DA0-2A22BCAD46E3}"/>
              </a:ext>
            </a:extLst>
          </p:cNvPr>
          <p:cNvSpPr/>
          <p:nvPr/>
        </p:nvSpPr>
        <p:spPr>
          <a:xfrm>
            <a:off x="7358380" y="4508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Rectangle 17">
            <a:hlinkClick r:id="rId5"/>
            <a:extLst>
              <a:ext uri="{FF2B5EF4-FFF2-40B4-BE49-F238E27FC236}">
                <a16:creationId xmlns:a16="http://schemas.microsoft.com/office/drawing/2014/main" id="{A2E7D71E-D8CF-4471-B793-86CB75449B8A}"/>
              </a:ext>
            </a:extLst>
          </p:cNvPr>
          <p:cNvSpPr/>
          <p:nvPr/>
        </p:nvSpPr>
        <p:spPr>
          <a:xfrm>
            <a:off x="4043680" y="2851151"/>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hlinkClick r:id="rId6"/>
            <a:extLst>
              <a:ext uri="{FF2B5EF4-FFF2-40B4-BE49-F238E27FC236}">
                <a16:creationId xmlns:a16="http://schemas.microsoft.com/office/drawing/2014/main" id="{871DB3E5-088A-4B04-9592-FB68F0980460}"/>
              </a:ext>
            </a:extLst>
          </p:cNvPr>
          <p:cNvSpPr/>
          <p:nvPr/>
        </p:nvSpPr>
        <p:spPr>
          <a:xfrm>
            <a:off x="573913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hlinkClick r:id="rId7"/>
            <a:extLst>
              <a:ext uri="{FF2B5EF4-FFF2-40B4-BE49-F238E27FC236}">
                <a16:creationId xmlns:a16="http://schemas.microsoft.com/office/drawing/2014/main" id="{21AED553-4A14-44D4-A43E-92F71E8D90FF}"/>
              </a:ext>
            </a:extLst>
          </p:cNvPr>
          <p:cNvSpPr/>
          <p:nvPr/>
        </p:nvSpPr>
        <p:spPr>
          <a:xfrm>
            <a:off x="7358380" y="2851150"/>
            <a:ext cx="1404620" cy="184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hlinkClick r:id="rId8"/>
            <a:extLst>
              <a:ext uri="{FF2B5EF4-FFF2-40B4-BE49-F238E27FC236}">
                <a16:creationId xmlns:a16="http://schemas.microsoft.com/office/drawing/2014/main" id="{1926A768-DDD3-4300-8A8D-DE74D880A2D8}"/>
              </a:ext>
            </a:extLst>
          </p:cNvPr>
          <p:cNvSpPr/>
          <p:nvPr/>
        </p:nvSpPr>
        <p:spPr>
          <a:xfrm>
            <a:off x="381000" y="3117850"/>
            <a:ext cx="2641600" cy="1054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326004" y="2409477"/>
            <a:ext cx="4386356" cy="1804077"/>
          </a:xfrm>
          <a:prstGeom prst="rect">
            <a:avLst/>
          </a:prstGeom>
        </p:spPr>
        <p:txBody>
          <a:bodyPr/>
          <a:lstStyle/>
          <a:p>
            <a:r>
              <a:rPr lang="en-US" dirty="0"/>
              <a:t>Azure Data Studio</a:t>
            </a:r>
            <a:br>
              <a:rPr lang="en-US" dirty="0"/>
            </a:br>
            <a:r>
              <a:rPr lang="en-US" dirty="0"/>
              <a:t>(DEMO 1)</a:t>
            </a:r>
            <a:endParaRPr lang="en-US" sz="3600" dirty="0"/>
          </a:p>
        </p:txBody>
      </p:sp>
    </p:spTree>
    <p:extLst>
      <p:ext uri="{BB962C8B-B14F-4D97-AF65-F5344CB8AC3E}">
        <p14:creationId xmlns:p14="http://schemas.microsoft.com/office/powerpoint/2010/main" val="19678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1221746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329740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2804299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4263050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73120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2707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1674309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1008770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862830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F875AF-FAC1-4F9D-85CD-4B7C884577BC}"/>
              </a:ext>
            </a:extLst>
          </p:cNvPr>
          <p:cNvPicPr>
            <a:picLocks noChangeAspect="1"/>
          </p:cNvPicPr>
          <p:nvPr/>
        </p:nvPicPr>
        <p:blipFill>
          <a:blip r:embed="rId2"/>
          <a:stretch>
            <a:fillRect/>
          </a:stretch>
        </p:blipFill>
        <p:spPr>
          <a:xfrm>
            <a:off x="904" y="0"/>
            <a:ext cx="9142191" cy="51435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4756025" y="1314806"/>
            <a:ext cx="841957"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5687856" y="1314806"/>
            <a:ext cx="381702"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6128983" y="1314806"/>
            <a:ext cx="343295"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6531703" y="1314806"/>
            <a:ext cx="41491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7041356" y="1314806"/>
            <a:ext cx="46672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6984206" y="1451167"/>
            <a:ext cx="523876" cy="11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927726" y="295206"/>
            <a:ext cx="770105" cy="119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557081" y="1245393"/>
            <a:ext cx="1755238" cy="323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4" name="Rectangle 23">
            <a:hlinkClick r:id="rId10"/>
            <a:extLst>
              <a:ext uri="{FF2B5EF4-FFF2-40B4-BE49-F238E27FC236}">
                <a16:creationId xmlns:a16="http://schemas.microsoft.com/office/drawing/2014/main" id="{17772760-6988-42A4-A4C4-D73842F6B311}"/>
              </a:ext>
            </a:extLst>
          </p:cNvPr>
          <p:cNvSpPr/>
          <p:nvPr/>
        </p:nvSpPr>
        <p:spPr>
          <a:xfrm>
            <a:off x="1557081" y="1969293"/>
            <a:ext cx="5872419" cy="1440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
        <p:nvSpPr>
          <p:cNvPr id="25" name="Rectangle 24">
            <a:hlinkClick r:id="rId11"/>
            <a:extLst>
              <a:ext uri="{FF2B5EF4-FFF2-40B4-BE49-F238E27FC236}">
                <a16:creationId xmlns:a16="http://schemas.microsoft.com/office/drawing/2014/main" id="{33BB8496-BB71-4AA9-A12B-77ACF0301C00}"/>
              </a:ext>
            </a:extLst>
          </p:cNvPr>
          <p:cNvSpPr/>
          <p:nvPr/>
        </p:nvSpPr>
        <p:spPr>
          <a:xfrm>
            <a:off x="1557081" y="3810204"/>
            <a:ext cx="5872419" cy="1333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AFAFAF"/>
              </a:solidFill>
              <a:latin typeface="Segoe UI"/>
            </a:endParaRPr>
          </a:p>
        </p:txBody>
      </p:sp>
    </p:spTree>
    <p:extLst>
      <p:ext uri="{BB962C8B-B14F-4D97-AF65-F5344CB8AC3E}">
        <p14:creationId xmlns:p14="http://schemas.microsoft.com/office/powerpoint/2010/main" val="16228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3057056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521094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380"/>
            <a:ext cx="9144000" cy="5142741"/>
          </a:xfrm>
          <a:prstGeom prst="rect">
            <a:avLst/>
          </a:prstGeom>
        </p:spPr>
      </p:pic>
    </p:spTree>
    <p:extLst>
      <p:ext uri="{BB962C8B-B14F-4D97-AF65-F5344CB8AC3E}">
        <p14:creationId xmlns:p14="http://schemas.microsoft.com/office/powerpoint/2010/main" val="3039691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PowerApps</a:t>
            </a:r>
            <a:br>
              <a:rPr lang="en-US" dirty="0"/>
            </a:br>
            <a:r>
              <a:rPr lang="en-US" dirty="0"/>
              <a:t>(DEMO 2)</a:t>
            </a:r>
            <a:endParaRPr lang="en-US" sz="3600" dirty="0"/>
          </a:p>
        </p:txBody>
      </p:sp>
    </p:spTree>
    <p:extLst>
      <p:ext uri="{BB962C8B-B14F-4D97-AF65-F5344CB8AC3E}">
        <p14:creationId xmlns:p14="http://schemas.microsoft.com/office/powerpoint/2010/main" val="65300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2782"/>
            <a:ext cx="9144000" cy="5137936"/>
          </a:xfrm>
          <a:prstGeom prst="rect">
            <a:avLst/>
          </a:prstGeom>
        </p:spPr>
      </p:pic>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3929" y="419515"/>
            <a:ext cx="685800" cy="685800"/>
          </a:xfrm>
          <a:prstGeom prst="rect">
            <a:avLst/>
          </a:prstGeom>
        </p:spPr>
      </p:pic>
    </p:spTree>
    <p:extLst>
      <p:ext uri="{BB962C8B-B14F-4D97-AF65-F5344CB8AC3E}">
        <p14:creationId xmlns:p14="http://schemas.microsoft.com/office/powerpoint/2010/main" val="390401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668275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2782"/>
            <a:ext cx="9144000" cy="5137936"/>
          </a:xfrm>
          <a:prstGeom prst="rect">
            <a:avLst/>
          </a:prstGeom>
        </p:spPr>
      </p:pic>
    </p:spTree>
    <p:extLst>
      <p:ext uri="{BB962C8B-B14F-4D97-AF65-F5344CB8AC3E}">
        <p14:creationId xmlns:p14="http://schemas.microsoft.com/office/powerpoint/2010/main" val="1682049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200B08DD-BD3F-4BB6-9F6B-019964B37FE9}"/>
              </a:ext>
            </a:extLst>
          </p:cNvPr>
          <p:cNvSpPr/>
          <p:nvPr/>
        </p:nvSpPr>
        <p:spPr>
          <a:xfrm>
            <a:off x="1403950" y="2031521"/>
            <a:ext cx="1856835" cy="13586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9095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2782"/>
            <a:ext cx="9144000" cy="5137936"/>
          </a:xfrm>
          <a:prstGeom prst="rect">
            <a:avLst/>
          </a:prstGeom>
        </p:spPr>
      </p:pic>
      <p:sp>
        <p:nvSpPr>
          <p:cNvPr id="12" name="Rectangle 11">
            <a:extLst>
              <a:ext uri="{FF2B5EF4-FFF2-40B4-BE49-F238E27FC236}">
                <a16:creationId xmlns:a16="http://schemas.microsoft.com/office/drawing/2014/main" id="{DE4EFF08-8DA5-44E6-BE82-640418EE1229}"/>
              </a:ext>
            </a:extLst>
          </p:cNvPr>
          <p:cNvSpPr/>
          <p:nvPr/>
        </p:nvSpPr>
        <p:spPr>
          <a:xfrm>
            <a:off x="6090304" y="4325878"/>
            <a:ext cx="668438"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1422335"/>
            <a:ext cx="685800" cy="6858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047092" y="2108136"/>
            <a:ext cx="685800" cy="685800"/>
          </a:xfrm>
          <a:prstGeom prst="rect">
            <a:avLst/>
          </a:prstGeom>
        </p:spPr>
      </p:pic>
    </p:spTree>
    <p:extLst>
      <p:ext uri="{BB962C8B-B14F-4D97-AF65-F5344CB8AC3E}">
        <p14:creationId xmlns:p14="http://schemas.microsoft.com/office/powerpoint/2010/main" val="3215023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2782"/>
            <a:ext cx="9144000" cy="5137936"/>
          </a:xfrm>
          <a:prstGeom prst="rect">
            <a:avLst/>
          </a:prstGeom>
        </p:spPr>
      </p:pic>
      <p:sp>
        <p:nvSpPr>
          <p:cNvPr id="7" name="Rectangle 6">
            <a:extLst>
              <a:ext uri="{FF2B5EF4-FFF2-40B4-BE49-F238E27FC236}">
                <a16:creationId xmlns:a16="http://schemas.microsoft.com/office/drawing/2014/main" id="{470C6D7B-1038-4DDE-866D-9D384A74E349}"/>
              </a:ext>
            </a:extLst>
          </p:cNvPr>
          <p:cNvSpPr/>
          <p:nvPr/>
        </p:nvSpPr>
        <p:spPr>
          <a:xfrm>
            <a:off x="5190137" y="3588427"/>
            <a:ext cx="882050"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9840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162960-6E59-4870-B217-096995EEA11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5160" r="12928"/>
          <a:stretch/>
        </p:blipFill>
        <p:spPr>
          <a:xfrm>
            <a:off x="-11404" y="-3894"/>
            <a:ext cx="4775406" cy="51435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EDB1FF4-9B6C-4960-9802-A4AFC7ACB76E}"/>
              </a:ext>
            </a:extLst>
          </p:cNvPr>
          <p:cNvPicPr>
            <a:picLocks noChangeAspect="1"/>
          </p:cNvPicPr>
          <p:nvPr/>
        </p:nvPicPr>
        <p:blipFill rotWithShape="1">
          <a:blip r:embed="rId4">
            <a:extLst>
              <a:ext uri="{28A0092B-C50C-407E-A947-70E740481C1C}">
                <a14:useLocalDpi xmlns:a14="http://schemas.microsoft.com/office/drawing/2010/main" val="0"/>
              </a:ext>
            </a:extLst>
          </a:blip>
          <a:srcRect t="49764" b="660"/>
          <a:stretch/>
        </p:blipFill>
        <p:spPr>
          <a:xfrm>
            <a:off x="2426694" y="-3894"/>
            <a:ext cx="2350976" cy="5143500"/>
          </a:xfrm>
          <a:prstGeom prst="rect">
            <a:avLst/>
          </a:prstGeom>
        </p:spPr>
      </p:pic>
      <p:sp>
        <p:nvSpPr>
          <p:cNvPr id="36" name="Rounded Rectangle 12">
            <a:extLst>
              <a:ext uri="{FF2B5EF4-FFF2-40B4-BE49-F238E27FC236}">
                <a16:creationId xmlns:a16="http://schemas.microsoft.com/office/drawing/2014/main" id="{AD5F885F-7E86-4ECD-8E69-EFB13D0ECEF8}"/>
              </a:ext>
            </a:extLst>
          </p:cNvPr>
          <p:cNvSpPr/>
          <p:nvPr/>
        </p:nvSpPr>
        <p:spPr>
          <a:xfrm>
            <a:off x="4334327" y="1717504"/>
            <a:ext cx="4392889" cy="284742"/>
          </a:xfrm>
          <a:prstGeom prst="roundRect">
            <a:avLst/>
          </a:prstGeom>
          <a:noFill/>
          <a:ln w="25400" cap="flat" cmpd="sng" algn="ctr">
            <a:noFill/>
            <a:prstDash val="solid"/>
          </a:ln>
          <a:effectLst/>
        </p:spPr>
        <p:txBody>
          <a:bodyPr rtlCol="0" anchor="ctr"/>
          <a:lstStyle/>
          <a:p>
            <a:pPr algn="ctr" defTabSz="685800">
              <a:lnSpc>
                <a:spcPct val="90000"/>
              </a:lnSpc>
              <a:defRPr/>
            </a:pPr>
            <a:r>
              <a:rPr lang="en-US" sz="2100" dirty="0">
                <a:solidFill>
                  <a:srgbClr val="262626"/>
                </a:solidFill>
                <a:latin typeface="Segoe UI Light" panose="020B0502040204020203" pitchFamily="34" charset="0"/>
                <a:cs typeface="Segoe UI Light" panose="020B0502040204020203" pitchFamily="34" charset="0"/>
              </a:rPr>
              <a:t>Link to Poll:</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5298040" y="724878"/>
            <a:ext cx="2465462" cy="648197"/>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algn="ctr" defTabSz="685800">
                  <a:defRPr/>
                </a:pPr>
                <a:endParaRPr lang="en-US" kern="0" dirty="0">
                  <a:solidFill>
                    <a:srgbClr val="AFAFAF"/>
                  </a:solidFill>
                  <a:latin typeface="Segoe UI"/>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4345404" y="3019498"/>
            <a:ext cx="4370733" cy="276999"/>
          </a:xfrm>
          <a:prstGeom prst="rect">
            <a:avLst/>
          </a:prstGeom>
        </p:spPr>
        <p:txBody>
          <a:bodyPr wrap="square">
            <a:spAutoFit/>
          </a:bodyPr>
          <a:lstStyle/>
          <a:p>
            <a:pPr algn="ctr" defTabSz="914378">
              <a:defRPr/>
            </a:pPr>
            <a:r>
              <a:rPr lang="en-US" sz="1200" kern="0" spc="20" dirty="0"/>
              <a:t>Your participation is very important. </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4446053" y="2118457"/>
            <a:ext cx="416943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4500" dirty="0">
                <a:solidFill>
                  <a:srgbClr val="262626"/>
                </a:solidFill>
                <a:latin typeface="Segoe UI Light" panose="020B0502040204020203" pitchFamily="34" charset="0"/>
                <a:cs typeface="Segoe UI Light" panose="020B0502040204020203" pitchFamily="34" charset="0"/>
              </a:rPr>
              <a:t>bit.ly/passgc19</a:t>
            </a:r>
          </a:p>
        </p:txBody>
      </p:sp>
    </p:spTree>
    <p:extLst>
      <p:ext uri="{BB962C8B-B14F-4D97-AF65-F5344CB8AC3E}">
        <p14:creationId xmlns:p14="http://schemas.microsoft.com/office/powerpoint/2010/main" val="315823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3561583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CA57F97D-8800-4E01-9577-AE9BFEC6DC28}"/>
              </a:ext>
            </a:extLst>
          </p:cNvPr>
          <p:cNvSpPr/>
          <p:nvPr/>
        </p:nvSpPr>
        <p:spPr>
          <a:xfrm>
            <a:off x="5268718" y="1009534"/>
            <a:ext cx="639164" cy="5263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44022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993844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384"/>
            <a:ext cx="9144000" cy="5142733"/>
          </a:xfrm>
          <a:prstGeom prst="rect">
            <a:avLst/>
          </a:prstGeom>
        </p:spPr>
      </p:pic>
    </p:spTree>
    <p:extLst>
      <p:ext uri="{BB962C8B-B14F-4D97-AF65-F5344CB8AC3E}">
        <p14:creationId xmlns:p14="http://schemas.microsoft.com/office/powerpoint/2010/main" val="1593572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85037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384"/>
            <a:ext cx="9144000" cy="5142733"/>
          </a:xfrm>
          <a:prstGeom prst="rect">
            <a:avLst/>
          </a:prstGeom>
        </p:spPr>
      </p:pic>
      <p:sp>
        <p:nvSpPr>
          <p:cNvPr id="12" name="Rectangle 11">
            <a:extLst>
              <a:ext uri="{FF2B5EF4-FFF2-40B4-BE49-F238E27FC236}">
                <a16:creationId xmlns:a16="http://schemas.microsoft.com/office/drawing/2014/main" id="{66EE3088-7FBF-4D48-9254-1B69A8879516}"/>
              </a:ext>
            </a:extLst>
          </p:cNvPr>
          <p:cNvSpPr/>
          <p:nvPr/>
        </p:nvSpPr>
        <p:spPr>
          <a:xfrm>
            <a:off x="1904012" y="1257184"/>
            <a:ext cx="2510826"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7602CD05-5301-4F36-B96C-310E380A907E}"/>
              </a:ext>
            </a:extLst>
          </p:cNvPr>
          <p:cNvSpPr/>
          <p:nvPr/>
        </p:nvSpPr>
        <p:spPr>
          <a:xfrm>
            <a:off x="8026960" y="1884286"/>
            <a:ext cx="44102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CFE8D20-3956-41C1-B36C-4BA8BE3C83F3}"/>
              </a:ext>
            </a:extLst>
          </p:cNvPr>
          <p:cNvSpPr/>
          <p:nvPr/>
        </p:nvSpPr>
        <p:spPr>
          <a:xfrm>
            <a:off x="3751954" y="1679894"/>
            <a:ext cx="942114" cy="9700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AAA23DC-718E-4F4F-9C7F-C5D5554B3CE2}"/>
              </a:ext>
            </a:extLst>
          </p:cNvPr>
          <p:cNvSpPr/>
          <p:nvPr/>
        </p:nvSpPr>
        <p:spPr>
          <a:xfrm>
            <a:off x="7214246" y="2497852"/>
            <a:ext cx="749024" cy="13905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32149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2805" y="0"/>
            <a:ext cx="9138390" cy="5143500"/>
          </a:xfrm>
          <a:prstGeom prst="rect">
            <a:avLst/>
          </a:prstGeom>
        </p:spPr>
      </p:pic>
      <p:sp>
        <p:nvSpPr>
          <p:cNvPr id="12" name="Rectangle 11">
            <a:extLst>
              <a:ext uri="{FF2B5EF4-FFF2-40B4-BE49-F238E27FC236}">
                <a16:creationId xmlns:a16="http://schemas.microsoft.com/office/drawing/2014/main" id="{014B9599-400F-46D0-B790-04973D6BA13D}"/>
              </a:ext>
            </a:extLst>
          </p:cNvPr>
          <p:cNvSpPr/>
          <p:nvPr/>
        </p:nvSpPr>
        <p:spPr>
          <a:xfrm>
            <a:off x="543569" y="2607469"/>
            <a:ext cx="570856" cy="1997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BED1ED-66A8-4D66-915F-C949B78DF7F2}"/>
              </a:ext>
            </a:extLst>
          </p:cNvPr>
          <p:cNvSpPr/>
          <p:nvPr/>
        </p:nvSpPr>
        <p:spPr>
          <a:xfrm>
            <a:off x="7160895" y="2125981"/>
            <a:ext cx="868680" cy="1400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9EBEF5D-26FA-49C2-A35E-CFDCC56E18F4}"/>
              </a:ext>
            </a:extLst>
          </p:cNvPr>
          <p:cNvSpPr/>
          <p:nvPr/>
        </p:nvSpPr>
        <p:spPr>
          <a:xfrm>
            <a:off x="8026959" y="1948816"/>
            <a:ext cx="379806" cy="1733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232662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2805" y="0"/>
            <a:ext cx="9138390" cy="5143500"/>
          </a:xfrm>
          <a:prstGeom prst="rect">
            <a:avLst/>
          </a:prstGeom>
        </p:spPr>
      </p:pic>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7595857" y="4470758"/>
            <a:ext cx="685800" cy="685800"/>
          </a:xfrm>
          <a:prstGeom prst="rect">
            <a:avLst/>
          </a:prstGeom>
        </p:spPr>
      </p:pic>
    </p:spTree>
    <p:extLst>
      <p:ext uri="{BB962C8B-B14F-4D97-AF65-F5344CB8AC3E}">
        <p14:creationId xmlns:p14="http://schemas.microsoft.com/office/powerpoint/2010/main" val="1014331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61670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2FEB5151-731B-4857-889E-917E78E44943}"/>
              </a:ext>
            </a:extLst>
          </p:cNvPr>
          <p:cNvSpPr/>
          <p:nvPr/>
        </p:nvSpPr>
        <p:spPr>
          <a:xfrm>
            <a:off x="19050" y="836932"/>
            <a:ext cx="438150" cy="3965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24334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3958"/>
            <a:ext cx="9144000" cy="5135585"/>
          </a:xfrm>
          <a:prstGeom prst="rect">
            <a:avLst/>
          </a:prstGeom>
        </p:spPr>
      </p:pic>
      <p:sp>
        <p:nvSpPr>
          <p:cNvPr id="12" name="Rectangle 11">
            <a:extLst>
              <a:ext uri="{FF2B5EF4-FFF2-40B4-BE49-F238E27FC236}">
                <a16:creationId xmlns:a16="http://schemas.microsoft.com/office/drawing/2014/main" id="{6C0645A8-4524-4379-A4F0-7AEF82438EE0}"/>
              </a:ext>
            </a:extLst>
          </p:cNvPr>
          <p:cNvSpPr/>
          <p:nvPr/>
        </p:nvSpPr>
        <p:spPr>
          <a:xfrm>
            <a:off x="8122443" y="2185987"/>
            <a:ext cx="989410" cy="38576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041241" y="2571751"/>
            <a:ext cx="4671554" cy="2355692"/>
          </a:xfrm>
          <a:prstGeom prst="rect">
            <a:avLst/>
          </a:prstGeom>
        </p:spPr>
      </p:pic>
    </p:spTree>
    <p:extLst>
      <p:ext uri="{BB962C8B-B14F-4D97-AF65-F5344CB8AC3E}">
        <p14:creationId xmlns:p14="http://schemas.microsoft.com/office/powerpoint/2010/main" val="2833164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4348"/>
            <a:ext cx="9144000" cy="5134805"/>
          </a:xfrm>
          <a:prstGeom prst="rect">
            <a:avLst/>
          </a:prstGeom>
        </p:spPr>
      </p:pic>
      <p:sp>
        <p:nvSpPr>
          <p:cNvPr id="12" name="Rectangle 11">
            <a:extLst>
              <a:ext uri="{FF2B5EF4-FFF2-40B4-BE49-F238E27FC236}">
                <a16:creationId xmlns:a16="http://schemas.microsoft.com/office/drawing/2014/main" id="{015ED5DA-5360-4E8A-8B42-50AC0FF12336}"/>
              </a:ext>
            </a:extLst>
          </p:cNvPr>
          <p:cNvSpPr/>
          <p:nvPr/>
        </p:nvSpPr>
        <p:spPr>
          <a:xfrm>
            <a:off x="7156997" y="3291257"/>
            <a:ext cx="1385541" cy="6104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05813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3958"/>
            <a:ext cx="9144000" cy="5135585"/>
          </a:xfrm>
          <a:prstGeom prst="rect">
            <a:avLst/>
          </a:prstGeom>
        </p:spPr>
      </p:pic>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012284"/>
            <a:ext cx="3517940" cy="3131216"/>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7156997" y="4183397"/>
            <a:ext cx="14466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A28A4292-6B93-4DF0-80AB-645EFA918682}"/>
              </a:ext>
            </a:extLst>
          </p:cNvPr>
          <p:cNvSpPr/>
          <p:nvPr/>
        </p:nvSpPr>
        <p:spPr>
          <a:xfrm>
            <a:off x="2729883" y="2583402"/>
            <a:ext cx="788056" cy="9987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53947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5735"/>
            <a:ext cx="9144000" cy="5132030"/>
          </a:xfrm>
          <a:prstGeom prst="rect">
            <a:avLst/>
          </a:prstGeom>
        </p:spPr>
      </p:pic>
    </p:spTree>
    <p:extLst>
      <p:ext uri="{BB962C8B-B14F-4D97-AF65-F5344CB8AC3E}">
        <p14:creationId xmlns:p14="http://schemas.microsoft.com/office/powerpoint/2010/main" val="4034162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86179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7550" y="1257300"/>
            <a:ext cx="2628900" cy="26289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28722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252962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35328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B4DA552-5316-4411-9745-E9BAF4EFFB44}"/>
              </a:ext>
            </a:extLst>
          </p:cNvPr>
          <p:cNvGrpSpPr/>
          <p:nvPr/>
        </p:nvGrpSpPr>
        <p:grpSpPr>
          <a:xfrm>
            <a:off x="5391148" y="182880"/>
            <a:ext cx="3569971" cy="4834604"/>
            <a:chOff x="4572000" y="182880"/>
            <a:chExt cx="4389120" cy="4777740"/>
          </a:xfrm>
          <a:solidFill>
            <a:schemeClr val="bg2">
              <a:lumMod val="95000"/>
            </a:schemeClr>
          </a:solidFill>
        </p:grpSpPr>
        <p:sp>
          <p:nvSpPr>
            <p:cNvPr id="36" name="Parallelogram 35">
              <a:extLst>
                <a:ext uri="{FF2B5EF4-FFF2-40B4-BE49-F238E27FC236}">
                  <a16:creationId xmlns:a16="http://schemas.microsoft.com/office/drawing/2014/main" id="{1129081A-5833-44D0-97DE-7A7B29463825}"/>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CC86B3-F36E-48F2-9BF1-2B7EF3480955}"/>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425723"/>
            <a:ext cx="2788333" cy="3717777"/>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60595" y="4927442"/>
            <a:ext cx="623628" cy="189380"/>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2381392" y="2457698"/>
            <a:ext cx="304265" cy="511730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2"/>
          </a:solidFill>
          <a:ln w="25400" cap="flat" cmpd="sng" algn="ctr">
            <a:noFill/>
            <a:prstDash val="solid"/>
          </a:ln>
          <a:effectLst/>
        </p:spPr>
        <p:txBody>
          <a:bodyPr rtlCol="0" anchor="ctr"/>
          <a:lstStyle/>
          <a:p>
            <a:pPr algn="ctr" defTabSz="685800">
              <a:defRPr/>
            </a:pPr>
            <a:endParaRPr lang="en-US" sz="1765" kern="0">
              <a:solidFill>
                <a:srgbClr val="AFAFAF"/>
              </a:solidFill>
              <a:latin typeface="Segoe UI"/>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3501451" y="3604603"/>
            <a:ext cx="177540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1454" y="3604603"/>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2155" y="4106959"/>
            <a:ext cx="304265" cy="304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25299" y="3603162"/>
            <a:ext cx="306362" cy="30636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355" y="4622052"/>
            <a:ext cx="306362" cy="30636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6612174" y="3603163"/>
            <a:ext cx="131739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/hfleitas</a:t>
            </a:r>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1452" y="4113328"/>
            <a:ext cx="304265" cy="304265"/>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3499356" y="4618064"/>
            <a:ext cx="1838929" cy="310349"/>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6625299" y="4107330"/>
            <a:ext cx="1589680"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hiramfleitas</a:t>
            </a:r>
            <a:endParaRPr lang="en-US" sz="1800" dirty="0">
              <a:solidFill>
                <a:prstClr val="black"/>
              </a:solidFill>
              <a:latin typeface="Segoe UI (Body)"/>
            </a:endParaRPr>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3501451" y="4111661"/>
            <a:ext cx="2544543" cy="304265"/>
          </a:xfrm>
          <a:prstGeom prst="rect">
            <a:avLst/>
          </a:prstGeom>
        </p:spPr>
        <p:txBody>
          <a:bodyPr vert="horz" lIns="68580" tIns="34290" rIns="68580" bIns="3429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1600" dirty="0">
                <a:solidFill>
                  <a:prstClr val="black"/>
                </a:solidFill>
                <a:latin typeface="Segoe UI (Body)"/>
              </a:rPr>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196261" y="271449"/>
            <a:ext cx="6693490" cy="970421"/>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defTabSz="457189">
              <a:defRPr/>
            </a:pPr>
            <a:r>
              <a:rPr lang="en-US" sz="3600" dirty="0">
                <a:solidFill>
                  <a:prstClr val="black"/>
                </a:solidFill>
                <a:latin typeface="Segoe UI Semibold" panose="020B0702040204020203" pitchFamily="34" charset="0"/>
                <a:cs typeface="Segoe UI Semibold" panose="020B0702040204020203" pitchFamily="34" charset="0"/>
              </a:rPr>
              <a:t>Hiram Fleitas</a:t>
            </a:r>
          </a:p>
          <a:p>
            <a:pPr defTabSz="457189">
              <a:defRPr/>
            </a:pPr>
            <a:r>
              <a:rPr lang="en-US" sz="2200" dirty="0">
                <a:solidFill>
                  <a:schemeClr val="accent2"/>
                </a:solidFill>
                <a:latin typeface="Segoe UI Semibold" panose="020B0702040204020203" pitchFamily="34" charset="0"/>
                <a:cs typeface="Segoe UI Semibold" panose="020B0702040204020203" pitchFamily="34" charset="0"/>
              </a:rPr>
              <a:t>Principal Data Architect, Universal Property</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7889013" y="271450"/>
            <a:ext cx="1058726" cy="668350"/>
          </a:xfrm>
          <a:prstGeom prst="rect">
            <a:avLst/>
          </a:prstGeom>
        </p:spPr>
        <p:txBody>
          <a:bodyPr vert="horz" lIns="68580" tIns="34290" rIns="68580" bIns="3429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defTabSz="457189">
              <a:defRPr/>
            </a:pPr>
            <a:r>
              <a:rPr lang="en-US" sz="3600" dirty="0">
                <a:solidFill>
                  <a:prstClr val="black"/>
                </a:solidFill>
                <a:latin typeface="Segoe UI Semibold" panose="020B0702040204020203" pitchFamily="34" charset="0"/>
                <a:cs typeface="Segoe UI Semibold" panose="020B0702040204020203" pitchFamily="34" charset="0"/>
              </a:rPr>
              <a:t>Bio</a:t>
            </a:r>
          </a:p>
        </p:txBody>
      </p:sp>
      <p:sp>
        <p:nvSpPr>
          <p:cNvPr id="17" name="Rectangle 16">
            <a:extLst>
              <a:ext uri="{FF2B5EF4-FFF2-40B4-BE49-F238E27FC236}">
                <a16:creationId xmlns:a16="http://schemas.microsoft.com/office/drawing/2014/main" id="{214F10FD-F907-4D0E-B573-E0683FFC2398}"/>
              </a:ext>
            </a:extLst>
          </p:cNvPr>
          <p:cNvSpPr/>
          <p:nvPr/>
        </p:nvSpPr>
        <p:spPr>
          <a:xfrm>
            <a:off x="4679949" y="912151"/>
            <a:ext cx="4267789" cy="1354217"/>
          </a:xfrm>
          <a:prstGeom prst="rect">
            <a:avLst/>
          </a:prstGeom>
        </p:spPr>
        <p:txBody>
          <a:bodyPr wrap="square">
            <a:spAutoFit/>
          </a:bodyPr>
          <a:lstStyle/>
          <a:p>
            <a:pPr algn="r" defTabSz="685800">
              <a:defRPr/>
            </a:pPr>
            <a:r>
              <a:rPr lang="en-US" sz="1600" dirty="0">
                <a:solidFill>
                  <a:prstClr val="black"/>
                </a:solidFill>
                <a:latin typeface="Segoe UI (Body)"/>
                <a:cs typeface="Segoe UI Light" panose="020B0502040204020203" pitchFamily="34" charset="0"/>
              </a:rPr>
              <a:t>Father</a:t>
            </a:r>
          </a:p>
          <a:p>
            <a:pPr algn="r" defTabSz="685800">
              <a:defRPr/>
            </a:pPr>
            <a:r>
              <a:rPr lang="en-US" sz="1600" dirty="0">
                <a:solidFill>
                  <a:prstClr val="black"/>
                </a:solidFill>
                <a:latin typeface="Segoe UI (Body)"/>
                <a:cs typeface="Segoe UI Light" panose="020B0502040204020203" pitchFamily="34" charset="0"/>
              </a:rPr>
              <a:t>Developer since 1995</a:t>
            </a:r>
          </a:p>
          <a:p>
            <a:pPr algn="r" defTabSz="685800">
              <a:defRPr/>
            </a:pPr>
            <a:r>
              <a:rPr lang="en-US" sz="1600" dirty="0">
                <a:solidFill>
                  <a:prstClr val="black"/>
                </a:solidFill>
                <a:latin typeface="Segoe UI (Body)"/>
                <a:cs typeface="Segoe UI Light" panose="020B0502040204020203" pitchFamily="34" charset="0"/>
              </a:rPr>
              <a:t>SQL Server since 1999</a:t>
            </a:r>
          </a:p>
          <a:p>
            <a:pPr algn="r" defTabSz="685800">
              <a:defRPr/>
            </a:pPr>
            <a:r>
              <a:rPr lang="en-US" sz="1600" dirty="0">
                <a:solidFill>
                  <a:prstClr val="black"/>
                </a:solidFill>
                <a:latin typeface="Segoe UI (Body)"/>
                <a:cs typeface="Segoe UI Light" panose="020B0502040204020203" pitchFamily="34" charset="0"/>
              </a:rPr>
              <a:t>Fleitas Arts, LLC since 2008</a:t>
            </a:r>
          </a:p>
          <a:p>
            <a:pPr algn="r" defTabSz="685800">
              <a:defRPr/>
            </a:pPr>
            <a:r>
              <a:rPr lang="en-US" sz="1600" dirty="0">
                <a:solidFill>
                  <a:prstClr val="black"/>
                </a:solidFill>
                <a:latin typeface="Segoe UI (Body)"/>
                <a:cs typeface="Segoe UI Light" panose="020B0502040204020203" pitchFamily="34" charset="0"/>
              </a:rPr>
              <a:t>USCG Auxiliary Flotilla Staff Officer</a:t>
            </a:r>
          </a:p>
        </p:txBody>
      </p:sp>
      <p:pic>
        <p:nvPicPr>
          <p:cNvPr id="32" name="Picture 4" descr="Exam 778: Analyzing and Visualizing Data with Power BI">
            <a:hlinkClick r:id="rId17"/>
            <a:extLst>
              <a:ext uri="{FF2B5EF4-FFF2-40B4-BE49-F238E27FC236}">
                <a16:creationId xmlns:a16="http://schemas.microsoft.com/office/drawing/2014/main" id="{0D462E85-3AF3-4AD6-82D2-420981B4DA5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824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Microsoft Certified: Azure Administrator Associate">
            <a:hlinkClick r:id="rId19"/>
            <a:extLst>
              <a:ext uri="{FF2B5EF4-FFF2-40B4-BE49-F238E27FC236}">
                <a16:creationId xmlns:a16="http://schemas.microsoft.com/office/drawing/2014/main" id="{55FA566E-0CA0-49C4-A032-4B037D8EF5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13776" y="2470230"/>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Microsoft Certified: Azure AI Engineer Associate">
            <a:hlinkClick r:id="rId21"/>
            <a:extLst>
              <a:ext uri="{FF2B5EF4-FFF2-40B4-BE49-F238E27FC236}">
                <a16:creationId xmlns:a16="http://schemas.microsoft.com/office/drawing/2014/main" id="{4709FAD6-6D6B-4885-AD04-6642DD82E8B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5071" y="2470229"/>
            <a:ext cx="933031" cy="9330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3A5BD6F-633E-41BA-8277-708897749F6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1920131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751174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541739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291735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242927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62678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44482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594776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5601528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16658256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4148451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Universal Insurance Holdings (UVE): Growth Story</a:t>
            </a:r>
          </a:p>
        </p:txBody>
      </p:sp>
      <p:sp>
        <p:nvSpPr>
          <p:cNvPr id="61" name="TextBox 60"/>
          <p:cNvSpPr txBox="1"/>
          <p:nvPr/>
        </p:nvSpPr>
        <p:spPr>
          <a:xfrm>
            <a:off x="1514020" y="807029"/>
            <a:ext cx="1529449" cy="230832"/>
          </a:xfrm>
          <a:prstGeom prst="rect">
            <a:avLst/>
          </a:prstGeom>
          <a:noFill/>
        </p:spPr>
        <p:txBody>
          <a:bodyPr wrap="square" rtlCol="0">
            <a:spAutoFit/>
          </a:bodyPr>
          <a:lstStyle/>
          <a:p>
            <a:r>
              <a:rPr lang="en-US" sz="900" b="1" dirty="0">
                <a:solidFill>
                  <a:srgbClr val="104C10"/>
                </a:solidFill>
              </a:rPr>
              <a:t>Doing business</a:t>
            </a:r>
          </a:p>
        </p:txBody>
      </p:sp>
      <p:sp>
        <p:nvSpPr>
          <p:cNvPr id="62" name="TextBox 61"/>
          <p:cNvSpPr txBox="1"/>
          <p:nvPr/>
        </p:nvSpPr>
        <p:spPr>
          <a:xfrm>
            <a:off x="2542875" y="807029"/>
            <a:ext cx="1529449" cy="230832"/>
          </a:xfrm>
          <a:prstGeom prst="rect">
            <a:avLst/>
          </a:prstGeom>
          <a:noFill/>
        </p:spPr>
        <p:txBody>
          <a:bodyPr wrap="square" rtlCol="0">
            <a:spAutoFit/>
          </a:bodyPr>
          <a:lstStyle/>
          <a:p>
            <a:r>
              <a:rPr lang="en-US" sz="900" b="1" dirty="0">
                <a:solidFill>
                  <a:srgbClr val="8EBC1A"/>
                </a:solidFill>
              </a:rPr>
              <a:t>Licensed</a:t>
            </a:r>
          </a:p>
        </p:txBody>
      </p:sp>
      <p:cxnSp>
        <p:nvCxnSpPr>
          <p:cNvPr id="63" name="Straight Connector 62"/>
          <p:cNvCxnSpPr/>
          <p:nvPr/>
        </p:nvCxnSpPr>
        <p:spPr>
          <a:xfrm>
            <a:off x="2503269" y="751215"/>
            <a:ext cx="0" cy="3132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22737" y="628692"/>
            <a:ext cx="4486263" cy="461665"/>
          </a:xfrm>
          <a:prstGeom prst="rect">
            <a:avLst/>
          </a:prstGeom>
        </p:spPr>
        <p:txBody>
          <a:bodyPr wrap="square">
            <a:spAutoFit/>
          </a:bodyPr>
          <a:lstStyle/>
          <a:p>
            <a:pPr algn="ctr"/>
            <a:r>
              <a:rPr lang="en-US" sz="1200" b="1" dirty="0">
                <a:solidFill>
                  <a:schemeClr val="tx1">
                    <a:lumMod val="75000"/>
                    <a:lumOff val="25000"/>
                  </a:schemeClr>
                </a:solidFill>
              </a:rPr>
              <a:t>Leading holding company of personal residential homeowners insurance and services</a:t>
            </a:r>
          </a:p>
        </p:txBody>
      </p:sp>
      <p:sp>
        <p:nvSpPr>
          <p:cNvPr id="67" name="Rectangle 66">
            <a:extLst>
              <a:ext uri="{FF2B5EF4-FFF2-40B4-BE49-F238E27FC236}">
                <a16:creationId xmlns:a16="http://schemas.microsoft.com/office/drawing/2014/main" id="{1F1442BA-8E59-4C5E-B6E0-8FE7706398AF}"/>
              </a:ext>
            </a:extLst>
          </p:cNvPr>
          <p:cNvSpPr/>
          <p:nvPr/>
        </p:nvSpPr>
        <p:spPr>
          <a:xfrm>
            <a:off x="5404841"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$1B+</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FY18 Direct Premium Written</a:t>
            </a:r>
          </a:p>
        </p:txBody>
      </p:sp>
      <p:sp>
        <p:nvSpPr>
          <p:cNvPr id="68" name="Rectangle 67">
            <a:extLst>
              <a:ext uri="{FF2B5EF4-FFF2-40B4-BE49-F238E27FC236}">
                <a16:creationId xmlns:a16="http://schemas.microsoft.com/office/drawing/2014/main" id="{990A3A0C-A7DB-4302-8386-AC5D802BB143}"/>
              </a:ext>
            </a:extLst>
          </p:cNvPr>
          <p:cNvSpPr/>
          <p:nvPr/>
        </p:nvSpPr>
        <p:spPr>
          <a:xfrm>
            <a:off x="7068713"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9,000+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Independent agents in the distribution channel</a:t>
            </a:r>
          </a:p>
        </p:txBody>
      </p:sp>
      <p:sp>
        <p:nvSpPr>
          <p:cNvPr id="69" name="Rectangle 68">
            <a:extLst>
              <a:ext uri="{FF2B5EF4-FFF2-40B4-BE49-F238E27FC236}">
                <a16:creationId xmlns:a16="http://schemas.microsoft.com/office/drawing/2014/main" id="{A62570AF-DA1B-4A73-9722-0773D2249CFF}"/>
              </a:ext>
            </a:extLst>
          </p:cNvPr>
          <p:cNvSpPr/>
          <p:nvPr/>
        </p:nvSpPr>
        <p:spPr>
          <a:xfrm>
            <a:off x="5404841" y="3959685"/>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104C10"/>
                </a:solidFill>
                <a:latin typeface="Arial" panose="020B0604020202020204" pitchFamily="34" charset="0"/>
                <a:cs typeface="Arial" panose="020B0604020202020204" pitchFamily="34" charset="0"/>
              </a:rPr>
              <a:t>Ft. Lauderdale, FL</a:t>
            </a:r>
          </a:p>
        </p:txBody>
      </p:sp>
      <p:sp>
        <p:nvSpPr>
          <p:cNvPr id="70" name="Rectangle 69">
            <a:extLst>
              <a:ext uri="{FF2B5EF4-FFF2-40B4-BE49-F238E27FC236}">
                <a16:creationId xmlns:a16="http://schemas.microsoft.com/office/drawing/2014/main" id="{DBCEB730-2ABA-444B-A239-2C0267BD8C05}"/>
              </a:ext>
            </a:extLst>
          </p:cNvPr>
          <p:cNvSpPr/>
          <p:nvPr/>
        </p:nvSpPr>
        <p:spPr>
          <a:xfrm>
            <a:off x="5404841"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18</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 States actively doing business</a:t>
            </a:r>
          </a:p>
        </p:txBody>
      </p:sp>
      <p:sp>
        <p:nvSpPr>
          <p:cNvPr id="71" name="Rectangle 70">
            <a:extLst>
              <a:ext uri="{FF2B5EF4-FFF2-40B4-BE49-F238E27FC236}">
                <a16:creationId xmlns:a16="http://schemas.microsoft.com/office/drawing/2014/main" id="{CD66F20B-66B5-4F4A-848E-C430B055393B}"/>
              </a:ext>
            </a:extLst>
          </p:cNvPr>
          <p:cNvSpPr/>
          <p:nvPr/>
        </p:nvSpPr>
        <p:spPr>
          <a:xfrm>
            <a:off x="7068713" y="3959684"/>
            <a:ext cx="1508760" cy="781812"/>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A</a:t>
            </a:r>
          </a:p>
          <a:p>
            <a:pPr algn="ctr"/>
            <a:r>
              <a:rPr lang="en-US" sz="1050" b="1" dirty="0">
                <a:solidFill>
                  <a:srgbClr val="104C10"/>
                </a:solidFill>
                <a:latin typeface="Arial" panose="020B0604020202020204" pitchFamily="34" charset="0"/>
                <a:cs typeface="Arial" panose="020B0604020202020204" pitchFamily="34" charset="0"/>
              </a:rPr>
              <a:t>Exceptional</a:t>
            </a:r>
            <a:endParaRPr lang="en-US" sz="1050" dirty="0">
              <a:solidFill>
                <a:schemeClr val="tx1"/>
              </a:solidFill>
              <a:latin typeface="Arial" panose="020B0604020202020204" pitchFamily="34" charset="0"/>
              <a:cs typeface="Arial" panose="020B0604020202020204" pitchFamily="34" charset="0"/>
            </a:endParaRP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Demotech financial stability rating</a:t>
            </a:r>
          </a:p>
        </p:txBody>
      </p:sp>
      <p:sp>
        <p:nvSpPr>
          <p:cNvPr id="72" name="Rectangle 71">
            <a:extLst>
              <a:ext uri="{FF2B5EF4-FFF2-40B4-BE49-F238E27FC236}">
                <a16:creationId xmlns:a16="http://schemas.microsoft.com/office/drawing/2014/main" id="{CCA8BDED-00AD-4B16-8B17-3A721417AAC5}"/>
              </a:ext>
            </a:extLst>
          </p:cNvPr>
          <p:cNvSpPr/>
          <p:nvPr/>
        </p:nvSpPr>
        <p:spPr>
          <a:xfrm>
            <a:off x="5404841" y="3079717"/>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800+</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Full time equivalent employees</a:t>
            </a:r>
            <a:endParaRPr lang="en-US" sz="750" dirty="0">
              <a:solidFill>
                <a:srgbClr val="FF00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1F1442BA-8E59-4C5E-B6E0-8FE7706398AF}"/>
              </a:ext>
            </a:extLst>
          </p:cNvPr>
          <p:cNvSpPr/>
          <p:nvPr/>
        </p:nvSpPr>
        <p:spPr>
          <a:xfrm>
            <a:off x="7068713" y="1315704"/>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#1</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Best-in-class Return on Equity</a:t>
            </a:r>
          </a:p>
          <a:p>
            <a:pPr algn="ctr"/>
            <a:r>
              <a:rPr lang="en-US" sz="750" dirty="0">
                <a:solidFill>
                  <a:schemeClr val="tx1"/>
                </a:solidFill>
                <a:latin typeface="Arial" panose="020B0604020202020204" pitchFamily="34" charset="0"/>
                <a:cs typeface="Arial" panose="020B0604020202020204" pitchFamily="34" charset="0"/>
              </a:rPr>
              <a:t>(5-yr Average)</a:t>
            </a:r>
          </a:p>
        </p:txBody>
      </p:sp>
      <p:sp>
        <p:nvSpPr>
          <p:cNvPr id="74" name="Rectangle 73">
            <a:extLst>
              <a:ext uri="{FF2B5EF4-FFF2-40B4-BE49-F238E27FC236}">
                <a16:creationId xmlns:a16="http://schemas.microsoft.com/office/drawing/2014/main" id="{1F1442BA-8E59-4C5E-B6E0-8FE7706398AF}"/>
              </a:ext>
            </a:extLst>
          </p:cNvPr>
          <p:cNvSpPr/>
          <p:nvPr/>
        </p:nvSpPr>
        <p:spPr>
          <a:xfrm>
            <a:off x="7068713" y="2197710"/>
            <a:ext cx="1508760" cy="783907"/>
          </a:xfrm>
          <a:prstGeom prst="rect">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rgbClr val="104C10"/>
                </a:solidFill>
                <a:latin typeface="Arial" panose="020B0604020202020204" pitchFamily="34" charset="0"/>
                <a:cs typeface="Arial" panose="020B0604020202020204" pitchFamily="34" charset="0"/>
              </a:rPr>
              <a:t>&gt;800K</a:t>
            </a:r>
          </a:p>
          <a:p>
            <a:pPr algn="ctr"/>
            <a:endParaRPr lang="en-US" sz="750" dirty="0">
              <a:solidFill>
                <a:schemeClr val="tx1"/>
              </a:solidFill>
              <a:latin typeface="Arial" panose="020B0604020202020204" pitchFamily="34" charset="0"/>
              <a:cs typeface="Arial" panose="020B0604020202020204" pitchFamily="34" charset="0"/>
            </a:endParaRPr>
          </a:p>
          <a:p>
            <a:pPr algn="ctr"/>
            <a:r>
              <a:rPr lang="en-US" sz="750" dirty="0">
                <a:solidFill>
                  <a:schemeClr val="tx1"/>
                </a:solidFill>
                <a:latin typeface="Arial" panose="020B0604020202020204" pitchFamily="34" charset="0"/>
                <a:cs typeface="Arial" panose="020B0604020202020204" pitchFamily="34" charset="0"/>
              </a:rPr>
              <a:t>Customer policies managed</a:t>
            </a:r>
          </a:p>
        </p:txBody>
      </p:sp>
      <p:sp>
        <p:nvSpPr>
          <p:cNvPr id="124" name="TextBox 123"/>
          <p:cNvSpPr txBox="1"/>
          <p:nvPr/>
        </p:nvSpPr>
        <p:spPr>
          <a:xfrm>
            <a:off x="5404841" y="4560966"/>
            <a:ext cx="1508760" cy="207749"/>
          </a:xfrm>
          <a:prstGeom prst="rect">
            <a:avLst/>
          </a:prstGeom>
          <a:noFill/>
        </p:spPr>
        <p:txBody>
          <a:bodyPr wrap="square" rtlCol="0">
            <a:spAutoFit/>
          </a:bodyPr>
          <a:lstStyle/>
          <a:p>
            <a:pPr algn="ctr"/>
            <a:r>
              <a:rPr lang="en-US" sz="750" dirty="0"/>
              <a:t>Headquarters</a:t>
            </a:r>
          </a:p>
        </p:txBody>
      </p:sp>
      <p:sp>
        <p:nvSpPr>
          <p:cNvPr id="102" name="TextBox 101"/>
          <p:cNvSpPr txBox="1"/>
          <p:nvPr/>
        </p:nvSpPr>
        <p:spPr>
          <a:xfrm>
            <a:off x="2924468" y="2052719"/>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grpSp>
        <p:nvGrpSpPr>
          <p:cNvPr id="103" name="Group 102"/>
          <p:cNvGrpSpPr/>
          <p:nvPr/>
        </p:nvGrpSpPr>
        <p:grpSpPr>
          <a:xfrm>
            <a:off x="232908" y="1314109"/>
            <a:ext cx="4518129" cy="3292793"/>
            <a:chOff x="310544" y="1752144"/>
            <a:chExt cx="6024172" cy="4390391"/>
          </a:xfrm>
        </p:grpSpPr>
        <p:grpSp>
          <p:nvGrpSpPr>
            <p:cNvPr id="104" name="Group 103"/>
            <p:cNvGrpSpPr/>
            <p:nvPr/>
          </p:nvGrpSpPr>
          <p:grpSpPr>
            <a:xfrm>
              <a:off x="310544" y="1752144"/>
              <a:ext cx="5986438" cy="4240549"/>
              <a:chOff x="566738" y="9525"/>
              <a:chExt cx="10760075" cy="6796088"/>
            </a:xfrm>
            <a:effectLst>
              <a:outerShdw blurRad="63500" sx="102000" sy="102000" algn="ctr" rotWithShape="0">
                <a:prstClr val="black">
                  <a:alpha val="40000"/>
                </a:prstClr>
              </a:outerShdw>
            </a:effectLst>
          </p:grpSpPr>
          <p:sp>
            <p:nvSpPr>
              <p:cNvPr id="129" name="Freeform 5">
                <a:extLst/>
              </p:cNvPr>
              <p:cNvSpPr>
                <a:spLocks noEditPoints="1"/>
              </p:cNvSpPr>
              <p:nvPr/>
            </p:nvSpPr>
            <p:spPr bwMode="auto">
              <a:xfrm>
                <a:off x="3219450" y="5886450"/>
                <a:ext cx="1322388" cy="849313"/>
              </a:xfrm>
              <a:custGeom>
                <a:avLst/>
                <a:gdLst>
                  <a:gd name="T0" fmla="*/ 11 w 833"/>
                  <a:gd name="T1" fmla="*/ 44 h 535"/>
                  <a:gd name="T2" fmla="*/ 34 w 833"/>
                  <a:gd name="T3" fmla="*/ 49 h 535"/>
                  <a:gd name="T4" fmla="*/ 0 w 833"/>
                  <a:gd name="T5" fmla="*/ 71 h 535"/>
                  <a:gd name="T6" fmla="*/ 122 w 833"/>
                  <a:gd name="T7" fmla="*/ 60 h 535"/>
                  <a:gd name="T8" fmla="*/ 149 w 833"/>
                  <a:gd name="T9" fmla="*/ 33 h 535"/>
                  <a:gd name="T10" fmla="*/ 111 w 833"/>
                  <a:gd name="T11" fmla="*/ 0 h 535"/>
                  <a:gd name="T12" fmla="*/ 72 w 833"/>
                  <a:gd name="T13" fmla="*/ 44 h 535"/>
                  <a:gd name="T14" fmla="*/ 326 w 833"/>
                  <a:gd name="T15" fmla="*/ 154 h 535"/>
                  <a:gd name="T16" fmla="*/ 353 w 833"/>
                  <a:gd name="T17" fmla="*/ 149 h 535"/>
                  <a:gd name="T18" fmla="*/ 392 w 833"/>
                  <a:gd name="T19" fmla="*/ 160 h 535"/>
                  <a:gd name="T20" fmla="*/ 375 w 833"/>
                  <a:gd name="T21" fmla="*/ 138 h 535"/>
                  <a:gd name="T22" fmla="*/ 348 w 833"/>
                  <a:gd name="T23" fmla="*/ 82 h 535"/>
                  <a:gd name="T24" fmla="*/ 298 w 833"/>
                  <a:gd name="T25" fmla="*/ 116 h 535"/>
                  <a:gd name="T26" fmla="*/ 458 w 833"/>
                  <a:gd name="T27" fmla="*/ 165 h 535"/>
                  <a:gd name="T28" fmla="*/ 497 w 833"/>
                  <a:gd name="T29" fmla="*/ 171 h 535"/>
                  <a:gd name="T30" fmla="*/ 541 w 833"/>
                  <a:gd name="T31" fmla="*/ 187 h 535"/>
                  <a:gd name="T32" fmla="*/ 491 w 833"/>
                  <a:gd name="T33" fmla="*/ 193 h 535"/>
                  <a:gd name="T34" fmla="*/ 486 w 833"/>
                  <a:gd name="T35" fmla="*/ 220 h 535"/>
                  <a:gd name="T36" fmla="*/ 524 w 833"/>
                  <a:gd name="T37" fmla="*/ 242 h 535"/>
                  <a:gd name="T38" fmla="*/ 513 w 833"/>
                  <a:gd name="T39" fmla="*/ 215 h 535"/>
                  <a:gd name="T40" fmla="*/ 486 w 833"/>
                  <a:gd name="T41" fmla="*/ 220 h 535"/>
                  <a:gd name="T42" fmla="*/ 557 w 833"/>
                  <a:gd name="T43" fmla="*/ 193 h 535"/>
                  <a:gd name="T44" fmla="*/ 624 w 833"/>
                  <a:gd name="T45" fmla="*/ 215 h 535"/>
                  <a:gd name="T46" fmla="*/ 657 w 833"/>
                  <a:gd name="T47" fmla="*/ 253 h 535"/>
                  <a:gd name="T48" fmla="*/ 591 w 833"/>
                  <a:gd name="T49" fmla="*/ 270 h 535"/>
                  <a:gd name="T50" fmla="*/ 541 w 833"/>
                  <a:gd name="T51" fmla="*/ 209 h 535"/>
                  <a:gd name="T52" fmla="*/ 673 w 833"/>
                  <a:gd name="T53" fmla="*/ 314 h 535"/>
                  <a:gd name="T54" fmla="*/ 756 w 833"/>
                  <a:gd name="T55" fmla="*/ 353 h 535"/>
                  <a:gd name="T56" fmla="*/ 789 w 833"/>
                  <a:gd name="T57" fmla="*/ 386 h 535"/>
                  <a:gd name="T58" fmla="*/ 833 w 833"/>
                  <a:gd name="T59" fmla="*/ 441 h 535"/>
                  <a:gd name="T60" fmla="*/ 806 w 833"/>
                  <a:gd name="T61" fmla="*/ 474 h 535"/>
                  <a:gd name="T62" fmla="*/ 761 w 833"/>
                  <a:gd name="T63" fmla="*/ 480 h 535"/>
                  <a:gd name="T64" fmla="*/ 723 w 833"/>
                  <a:gd name="T65" fmla="*/ 513 h 535"/>
                  <a:gd name="T66" fmla="*/ 690 w 833"/>
                  <a:gd name="T67" fmla="*/ 535 h 535"/>
                  <a:gd name="T68" fmla="*/ 662 w 833"/>
                  <a:gd name="T69" fmla="*/ 485 h 535"/>
                  <a:gd name="T70" fmla="*/ 657 w 833"/>
                  <a:gd name="T71" fmla="*/ 424 h 535"/>
                  <a:gd name="T72" fmla="*/ 640 w 833"/>
                  <a:gd name="T73" fmla="*/ 391 h 535"/>
                  <a:gd name="T74" fmla="*/ 673 w 833"/>
                  <a:gd name="T75" fmla="*/ 364 h 535"/>
                  <a:gd name="T76" fmla="*/ 662 w 833"/>
                  <a:gd name="T77" fmla="*/ 3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3" h="535">
                    <a:moveTo>
                      <a:pt x="0" y="71"/>
                    </a:moveTo>
                    <a:lnTo>
                      <a:pt x="11" y="44"/>
                    </a:lnTo>
                    <a:lnTo>
                      <a:pt x="28" y="44"/>
                    </a:lnTo>
                    <a:lnTo>
                      <a:pt x="34" y="49"/>
                    </a:lnTo>
                    <a:lnTo>
                      <a:pt x="17" y="71"/>
                    </a:lnTo>
                    <a:lnTo>
                      <a:pt x="0" y="71"/>
                    </a:lnTo>
                    <a:close/>
                    <a:moveTo>
                      <a:pt x="72" y="44"/>
                    </a:moveTo>
                    <a:lnTo>
                      <a:pt x="122" y="60"/>
                    </a:lnTo>
                    <a:lnTo>
                      <a:pt x="133" y="60"/>
                    </a:lnTo>
                    <a:lnTo>
                      <a:pt x="149" y="33"/>
                    </a:lnTo>
                    <a:lnTo>
                      <a:pt x="144" y="5"/>
                    </a:lnTo>
                    <a:lnTo>
                      <a:pt x="111" y="0"/>
                    </a:lnTo>
                    <a:lnTo>
                      <a:pt x="83" y="16"/>
                    </a:lnTo>
                    <a:lnTo>
                      <a:pt x="72" y="44"/>
                    </a:lnTo>
                    <a:close/>
                    <a:moveTo>
                      <a:pt x="298" y="116"/>
                    </a:moveTo>
                    <a:lnTo>
                      <a:pt x="326" y="154"/>
                    </a:lnTo>
                    <a:lnTo>
                      <a:pt x="348" y="154"/>
                    </a:lnTo>
                    <a:lnTo>
                      <a:pt x="353" y="149"/>
                    </a:lnTo>
                    <a:lnTo>
                      <a:pt x="364" y="160"/>
                    </a:lnTo>
                    <a:lnTo>
                      <a:pt x="392" y="160"/>
                    </a:lnTo>
                    <a:lnTo>
                      <a:pt x="397" y="149"/>
                    </a:lnTo>
                    <a:lnTo>
                      <a:pt x="375" y="138"/>
                    </a:lnTo>
                    <a:lnTo>
                      <a:pt x="364" y="110"/>
                    </a:lnTo>
                    <a:lnTo>
                      <a:pt x="348" y="82"/>
                    </a:lnTo>
                    <a:lnTo>
                      <a:pt x="304" y="104"/>
                    </a:lnTo>
                    <a:lnTo>
                      <a:pt x="298" y="116"/>
                    </a:lnTo>
                    <a:close/>
                    <a:moveTo>
                      <a:pt x="447" y="182"/>
                    </a:moveTo>
                    <a:lnTo>
                      <a:pt x="458" y="165"/>
                    </a:lnTo>
                    <a:lnTo>
                      <a:pt x="491" y="176"/>
                    </a:lnTo>
                    <a:lnTo>
                      <a:pt x="497" y="171"/>
                    </a:lnTo>
                    <a:lnTo>
                      <a:pt x="541" y="176"/>
                    </a:lnTo>
                    <a:lnTo>
                      <a:pt x="541" y="187"/>
                    </a:lnTo>
                    <a:lnTo>
                      <a:pt x="519" y="198"/>
                    </a:lnTo>
                    <a:lnTo>
                      <a:pt x="491" y="193"/>
                    </a:lnTo>
                    <a:lnTo>
                      <a:pt x="447" y="182"/>
                    </a:lnTo>
                    <a:close/>
                    <a:moveTo>
                      <a:pt x="486" y="220"/>
                    </a:moveTo>
                    <a:lnTo>
                      <a:pt x="502" y="248"/>
                    </a:lnTo>
                    <a:lnTo>
                      <a:pt x="524" y="242"/>
                    </a:lnTo>
                    <a:lnTo>
                      <a:pt x="524" y="226"/>
                    </a:lnTo>
                    <a:lnTo>
                      <a:pt x="513" y="215"/>
                    </a:lnTo>
                    <a:lnTo>
                      <a:pt x="486" y="209"/>
                    </a:lnTo>
                    <a:lnTo>
                      <a:pt x="486" y="220"/>
                    </a:lnTo>
                    <a:close/>
                    <a:moveTo>
                      <a:pt x="541" y="209"/>
                    </a:moveTo>
                    <a:lnTo>
                      <a:pt x="557" y="193"/>
                    </a:lnTo>
                    <a:lnTo>
                      <a:pt x="591" y="209"/>
                    </a:lnTo>
                    <a:lnTo>
                      <a:pt x="624" y="215"/>
                    </a:lnTo>
                    <a:lnTo>
                      <a:pt x="657" y="237"/>
                    </a:lnTo>
                    <a:lnTo>
                      <a:pt x="657" y="253"/>
                    </a:lnTo>
                    <a:lnTo>
                      <a:pt x="629" y="264"/>
                    </a:lnTo>
                    <a:lnTo>
                      <a:pt x="591" y="270"/>
                    </a:lnTo>
                    <a:lnTo>
                      <a:pt x="574" y="259"/>
                    </a:lnTo>
                    <a:lnTo>
                      <a:pt x="541" y="209"/>
                    </a:lnTo>
                    <a:close/>
                    <a:moveTo>
                      <a:pt x="662" y="325"/>
                    </a:moveTo>
                    <a:lnTo>
                      <a:pt x="673" y="314"/>
                    </a:lnTo>
                    <a:lnTo>
                      <a:pt x="701" y="331"/>
                    </a:lnTo>
                    <a:lnTo>
                      <a:pt x="756" y="353"/>
                    </a:lnTo>
                    <a:lnTo>
                      <a:pt x="778" y="369"/>
                    </a:lnTo>
                    <a:lnTo>
                      <a:pt x="789" y="386"/>
                    </a:lnTo>
                    <a:lnTo>
                      <a:pt x="806" y="419"/>
                    </a:lnTo>
                    <a:lnTo>
                      <a:pt x="833" y="441"/>
                    </a:lnTo>
                    <a:lnTo>
                      <a:pt x="833" y="447"/>
                    </a:lnTo>
                    <a:lnTo>
                      <a:pt x="806" y="474"/>
                    </a:lnTo>
                    <a:lnTo>
                      <a:pt x="772" y="485"/>
                    </a:lnTo>
                    <a:lnTo>
                      <a:pt x="761" y="480"/>
                    </a:lnTo>
                    <a:lnTo>
                      <a:pt x="739" y="491"/>
                    </a:lnTo>
                    <a:lnTo>
                      <a:pt x="723" y="513"/>
                    </a:lnTo>
                    <a:lnTo>
                      <a:pt x="706" y="535"/>
                    </a:lnTo>
                    <a:lnTo>
                      <a:pt x="690" y="535"/>
                    </a:lnTo>
                    <a:lnTo>
                      <a:pt x="668" y="518"/>
                    </a:lnTo>
                    <a:lnTo>
                      <a:pt x="662" y="485"/>
                    </a:lnTo>
                    <a:lnTo>
                      <a:pt x="668" y="463"/>
                    </a:lnTo>
                    <a:lnTo>
                      <a:pt x="657" y="424"/>
                    </a:lnTo>
                    <a:lnTo>
                      <a:pt x="640" y="408"/>
                    </a:lnTo>
                    <a:lnTo>
                      <a:pt x="640" y="391"/>
                    </a:lnTo>
                    <a:lnTo>
                      <a:pt x="657" y="386"/>
                    </a:lnTo>
                    <a:lnTo>
                      <a:pt x="673" y="364"/>
                    </a:lnTo>
                    <a:lnTo>
                      <a:pt x="673" y="353"/>
                    </a:lnTo>
                    <a:lnTo>
                      <a:pt x="662" y="342"/>
                    </a:lnTo>
                    <a:lnTo>
                      <a:pt x="662" y="325"/>
                    </a:lnTo>
                    <a:close/>
                  </a:path>
                </a:pathLst>
              </a:custGeom>
              <a:solidFill>
                <a:srgbClr val="083708"/>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0" name="Freeform 6">
                <a:extLst/>
              </p:cNvPr>
              <p:cNvSpPr>
                <a:spLocks noEditPoints="1"/>
              </p:cNvSpPr>
              <p:nvPr/>
            </p:nvSpPr>
            <p:spPr bwMode="auto">
              <a:xfrm>
                <a:off x="566738" y="4992688"/>
                <a:ext cx="2443163" cy="1812925"/>
              </a:xfrm>
              <a:custGeom>
                <a:avLst/>
                <a:gdLst>
                  <a:gd name="T0" fmla="*/ 214 w 279"/>
                  <a:gd name="T1" fmla="*/ 141 h 207"/>
                  <a:gd name="T2" fmla="*/ 230 w 279"/>
                  <a:gd name="T3" fmla="*/ 151 h 207"/>
                  <a:gd name="T4" fmla="*/ 244 w 279"/>
                  <a:gd name="T5" fmla="*/ 154 h 207"/>
                  <a:gd name="T6" fmla="*/ 263 w 279"/>
                  <a:gd name="T7" fmla="*/ 182 h 207"/>
                  <a:gd name="T8" fmla="*/ 275 w 279"/>
                  <a:gd name="T9" fmla="*/ 204 h 207"/>
                  <a:gd name="T10" fmla="*/ 266 w 279"/>
                  <a:gd name="T11" fmla="*/ 201 h 207"/>
                  <a:gd name="T12" fmla="*/ 262 w 279"/>
                  <a:gd name="T13" fmla="*/ 206 h 207"/>
                  <a:gd name="T14" fmla="*/ 252 w 279"/>
                  <a:gd name="T15" fmla="*/ 198 h 207"/>
                  <a:gd name="T16" fmla="*/ 248 w 279"/>
                  <a:gd name="T17" fmla="*/ 192 h 207"/>
                  <a:gd name="T18" fmla="*/ 244 w 279"/>
                  <a:gd name="T19" fmla="*/ 189 h 207"/>
                  <a:gd name="T20" fmla="*/ 231 w 279"/>
                  <a:gd name="T21" fmla="*/ 167 h 207"/>
                  <a:gd name="T22" fmla="*/ 215 w 279"/>
                  <a:gd name="T23" fmla="*/ 155 h 207"/>
                  <a:gd name="T24" fmla="*/ 200 w 279"/>
                  <a:gd name="T25" fmla="*/ 147 h 207"/>
                  <a:gd name="T26" fmla="*/ 170 w 279"/>
                  <a:gd name="T27" fmla="*/ 131 h 207"/>
                  <a:gd name="T28" fmla="*/ 162 w 279"/>
                  <a:gd name="T29" fmla="*/ 142 h 207"/>
                  <a:gd name="T30" fmla="*/ 158 w 279"/>
                  <a:gd name="T31" fmla="*/ 142 h 207"/>
                  <a:gd name="T32" fmla="*/ 135 w 279"/>
                  <a:gd name="T33" fmla="*/ 149 h 207"/>
                  <a:gd name="T34" fmla="*/ 140 w 279"/>
                  <a:gd name="T35" fmla="*/ 135 h 207"/>
                  <a:gd name="T36" fmla="*/ 150 w 279"/>
                  <a:gd name="T37" fmla="*/ 127 h 207"/>
                  <a:gd name="T38" fmla="*/ 125 w 279"/>
                  <a:gd name="T39" fmla="*/ 143 h 207"/>
                  <a:gd name="T40" fmla="*/ 113 w 279"/>
                  <a:gd name="T41" fmla="*/ 162 h 207"/>
                  <a:gd name="T42" fmla="*/ 86 w 279"/>
                  <a:gd name="T43" fmla="*/ 178 h 207"/>
                  <a:gd name="T44" fmla="*/ 75 w 279"/>
                  <a:gd name="T45" fmla="*/ 178 h 207"/>
                  <a:gd name="T46" fmla="*/ 51 w 279"/>
                  <a:gd name="T47" fmla="*/ 184 h 207"/>
                  <a:gd name="T48" fmla="*/ 36 w 279"/>
                  <a:gd name="T49" fmla="*/ 183 h 207"/>
                  <a:gd name="T50" fmla="*/ 61 w 279"/>
                  <a:gd name="T51" fmla="*/ 174 h 207"/>
                  <a:gd name="T52" fmla="*/ 78 w 279"/>
                  <a:gd name="T53" fmla="*/ 169 h 207"/>
                  <a:gd name="T54" fmla="*/ 93 w 279"/>
                  <a:gd name="T55" fmla="*/ 162 h 207"/>
                  <a:gd name="T56" fmla="*/ 95 w 279"/>
                  <a:gd name="T57" fmla="*/ 148 h 207"/>
                  <a:gd name="T58" fmla="*/ 87 w 279"/>
                  <a:gd name="T59" fmla="*/ 142 h 207"/>
                  <a:gd name="T60" fmla="*/ 71 w 279"/>
                  <a:gd name="T61" fmla="*/ 141 h 207"/>
                  <a:gd name="T62" fmla="*/ 76 w 279"/>
                  <a:gd name="T63" fmla="*/ 130 h 207"/>
                  <a:gd name="T64" fmla="*/ 62 w 279"/>
                  <a:gd name="T65" fmla="*/ 118 h 207"/>
                  <a:gd name="T66" fmla="*/ 63 w 279"/>
                  <a:gd name="T67" fmla="*/ 105 h 207"/>
                  <a:gd name="T68" fmla="*/ 73 w 279"/>
                  <a:gd name="T69" fmla="*/ 84 h 207"/>
                  <a:gd name="T70" fmla="*/ 90 w 279"/>
                  <a:gd name="T71" fmla="*/ 85 h 207"/>
                  <a:gd name="T72" fmla="*/ 101 w 279"/>
                  <a:gd name="T73" fmla="*/ 72 h 207"/>
                  <a:gd name="T74" fmla="*/ 77 w 279"/>
                  <a:gd name="T75" fmla="*/ 68 h 207"/>
                  <a:gd name="T76" fmla="*/ 69 w 279"/>
                  <a:gd name="T77" fmla="*/ 47 h 207"/>
                  <a:gd name="T78" fmla="*/ 88 w 279"/>
                  <a:gd name="T79" fmla="*/ 44 h 207"/>
                  <a:gd name="T80" fmla="*/ 101 w 279"/>
                  <a:gd name="T81" fmla="*/ 55 h 207"/>
                  <a:gd name="T82" fmla="*/ 96 w 279"/>
                  <a:gd name="T83" fmla="*/ 39 h 207"/>
                  <a:gd name="T84" fmla="*/ 96 w 279"/>
                  <a:gd name="T85" fmla="*/ 17 h 207"/>
                  <a:gd name="T86" fmla="*/ 118 w 279"/>
                  <a:gd name="T87" fmla="*/ 7 h 207"/>
                  <a:gd name="T88" fmla="*/ 139 w 279"/>
                  <a:gd name="T89" fmla="*/ 0 h 207"/>
                  <a:gd name="T90" fmla="*/ 150 w 279"/>
                  <a:gd name="T91" fmla="*/ 7 h 207"/>
                  <a:gd name="T92" fmla="*/ 178 w 279"/>
                  <a:gd name="T93" fmla="*/ 19 h 207"/>
                  <a:gd name="T94" fmla="*/ 49 w 279"/>
                  <a:gd name="T95" fmla="*/ 66 h 207"/>
                  <a:gd name="T96" fmla="*/ 40 w 279"/>
                  <a:gd name="T97" fmla="*/ 66 h 207"/>
                  <a:gd name="T98" fmla="*/ 46 w 279"/>
                  <a:gd name="T99" fmla="*/ 110 h 207"/>
                  <a:gd name="T100" fmla="*/ 46 w 279"/>
                  <a:gd name="T101" fmla="*/ 114 h 207"/>
                  <a:gd name="T102" fmla="*/ 17 w 279"/>
                  <a:gd name="T103" fmla="*/ 94 h 207"/>
                  <a:gd name="T104" fmla="*/ 12 w 279"/>
                  <a:gd name="T105" fmla="*/ 185 h 207"/>
                  <a:gd name="T106" fmla="*/ 25 w 279"/>
                  <a:gd name="T107" fmla="*/ 186 h 207"/>
                  <a:gd name="T108" fmla="*/ 1 w 279"/>
                  <a:gd name="T109" fmla="*/ 190 h 207"/>
                  <a:gd name="T110" fmla="*/ 65 w 279"/>
                  <a:gd name="T111" fmla="*/ 183 h 207"/>
                  <a:gd name="T112" fmla="*/ 101 w 279"/>
                  <a:gd name="T113" fmla="*/ 185 h 207"/>
                  <a:gd name="T114" fmla="*/ 114 w 279"/>
                  <a:gd name="T115" fmla="*/ 176 h 207"/>
                  <a:gd name="T116" fmla="*/ 126 w 279"/>
                  <a:gd name="T117" fmla="*/ 165 h 207"/>
                  <a:gd name="T118" fmla="*/ 129 w 279"/>
                  <a:gd name="T119" fmla="*/ 158 h 207"/>
                  <a:gd name="T120" fmla="*/ 169 w 279"/>
                  <a:gd name="T121" fmla="*/ 14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 h="207">
                    <a:moveTo>
                      <a:pt x="203" y="27"/>
                    </a:moveTo>
                    <a:cubicBezTo>
                      <a:pt x="202" y="141"/>
                      <a:pt x="202" y="141"/>
                      <a:pt x="202" y="141"/>
                    </a:cubicBezTo>
                    <a:cubicBezTo>
                      <a:pt x="204" y="142"/>
                      <a:pt x="204" y="142"/>
                      <a:pt x="204" y="142"/>
                    </a:cubicBezTo>
                    <a:cubicBezTo>
                      <a:pt x="209" y="143"/>
                      <a:pt x="209" y="143"/>
                      <a:pt x="209" y="143"/>
                    </a:cubicBezTo>
                    <a:cubicBezTo>
                      <a:pt x="211" y="141"/>
                      <a:pt x="211" y="141"/>
                      <a:pt x="211" y="141"/>
                    </a:cubicBezTo>
                    <a:cubicBezTo>
                      <a:pt x="214" y="141"/>
                      <a:pt x="214" y="141"/>
                      <a:pt x="214" y="141"/>
                    </a:cubicBezTo>
                    <a:cubicBezTo>
                      <a:pt x="214" y="145"/>
                      <a:pt x="214" y="145"/>
                      <a:pt x="214" y="145"/>
                    </a:cubicBezTo>
                    <a:cubicBezTo>
                      <a:pt x="223" y="154"/>
                      <a:pt x="223" y="154"/>
                      <a:pt x="223" y="154"/>
                    </a:cubicBezTo>
                    <a:cubicBezTo>
                      <a:pt x="224" y="157"/>
                      <a:pt x="224" y="157"/>
                      <a:pt x="224" y="157"/>
                    </a:cubicBezTo>
                    <a:cubicBezTo>
                      <a:pt x="229" y="155"/>
                      <a:pt x="229" y="155"/>
                      <a:pt x="229" y="155"/>
                    </a:cubicBezTo>
                    <a:cubicBezTo>
                      <a:pt x="229" y="155"/>
                      <a:pt x="229" y="155"/>
                      <a:pt x="229" y="155"/>
                    </a:cubicBezTo>
                    <a:cubicBezTo>
                      <a:pt x="230" y="151"/>
                      <a:pt x="230" y="151"/>
                      <a:pt x="230" y="151"/>
                    </a:cubicBezTo>
                    <a:cubicBezTo>
                      <a:pt x="232" y="148"/>
                      <a:pt x="232" y="148"/>
                      <a:pt x="232" y="148"/>
                    </a:cubicBezTo>
                    <a:cubicBezTo>
                      <a:pt x="233" y="148"/>
                      <a:pt x="233" y="148"/>
                      <a:pt x="233" y="148"/>
                    </a:cubicBezTo>
                    <a:cubicBezTo>
                      <a:pt x="236" y="146"/>
                      <a:pt x="236" y="146"/>
                      <a:pt x="236" y="146"/>
                    </a:cubicBezTo>
                    <a:cubicBezTo>
                      <a:pt x="240" y="149"/>
                      <a:pt x="240" y="149"/>
                      <a:pt x="240" y="149"/>
                    </a:cubicBezTo>
                    <a:cubicBezTo>
                      <a:pt x="241" y="153"/>
                      <a:pt x="241" y="153"/>
                      <a:pt x="241" y="153"/>
                    </a:cubicBezTo>
                    <a:cubicBezTo>
                      <a:pt x="244" y="154"/>
                      <a:pt x="244" y="154"/>
                      <a:pt x="244" y="154"/>
                    </a:cubicBezTo>
                    <a:cubicBezTo>
                      <a:pt x="245" y="158"/>
                      <a:pt x="245" y="158"/>
                      <a:pt x="245" y="158"/>
                    </a:cubicBezTo>
                    <a:cubicBezTo>
                      <a:pt x="250" y="160"/>
                      <a:pt x="250" y="160"/>
                      <a:pt x="250" y="160"/>
                    </a:cubicBezTo>
                    <a:cubicBezTo>
                      <a:pt x="255" y="168"/>
                      <a:pt x="255" y="168"/>
                      <a:pt x="255" y="168"/>
                    </a:cubicBezTo>
                    <a:cubicBezTo>
                      <a:pt x="258" y="173"/>
                      <a:pt x="258" y="173"/>
                      <a:pt x="258" y="173"/>
                    </a:cubicBezTo>
                    <a:cubicBezTo>
                      <a:pt x="261" y="177"/>
                      <a:pt x="261" y="177"/>
                      <a:pt x="261" y="177"/>
                    </a:cubicBezTo>
                    <a:cubicBezTo>
                      <a:pt x="263" y="182"/>
                      <a:pt x="263" y="182"/>
                      <a:pt x="263" y="182"/>
                    </a:cubicBezTo>
                    <a:cubicBezTo>
                      <a:pt x="270" y="184"/>
                      <a:pt x="270" y="184"/>
                      <a:pt x="270" y="184"/>
                    </a:cubicBezTo>
                    <a:cubicBezTo>
                      <a:pt x="277" y="187"/>
                      <a:pt x="277" y="187"/>
                      <a:pt x="277" y="187"/>
                    </a:cubicBezTo>
                    <a:cubicBezTo>
                      <a:pt x="278" y="193"/>
                      <a:pt x="278" y="193"/>
                      <a:pt x="278" y="193"/>
                    </a:cubicBezTo>
                    <a:cubicBezTo>
                      <a:pt x="279" y="197"/>
                      <a:pt x="279" y="197"/>
                      <a:pt x="279" y="197"/>
                    </a:cubicBezTo>
                    <a:cubicBezTo>
                      <a:pt x="278" y="201"/>
                      <a:pt x="278" y="201"/>
                      <a:pt x="278" y="201"/>
                    </a:cubicBezTo>
                    <a:cubicBezTo>
                      <a:pt x="275" y="204"/>
                      <a:pt x="275" y="204"/>
                      <a:pt x="275" y="204"/>
                    </a:cubicBezTo>
                    <a:cubicBezTo>
                      <a:pt x="273" y="203"/>
                      <a:pt x="273" y="203"/>
                      <a:pt x="273" y="203"/>
                    </a:cubicBezTo>
                    <a:cubicBezTo>
                      <a:pt x="271" y="199"/>
                      <a:pt x="271" y="199"/>
                      <a:pt x="271" y="199"/>
                    </a:cubicBezTo>
                    <a:cubicBezTo>
                      <a:pt x="267" y="197"/>
                      <a:pt x="267" y="197"/>
                      <a:pt x="267" y="197"/>
                    </a:cubicBezTo>
                    <a:cubicBezTo>
                      <a:pt x="265" y="196"/>
                      <a:pt x="265" y="196"/>
                      <a:pt x="265" y="196"/>
                    </a:cubicBezTo>
                    <a:cubicBezTo>
                      <a:pt x="264" y="197"/>
                      <a:pt x="264" y="197"/>
                      <a:pt x="264" y="197"/>
                    </a:cubicBezTo>
                    <a:cubicBezTo>
                      <a:pt x="266" y="201"/>
                      <a:pt x="266" y="201"/>
                      <a:pt x="266" y="201"/>
                    </a:cubicBezTo>
                    <a:cubicBezTo>
                      <a:pt x="266" y="205"/>
                      <a:pt x="266" y="205"/>
                      <a:pt x="266" y="205"/>
                    </a:cubicBezTo>
                    <a:cubicBezTo>
                      <a:pt x="265" y="206"/>
                      <a:pt x="265" y="206"/>
                      <a:pt x="265" y="206"/>
                    </a:cubicBezTo>
                    <a:cubicBezTo>
                      <a:pt x="262" y="204"/>
                      <a:pt x="262" y="204"/>
                      <a:pt x="262" y="204"/>
                    </a:cubicBezTo>
                    <a:cubicBezTo>
                      <a:pt x="259" y="202"/>
                      <a:pt x="259" y="202"/>
                      <a:pt x="259" y="202"/>
                    </a:cubicBezTo>
                    <a:cubicBezTo>
                      <a:pt x="260" y="204"/>
                      <a:pt x="260" y="204"/>
                      <a:pt x="260" y="204"/>
                    </a:cubicBezTo>
                    <a:cubicBezTo>
                      <a:pt x="262" y="206"/>
                      <a:pt x="262" y="206"/>
                      <a:pt x="262" y="206"/>
                    </a:cubicBezTo>
                    <a:cubicBezTo>
                      <a:pt x="261" y="207"/>
                      <a:pt x="261" y="207"/>
                      <a:pt x="261" y="207"/>
                    </a:cubicBezTo>
                    <a:cubicBezTo>
                      <a:pt x="261" y="207"/>
                      <a:pt x="259" y="207"/>
                      <a:pt x="259" y="206"/>
                    </a:cubicBezTo>
                    <a:cubicBezTo>
                      <a:pt x="258" y="205"/>
                      <a:pt x="256" y="202"/>
                      <a:pt x="256" y="202"/>
                    </a:cubicBezTo>
                    <a:cubicBezTo>
                      <a:pt x="255" y="199"/>
                      <a:pt x="255" y="199"/>
                      <a:pt x="255" y="199"/>
                    </a:cubicBezTo>
                    <a:cubicBezTo>
                      <a:pt x="255" y="199"/>
                      <a:pt x="254" y="200"/>
                      <a:pt x="253" y="200"/>
                    </a:cubicBezTo>
                    <a:cubicBezTo>
                      <a:pt x="253" y="199"/>
                      <a:pt x="252" y="198"/>
                      <a:pt x="252" y="198"/>
                    </a:cubicBezTo>
                    <a:cubicBezTo>
                      <a:pt x="254" y="195"/>
                      <a:pt x="254" y="195"/>
                      <a:pt x="254" y="195"/>
                    </a:cubicBezTo>
                    <a:cubicBezTo>
                      <a:pt x="252" y="193"/>
                      <a:pt x="252" y="193"/>
                      <a:pt x="252" y="193"/>
                    </a:cubicBezTo>
                    <a:cubicBezTo>
                      <a:pt x="252" y="187"/>
                      <a:pt x="252" y="187"/>
                      <a:pt x="252" y="187"/>
                    </a:cubicBezTo>
                    <a:cubicBezTo>
                      <a:pt x="251" y="187"/>
                      <a:pt x="251" y="187"/>
                      <a:pt x="251" y="187"/>
                    </a:cubicBezTo>
                    <a:cubicBezTo>
                      <a:pt x="250" y="191"/>
                      <a:pt x="250" y="191"/>
                      <a:pt x="250" y="191"/>
                    </a:cubicBezTo>
                    <a:cubicBezTo>
                      <a:pt x="248" y="192"/>
                      <a:pt x="248" y="192"/>
                      <a:pt x="248" y="192"/>
                    </a:cubicBezTo>
                    <a:cubicBezTo>
                      <a:pt x="247" y="187"/>
                      <a:pt x="247" y="187"/>
                      <a:pt x="247" y="187"/>
                    </a:cubicBezTo>
                    <a:cubicBezTo>
                      <a:pt x="246" y="182"/>
                      <a:pt x="246" y="182"/>
                      <a:pt x="246" y="182"/>
                    </a:cubicBezTo>
                    <a:cubicBezTo>
                      <a:pt x="245" y="181"/>
                      <a:pt x="245" y="181"/>
                      <a:pt x="245" y="181"/>
                    </a:cubicBezTo>
                    <a:cubicBezTo>
                      <a:pt x="246" y="189"/>
                      <a:pt x="246" y="189"/>
                      <a:pt x="246" y="189"/>
                    </a:cubicBezTo>
                    <a:cubicBezTo>
                      <a:pt x="246" y="190"/>
                      <a:pt x="246" y="190"/>
                      <a:pt x="246" y="190"/>
                    </a:cubicBezTo>
                    <a:cubicBezTo>
                      <a:pt x="244" y="189"/>
                      <a:pt x="244" y="189"/>
                      <a:pt x="244" y="189"/>
                    </a:cubicBezTo>
                    <a:cubicBezTo>
                      <a:pt x="239" y="181"/>
                      <a:pt x="239" y="181"/>
                      <a:pt x="239" y="181"/>
                    </a:cubicBezTo>
                    <a:cubicBezTo>
                      <a:pt x="236" y="180"/>
                      <a:pt x="236" y="180"/>
                      <a:pt x="236" y="180"/>
                    </a:cubicBezTo>
                    <a:cubicBezTo>
                      <a:pt x="235" y="175"/>
                      <a:pt x="235" y="175"/>
                      <a:pt x="235" y="175"/>
                    </a:cubicBezTo>
                    <a:cubicBezTo>
                      <a:pt x="233" y="171"/>
                      <a:pt x="233" y="171"/>
                      <a:pt x="233" y="171"/>
                    </a:cubicBezTo>
                    <a:cubicBezTo>
                      <a:pt x="231" y="170"/>
                      <a:pt x="231" y="170"/>
                      <a:pt x="231" y="170"/>
                    </a:cubicBezTo>
                    <a:cubicBezTo>
                      <a:pt x="231" y="167"/>
                      <a:pt x="231" y="167"/>
                      <a:pt x="231" y="167"/>
                    </a:cubicBezTo>
                    <a:cubicBezTo>
                      <a:pt x="234" y="165"/>
                      <a:pt x="234" y="165"/>
                      <a:pt x="234" y="165"/>
                    </a:cubicBezTo>
                    <a:cubicBezTo>
                      <a:pt x="233" y="165"/>
                      <a:pt x="233" y="165"/>
                      <a:pt x="233" y="165"/>
                    </a:cubicBezTo>
                    <a:cubicBezTo>
                      <a:pt x="230" y="165"/>
                      <a:pt x="230" y="165"/>
                      <a:pt x="230" y="165"/>
                    </a:cubicBezTo>
                    <a:cubicBezTo>
                      <a:pt x="225" y="162"/>
                      <a:pt x="225" y="162"/>
                      <a:pt x="225" y="162"/>
                    </a:cubicBezTo>
                    <a:cubicBezTo>
                      <a:pt x="222" y="158"/>
                      <a:pt x="222" y="158"/>
                      <a:pt x="222" y="158"/>
                    </a:cubicBezTo>
                    <a:cubicBezTo>
                      <a:pt x="215" y="155"/>
                      <a:pt x="215" y="155"/>
                      <a:pt x="215" y="155"/>
                    </a:cubicBezTo>
                    <a:cubicBezTo>
                      <a:pt x="210" y="151"/>
                      <a:pt x="210" y="151"/>
                      <a:pt x="210" y="151"/>
                    </a:cubicBezTo>
                    <a:cubicBezTo>
                      <a:pt x="212" y="147"/>
                      <a:pt x="212" y="147"/>
                      <a:pt x="212" y="147"/>
                    </a:cubicBezTo>
                    <a:cubicBezTo>
                      <a:pt x="212" y="145"/>
                      <a:pt x="212" y="145"/>
                      <a:pt x="212" y="145"/>
                    </a:cubicBezTo>
                    <a:cubicBezTo>
                      <a:pt x="209" y="147"/>
                      <a:pt x="209" y="147"/>
                      <a:pt x="209" y="147"/>
                    </a:cubicBezTo>
                    <a:cubicBezTo>
                      <a:pt x="205" y="149"/>
                      <a:pt x="205" y="149"/>
                      <a:pt x="205" y="149"/>
                    </a:cubicBezTo>
                    <a:cubicBezTo>
                      <a:pt x="200" y="147"/>
                      <a:pt x="200" y="147"/>
                      <a:pt x="200" y="147"/>
                    </a:cubicBezTo>
                    <a:cubicBezTo>
                      <a:pt x="193" y="144"/>
                      <a:pt x="193" y="144"/>
                      <a:pt x="193" y="144"/>
                    </a:cubicBezTo>
                    <a:cubicBezTo>
                      <a:pt x="186" y="144"/>
                      <a:pt x="186" y="144"/>
                      <a:pt x="186" y="144"/>
                    </a:cubicBezTo>
                    <a:cubicBezTo>
                      <a:pt x="185" y="144"/>
                      <a:pt x="185" y="144"/>
                      <a:pt x="185" y="144"/>
                    </a:cubicBezTo>
                    <a:cubicBezTo>
                      <a:pt x="176" y="139"/>
                      <a:pt x="176" y="139"/>
                      <a:pt x="176" y="139"/>
                    </a:cubicBezTo>
                    <a:cubicBezTo>
                      <a:pt x="173" y="139"/>
                      <a:pt x="173" y="139"/>
                      <a:pt x="173" y="139"/>
                    </a:cubicBezTo>
                    <a:cubicBezTo>
                      <a:pt x="170" y="131"/>
                      <a:pt x="170" y="131"/>
                      <a:pt x="170" y="131"/>
                    </a:cubicBezTo>
                    <a:cubicBezTo>
                      <a:pt x="165" y="132"/>
                      <a:pt x="165" y="132"/>
                      <a:pt x="165" y="132"/>
                    </a:cubicBezTo>
                    <a:cubicBezTo>
                      <a:pt x="160" y="133"/>
                      <a:pt x="160" y="133"/>
                      <a:pt x="160" y="133"/>
                    </a:cubicBezTo>
                    <a:cubicBezTo>
                      <a:pt x="161" y="140"/>
                      <a:pt x="161" y="140"/>
                      <a:pt x="161" y="140"/>
                    </a:cubicBezTo>
                    <a:cubicBezTo>
                      <a:pt x="162" y="136"/>
                      <a:pt x="162" y="136"/>
                      <a:pt x="162" y="136"/>
                    </a:cubicBezTo>
                    <a:cubicBezTo>
                      <a:pt x="164" y="136"/>
                      <a:pt x="164" y="136"/>
                      <a:pt x="164" y="136"/>
                    </a:cubicBezTo>
                    <a:cubicBezTo>
                      <a:pt x="162" y="142"/>
                      <a:pt x="162" y="142"/>
                      <a:pt x="162" y="142"/>
                    </a:cubicBezTo>
                    <a:cubicBezTo>
                      <a:pt x="166" y="138"/>
                      <a:pt x="166" y="138"/>
                      <a:pt x="166" y="138"/>
                    </a:cubicBezTo>
                    <a:cubicBezTo>
                      <a:pt x="167" y="140"/>
                      <a:pt x="167" y="140"/>
                      <a:pt x="167" y="140"/>
                    </a:cubicBezTo>
                    <a:cubicBezTo>
                      <a:pt x="162" y="146"/>
                      <a:pt x="162" y="146"/>
                      <a:pt x="162" y="146"/>
                    </a:cubicBezTo>
                    <a:cubicBezTo>
                      <a:pt x="160" y="146"/>
                      <a:pt x="160" y="146"/>
                      <a:pt x="160" y="146"/>
                    </a:cubicBezTo>
                    <a:cubicBezTo>
                      <a:pt x="159" y="143"/>
                      <a:pt x="159" y="143"/>
                      <a:pt x="159" y="143"/>
                    </a:cubicBezTo>
                    <a:cubicBezTo>
                      <a:pt x="158" y="142"/>
                      <a:pt x="158" y="142"/>
                      <a:pt x="158" y="142"/>
                    </a:cubicBezTo>
                    <a:cubicBezTo>
                      <a:pt x="156" y="144"/>
                      <a:pt x="156" y="144"/>
                      <a:pt x="156" y="144"/>
                    </a:cubicBezTo>
                    <a:cubicBezTo>
                      <a:pt x="152" y="141"/>
                      <a:pt x="152" y="141"/>
                      <a:pt x="152" y="141"/>
                    </a:cubicBezTo>
                    <a:cubicBezTo>
                      <a:pt x="148" y="144"/>
                      <a:pt x="148" y="144"/>
                      <a:pt x="148" y="144"/>
                    </a:cubicBezTo>
                    <a:cubicBezTo>
                      <a:pt x="146" y="147"/>
                      <a:pt x="146" y="147"/>
                      <a:pt x="146" y="147"/>
                    </a:cubicBezTo>
                    <a:cubicBezTo>
                      <a:pt x="141" y="150"/>
                      <a:pt x="141" y="150"/>
                      <a:pt x="141" y="150"/>
                    </a:cubicBezTo>
                    <a:cubicBezTo>
                      <a:pt x="135" y="149"/>
                      <a:pt x="135" y="149"/>
                      <a:pt x="135" y="149"/>
                    </a:cubicBezTo>
                    <a:cubicBezTo>
                      <a:pt x="134" y="147"/>
                      <a:pt x="134" y="147"/>
                      <a:pt x="134" y="147"/>
                    </a:cubicBezTo>
                    <a:cubicBezTo>
                      <a:pt x="139" y="146"/>
                      <a:pt x="139" y="146"/>
                      <a:pt x="139" y="146"/>
                    </a:cubicBezTo>
                    <a:cubicBezTo>
                      <a:pt x="139" y="144"/>
                      <a:pt x="139" y="144"/>
                      <a:pt x="139" y="144"/>
                    </a:cubicBezTo>
                    <a:cubicBezTo>
                      <a:pt x="136" y="143"/>
                      <a:pt x="136" y="143"/>
                      <a:pt x="136" y="143"/>
                    </a:cubicBezTo>
                    <a:cubicBezTo>
                      <a:pt x="137" y="140"/>
                      <a:pt x="137" y="140"/>
                      <a:pt x="137" y="140"/>
                    </a:cubicBezTo>
                    <a:cubicBezTo>
                      <a:pt x="140" y="135"/>
                      <a:pt x="140" y="135"/>
                      <a:pt x="140" y="135"/>
                    </a:cubicBezTo>
                    <a:cubicBezTo>
                      <a:pt x="140" y="132"/>
                      <a:pt x="140" y="132"/>
                      <a:pt x="140" y="132"/>
                    </a:cubicBezTo>
                    <a:cubicBezTo>
                      <a:pt x="141" y="131"/>
                      <a:pt x="141" y="131"/>
                      <a:pt x="141" y="131"/>
                    </a:cubicBezTo>
                    <a:cubicBezTo>
                      <a:pt x="147" y="128"/>
                      <a:pt x="147" y="128"/>
                      <a:pt x="147" y="128"/>
                    </a:cubicBezTo>
                    <a:cubicBezTo>
                      <a:pt x="148" y="130"/>
                      <a:pt x="148" y="130"/>
                      <a:pt x="148" y="130"/>
                    </a:cubicBezTo>
                    <a:cubicBezTo>
                      <a:pt x="151" y="130"/>
                      <a:pt x="151" y="130"/>
                      <a:pt x="151" y="130"/>
                    </a:cubicBezTo>
                    <a:cubicBezTo>
                      <a:pt x="150" y="127"/>
                      <a:pt x="150" y="127"/>
                      <a:pt x="150" y="127"/>
                    </a:cubicBezTo>
                    <a:cubicBezTo>
                      <a:pt x="145" y="126"/>
                      <a:pt x="145" y="126"/>
                      <a:pt x="145" y="126"/>
                    </a:cubicBezTo>
                    <a:cubicBezTo>
                      <a:pt x="138" y="130"/>
                      <a:pt x="138" y="130"/>
                      <a:pt x="138" y="130"/>
                    </a:cubicBezTo>
                    <a:cubicBezTo>
                      <a:pt x="135" y="134"/>
                      <a:pt x="135" y="134"/>
                      <a:pt x="135" y="134"/>
                    </a:cubicBezTo>
                    <a:cubicBezTo>
                      <a:pt x="133" y="138"/>
                      <a:pt x="133" y="138"/>
                      <a:pt x="133" y="138"/>
                    </a:cubicBezTo>
                    <a:cubicBezTo>
                      <a:pt x="131" y="141"/>
                      <a:pt x="131" y="141"/>
                      <a:pt x="131" y="141"/>
                    </a:cubicBezTo>
                    <a:cubicBezTo>
                      <a:pt x="125" y="143"/>
                      <a:pt x="125" y="143"/>
                      <a:pt x="125" y="143"/>
                    </a:cubicBezTo>
                    <a:cubicBezTo>
                      <a:pt x="121" y="146"/>
                      <a:pt x="121" y="146"/>
                      <a:pt x="121" y="146"/>
                    </a:cubicBezTo>
                    <a:cubicBezTo>
                      <a:pt x="121" y="148"/>
                      <a:pt x="121" y="148"/>
                      <a:pt x="121" y="148"/>
                    </a:cubicBezTo>
                    <a:cubicBezTo>
                      <a:pt x="124" y="150"/>
                      <a:pt x="124" y="150"/>
                      <a:pt x="124" y="150"/>
                    </a:cubicBezTo>
                    <a:cubicBezTo>
                      <a:pt x="125" y="152"/>
                      <a:pt x="125" y="152"/>
                      <a:pt x="125" y="152"/>
                    </a:cubicBezTo>
                    <a:cubicBezTo>
                      <a:pt x="121" y="157"/>
                      <a:pt x="121" y="157"/>
                      <a:pt x="121" y="157"/>
                    </a:cubicBezTo>
                    <a:cubicBezTo>
                      <a:pt x="113" y="162"/>
                      <a:pt x="113" y="162"/>
                      <a:pt x="113" y="162"/>
                    </a:cubicBezTo>
                    <a:cubicBezTo>
                      <a:pt x="102" y="168"/>
                      <a:pt x="102" y="168"/>
                      <a:pt x="102" y="168"/>
                    </a:cubicBezTo>
                    <a:cubicBezTo>
                      <a:pt x="100" y="169"/>
                      <a:pt x="100" y="169"/>
                      <a:pt x="100" y="169"/>
                    </a:cubicBezTo>
                    <a:cubicBezTo>
                      <a:pt x="92" y="171"/>
                      <a:pt x="92" y="171"/>
                      <a:pt x="92" y="171"/>
                    </a:cubicBezTo>
                    <a:cubicBezTo>
                      <a:pt x="85" y="174"/>
                      <a:pt x="85" y="174"/>
                      <a:pt x="85" y="174"/>
                    </a:cubicBezTo>
                    <a:cubicBezTo>
                      <a:pt x="88" y="176"/>
                      <a:pt x="88" y="176"/>
                      <a:pt x="88" y="176"/>
                    </a:cubicBezTo>
                    <a:cubicBezTo>
                      <a:pt x="86" y="178"/>
                      <a:pt x="86" y="178"/>
                      <a:pt x="86" y="178"/>
                    </a:cubicBezTo>
                    <a:cubicBezTo>
                      <a:pt x="85" y="179"/>
                      <a:pt x="85" y="179"/>
                      <a:pt x="85" y="179"/>
                    </a:cubicBezTo>
                    <a:cubicBezTo>
                      <a:pt x="81" y="178"/>
                      <a:pt x="81" y="178"/>
                      <a:pt x="81" y="178"/>
                    </a:cubicBezTo>
                    <a:cubicBezTo>
                      <a:pt x="77" y="178"/>
                      <a:pt x="77" y="178"/>
                      <a:pt x="77" y="178"/>
                    </a:cubicBezTo>
                    <a:cubicBezTo>
                      <a:pt x="76" y="181"/>
                      <a:pt x="76" y="181"/>
                      <a:pt x="76" y="181"/>
                    </a:cubicBezTo>
                    <a:cubicBezTo>
                      <a:pt x="75" y="181"/>
                      <a:pt x="75" y="181"/>
                      <a:pt x="75" y="181"/>
                    </a:cubicBezTo>
                    <a:cubicBezTo>
                      <a:pt x="75" y="178"/>
                      <a:pt x="75" y="178"/>
                      <a:pt x="75" y="178"/>
                    </a:cubicBezTo>
                    <a:cubicBezTo>
                      <a:pt x="70" y="180"/>
                      <a:pt x="70" y="180"/>
                      <a:pt x="70" y="180"/>
                    </a:cubicBezTo>
                    <a:cubicBezTo>
                      <a:pt x="67" y="181"/>
                      <a:pt x="67" y="181"/>
                      <a:pt x="67" y="181"/>
                    </a:cubicBezTo>
                    <a:cubicBezTo>
                      <a:pt x="62" y="179"/>
                      <a:pt x="62" y="179"/>
                      <a:pt x="62" y="179"/>
                    </a:cubicBezTo>
                    <a:cubicBezTo>
                      <a:pt x="58" y="182"/>
                      <a:pt x="58" y="182"/>
                      <a:pt x="58" y="182"/>
                    </a:cubicBezTo>
                    <a:cubicBezTo>
                      <a:pt x="54" y="182"/>
                      <a:pt x="54" y="182"/>
                      <a:pt x="54" y="182"/>
                    </a:cubicBezTo>
                    <a:cubicBezTo>
                      <a:pt x="51" y="184"/>
                      <a:pt x="51" y="184"/>
                      <a:pt x="51" y="184"/>
                    </a:cubicBezTo>
                    <a:cubicBezTo>
                      <a:pt x="49" y="185"/>
                      <a:pt x="49" y="185"/>
                      <a:pt x="49" y="185"/>
                    </a:cubicBezTo>
                    <a:cubicBezTo>
                      <a:pt x="46" y="184"/>
                      <a:pt x="46" y="184"/>
                      <a:pt x="46" y="184"/>
                    </a:cubicBezTo>
                    <a:cubicBezTo>
                      <a:pt x="43" y="183"/>
                      <a:pt x="43" y="183"/>
                      <a:pt x="43" y="183"/>
                    </a:cubicBezTo>
                    <a:cubicBezTo>
                      <a:pt x="40" y="184"/>
                      <a:pt x="40" y="184"/>
                      <a:pt x="40" y="184"/>
                    </a:cubicBezTo>
                    <a:cubicBezTo>
                      <a:pt x="38" y="185"/>
                      <a:pt x="38" y="185"/>
                      <a:pt x="38" y="185"/>
                    </a:cubicBezTo>
                    <a:cubicBezTo>
                      <a:pt x="36" y="183"/>
                      <a:pt x="36" y="183"/>
                      <a:pt x="36" y="183"/>
                    </a:cubicBezTo>
                    <a:cubicBezTo>
                      <a:pt x="36" y="181"/>
                      <a:pt x="36" y="181"/>
                      <a:pt x="36" y="181"/>
                    </a:cubicBezTo>
                    <a:cubicBezTo>
                      <a:pt x="40" y="179"/>
                      <a:pt x="40" y="179"/>
                      <a:pt x="40" y="179"/>
                    </a:cubicBezTo>
                    <a:cubicBezTo>
                      <a:pt x="49" y="180"/>
                      <a:pt x="49" y="180"/>
                      <a:pt x="49" y="180"/>
                    </a:cubicBezTo>
                    <a:cubicBezTo>
                      <a:pt x="54" y="178"/>
                      <a:pt x="54" y="178"/>
                      <a:pt x="54" y="178"/>
                    </a:cubicBezTo>
                    <a:cubicBezTo>
                      <a:pt x="57" y="175"/>
                      <a:pt x="57" y="175"/>
                      <a:pt x="57" y="175"/>
                    </a:cubicBezTo>
                    <a:cubicBezTo>
                      <a:pt x="61" y="174"/>
                      <a:pt x="61" y="174"/>
                      <a:pt x="61" y="174"/>
                    </a:cubicBezTo>
                    <a:cubicBezTo>
                      <a:pt x="64" y="173"/>
                      <a:pt x="64" y="173"/>
                      <a:pt x="64" y="173"/>
                    </a:cubicBezTo>
                    <a:cubicBezTo>
                      <a:pt x="67" y="173"/>
                      <a:pt x="67" y="173"/>
                      <a:pt x="67" y="173"/>
                    </a:cubicBezTo>
                    <a:cubicBezTo>
                      <a:pt x="69" y="175"/>
                      <a:pt x="69" y="175"/>
                      <a:pt x="69" y="175"/>
                    </a:cubicBezTo>
                    <a:cubicBezTo>
                      <a:pt x="71" y="174"/>
                      <a:pt x="71" y="174"/>
                      <a:pt x="71" y="174"/>
                    </a:cubicBezTo>
                    <a:cubicBezTo>
                      <a:pt x="74" y="171"/>
                      <a:pt x="74" y="171"/>
                      <a:pt x="74" y="171"/>
                    </a:cubicBezTo>
                    <a:cubicBezTo>
                      <a:pt x="78" y="169"/>
                      <a:pt x="78" y="169"/>
                      <a:pt x="78" y="169"/>
                    </a:cubicBezTo>
                    <a:cubicBezTo>
                      <a:pt x="82" y="169"/>
                      <a:pt x="82" y="169"/>
                      <a:pt x="82" y="169"/>
                    </a:cubicBezTo>
                    <a:cubicBezTo>
                      <a:pt x="84" y="168"/>
                      <a:pt x="84" y="168"/>
                      <a:pt x="84" y="168"/>
                    </a:cubicBezTo>
                    <a:cubicBezTo>
                      <a:pt x="85" y="169"/>
                      <a:pt x="85" y="169"/>
                      <a:pt x="85" y="169"/>
                    </a:cubicBezTo>
                    <a:cubicBezTo>
                      <a:pt x="86" y="169"/>
                      <a:pt x="86" y="169"/>
                      <a:pt x="86" y="169"/>
                    </a:cubicBezTo>
                    <a:cubicBezTo>
                      <a:pt x="88" y="164"/>
                      <a:pt x="88" y="164"/>
                      <a:pt x="88" y="164"/>
                    </a:cubicBezTo>
                    <a:cubicBezTo>
                      <a:pt x="93" y="162"/>
                      <a:pt x="93" y="162"/>
                      <a:pt x="93" y="162"/>
                    </a:cubicBezTo>
                    <a:cubicBezTo>
                      <a:pt x="96" y="157"/>
                      <a:pt x="96" y="157"/>
                      <a:pt x="96" y="157"/>
                    </a:cubicBezTo>
                    <a:cubicBezTo>
                      <a:pt x="99" y="151"/>
                      <a:pt x="99" y="151"/>
                      <a:pt x="99" y="151"/>
                    </a:cubicBezTo>
                    <a:cubicBezTo>
                      <a:pt x="101" y="149"/>
                      <a:pt x="101" y="149"/>
                      <a:pt x="101" y="149"/>
                    </a:cubicBezTo>
                    <a:cubicBezTo>
                      <a:pt x="101" y="146"/>
                      <a:pt x="101" y="146"/>
                      <a:pt x="101" y="146"/>
                    </a:cubicBezTo>
                    <a:cubicBezTo>
                      <a:pt x="99" y="147"/>
                      <a:pt x="99" y="147"/>
                      <a:pt x="99" y="147"/>
                    </a:cubicBezTo>
                    <a:cubicBezTo>
                      <a:pt x="95" y="148"/>
                      <a:pt x="95" y="148"/>
                      <a:pt x="95" y="148"/>
                    </a:cubicBezTo>
                    <a:cubicBezTo>
                      <a:pt x="94" y="145"/>
                      <a:pt x="94" y="145"/>
                      <a:pt x="94" y="145"/>
                    </a:cubicBezTo>
                    <a:cubicBezTo>
                      <a:pt x="92" y="144"/>
                      <a:pt x="92" y="144"/>
                      <a:pt x="92" y="144"/>
                    </a:cubicBezTo>
                    <a:cubicBezTo>
                      <a:pt x="91" y="146"/>
                      <a:pt x="91" y="146"/>
                      <a:pt x="91" y="146"/>
                    </a:cubicBezTo>
                    <a:cubicBezTo>
                      <a:pt x="90" y="150"/>
                      <a:pt x="90" y="150"/>
                      <a:pt x="90" y="150"/>
                    </a:cubicBezTo>
                    <a:cubicBezTo>
                      <a:pt x="89" y="149"/>
                      <a:pt x="89" y="149"/>
                      <a:pt x="89" y="149"/>
                    </a:cubicBezTo>
                    <a:cubicBezTo>
                      <a:pt x="87" y="142"/>
                      <a:pt x="87" y="142"/>
                      <a:pt x="87" y="142"/>
                    </a:cubicBezTo>
                    <a:cubicBezTo>
                      <a:pt x="85" y="143"/>
                      <a:pt x="85" y="143"/>
                      <a:pt x="85" y="143"/>
                    </a:cubicBezTo>
                    <a:cubicBezTo>
                      <a:pt x="83" y="143"/>
                      <a:pt x="83" y="143"/>
                      <a:pt x="83" y="143"/>
                    </a:cubicBezTo>
                    <a:cubicBezTo>
                      <a:pt x="83" y="140"/>
                      <a:pt x="83" y="140"/>
                      <a:pt x="83" y="140"/>
                    </a:cubicBezTo>
                    <a:cubicBezTo>
                      <a:pt x="78" y="140"/>
                      <a:pt x="78" y="140"/>
                      <a:pt x="78" y="140"/>
                    </a:cubicBezTo>
                    <a:cubicBezTo>
                      <a:pt x="75" y="142"/>
                      <a:pt x="75" y="142"/>
                      <a:pt x="75" y="142"/>
                    </a:cubicBezTo>
                    <a:cubicBezTo>
                      <a:pt x="71" y="141"/>
                      <a:pt x="71" y="141"/>
                      <a:pt x="71" y="141"/>
                    </a:cubicBezTo>
                    <a:cubicBezTo>
                      <a:pt x="73" y="140"/>
                      <a:pt x="73" y="140"/>
                      <a:pt x="73" y="140"/>
                    </a:cubicBezTo>
                    <a:cubicBezTo>
                      <a:pt x="74" y="136"/>
                      <a:pt x="74" y="136"/>
                      <a:pt x="74" y="136"/>
                    </a:cubicBezTo>
                    <a:cubicBezTo>
                      <a:pt x="73" y="133"/>
                      <a:pt x="73" y="133"/>
                      <a:pt x="73" y="133"/>
                    </a:cubicBezTo>
                    <a:cubicBezTo>
                      <a:pt x="75" y="132"/>
                      <a:pt x="75" y="132"/>
                      <a:pt x="75" y="132"/>
                    </a:cubicBezTo>
                    <a:cubicBezTo>
                      <a:pt x="77" y="132"/>
                      <a:pt x="77" y="132"/>
                      <a:pt x="77" y="132"/>
                    </a:cubicBezTo>
                    <a:cubicBezTo>
                      <a:pt x="76" y="130"/>
                      <a:pt x="76" y="130"/>
                      <a:pt x="76" y="130"/>
                    </a:cubicBezTo>
                    <a:cubicBezTo>
                      <a:pt x="76" y="124"/>
                      <a:pt x="76" y="124"/>
                      <a:pt x="76" y="124"/>
                    </a:cubicBezTo>
                    <a:cubicBezTo>
                      <a:pt x="75" y="123"/>
                      <a:pt x="75" y="123"/>
                      <a:pt x="75" y="123"/>
                    </a:cubicBezTo>
                    <a:cubicBezTo>
                      <a:pt x="73" y="124"/>
                      <a:pt x="73" y="124"/>
                      <a:pt x="73" y="124"/>
                    </a:cubicBezTo>
                    <a:cubicBezTo>
                      <a:pt x="65" y="124"/>
                      <a:pt x="65" y="124"/>
                      <a:pt x="65" y="124"/>
                    </a:cubicBezTo>
                    <a:cubicBezTo>
                      <a:pt x="63" y="123"/>
                      <a:pt x="63" y="123"/>
                      <a:pt x="63" y="123"/>
                    </a:cubicBezTo>
                    <a:cubicBezTo>
                      <a:pt x="62" y="118"/>
                      <a:pt x="62" y="118"/>
                      <a:pt x="62" y="118"/>
                    </a:cubicBezTo>
                    <a:cubicBezTo>
                      <a:pt x="60" y="113"/>
                      <a:pt x="60" y="113"/>
                      <a:pt x="60" y="113"/>
                    </a:cubicBezTo>
                    <a:cubicBezTo>
                      <a:pt x="60" y="112"/>
                      <a:pt x="60" y="112"/>
                      <a:pt x="60" y="112"/>
                    </a:cubicBezTo>
                    <a:cubicBezTo>
                      <a:pt x="62" y="110"/>
                      <a:pt x="62" y="110"/>
                      <a:pt x="62" y="110"/>
                    </a:cubicBezTo>
                    <a:cubicBezTo>
                      <a:pt x="63" y="108"/>
                      <a:pt x="63" y="108"/>
                      <a:pt x="63" y="108"/>
                    </a:cubicBezTo>
                    <a:cubicBezTo>
                      <a:pt x="64" y="106"/>
                      <a:pt x="64" y="106"/>
                      <a:pt x="64" y="106"/>
                    </a:cubicBezTo>
                    <a:cubicBezTo>
                      <a:pt x="63" y="105"/>
                      <a:pt x="63" y="105"/>
                      <a:pt x="63" y="105"/>
                    </a:cubicBezTo>
                    <a:cubicBezTo>
                      <a:pt x="61" y="106"/>
                      <a:pt x="61" y="106"/>
                      <a:pt x="61" y="106"/>
                    </a:cubicBezTo>
                    <a:cubicBezTo>
                      <a:pt x="60" y="102"/>
                      <a:pt x="60" y="102"/>
                      <a:pt x="60" y="102"/>
                    </a:cubicBezTo>
                    <a:cubicBezTo>
                      <a:pt x="61" y="96"/>
                      <a:pt x="61" y="96"/>
                      <a:pt x="61" y="96"/>
                    </a:cubicBezTo>
                    <a:cubicBezTo>
                      <a:pt x="67" y="91"/>
                      <a:pt x="67" y="91"/>
                      <a:pt x="67" y="91"/>
                    </a:cubicBezTo>
                    <a:cubicBezTo>
                      <a:pt x="71" y="89"/>
                      <a:pt x="71" y="89"/>
                      <a:pt x="71" y="89"/>
                    </a:cubicBezTo>
                    <a:cubicBezTo>
                      <a:pt x="73" y="84"/>
                      <a:pt x="73" y="84"/>
                      <a:pt x="73" y="84"/>
                    </a:cubicBezTo>
                    <a:cubicBezTo>
                      <a:pt x="77" y="83"/>
                      <a:pt x="77" y="83"/>
                      <a:pt x="77" y="83"/>
                    </a:cubicBezTo>
                    <a:cubicBezTo>
                      <a:pt x="80" y="84"/>
                      <a:pt x="80" y="84"/>
                      <a:pt x="80" y="84"/>
                    </a:cubicBezTo>
                    <a:cubicBezTo>
                      <a:pt x="81" y="87"/>
                      <a:pt x="81" y="87"/>
                      <a:pt x="81" y="87"/>
                    </a:cubicBezTo>
                    <a:cubicBezTo>
                      <a:pt x="84" y="87"/>
                      <a:pt x="84" y="87"/>
                      <a:pt x="84" y="87"/>
                    </a:cubicBezTo>
                    <a:cubicBezTo>
                      <a:pt x="88" y="84"/>
                      <a:pt x="88" y="84"/>
                      <a:pt x="88" y="84"/>
                    </a:cubicBezTo>
                    <a:cubicBezTo>
                      <a:pt x="90" y="85"/>
                      <a:pt x="90" y="85"/>
                      <a:pt x="90" y="85"/>
                    </a:cubicBezTo>
                    <a:cubicBezTo>
                      <a:pt x="92" y="85"/>
                      <a:pt x="92" y="85"/>
                      <a:pt x="92" y="85"/>
                    </a:cubicBezTo>
                    <a:cubicBezTo>
                      <a:pt x="94" y="85"/>
                      <a:pt x="94" y="85"/>
                      <a:pt x="94" y="85"/>
                    </a:cubicBezTo>
                    <a:cubicBezTo>
                      <a:pt x="97" y="84"/>
                      <a:pt x="97" y="84"/>
                      <a:pt x="97" y="84"/>
                    </a:cubicBezTo>
                    <a:cubicBezTo>
                      <a:pt x="98" y="78"/>
                      <a:pt x="98" y="78"/>
                      <a:pt x="98" y="78"/>
                    </a:cubicBezTo>
                    <a:cubicBezTo>
                      <a:pt x="98" y="78"/>
                      <a:pt x="98" y="74"/>
                      <a:pt x="99" y="73"/>
                    </a:cubicBezTo>
                    <a:cubicBezTo>
                      <a:pt x="100" y="73"/>
                      <a:pt x="101" y="72"/>
                      <a:pt x="101" y="72"/>
                    </a:cubicBezTo>
                    <a:cubicBezTo>
                      <a:pt x="99" y="69"/>
                      <a:pt x="99" y="69"/>
                      <a:pt x="99" y="69"/>
                    </a:cubicBezTo>
                    <a:cubicBezTo>
                      <a:pt x="96" y="71"/>
                      <a:pt x="96" y="71"/>
                      <a:pt x="96" y="71"/>
                    </a:cubicBezTo>
                    <a:cubicBezTo>
                      <a:pt x="91" y="72"/>
                      <a:pt x="91" y="72"/>
                      <a:pt x="91" y="72"/>
                    </a:cubicBezTo>
                    <a:cubicBezTo>
                      <a:pt x="89" y="71"/>
                      <a:pt x="89" y="71"/>
                      <a:pt x="89" y="71"/>
                    </a:cubicBezTo>
                    <a:cubicBezTo>
                      <a:pt x="84" y="69"/>
                      <a:pt x="84" y="69"/>
                      <a:pt x="84" y="69"/>
                    </a:cubicBezTo>
                    <a:cubicBezTo>
                      <a:pt x="77" y="68"/>
                      <a:pt x="77" y="68"/>
                      <a:pt x="77" y="68"/>
                    </a:cubicBezTo>
                    <a:cubicBezTo>
                      <a:pt x="73" y="63"/>
                      <a:pt x="73" y="63"/>
                      <a:pt x="73" y="63"/>
                    </a:cubicBezTo>
                    <a:cubicBezTo>
                      <a:pt x="73" y="58"/>
                      <a:pt x="73" y="58"/>
                      <a:pt x="73" y="58"/>
                    </a:cubicBezTo>
                    <a:cubicBezTo>
                      <a:pt x="74" y="55"/>
                      <a:pt x="74" y="55"/>
                      <a:pt x="74" y="55"/>
                    </a:cubicBezTo>
                    <a:cubicBezTo>
                      <a:pt x="71" y="53"/>
                      <a:pt x="71" y="53"/>
                      <a:pt x="71" y="53"/>
                    </a:cubicBezTo>
                    <a:cubicBezTo>
                      <a:pt x="69" y="48"/>
                      <a:pt x="69" y="48"/>
                      <a:pt x="69" y="48"/>
                    </a:cubicBezTo>
                    <a:cubicBezTo>
                      <a:pt x="69" y="47"/>
                      <a:pt x="69" y="47"/>
                      <a:pt x="69" y="47"/>
                    </a:cubicBezTo>
                    <a:cubicBezTo>
                      <a:pt x="78" y="46"/>
                      <a:pt x="78" y="46"/>
                      <a:pt x="78" y="46"/>
                    </a:cubicBezTo>
                    <a:cubicBezTo>
                      <a:pt x="81" y="46"/>
                      <a:pt x="81" y="46"/>
                      <a:pt x="81" y="46"/>
                    </a:cubicBezTo>
                    <a:cubicBezTo>
                      <a:pt x="82" y="47"/>
                      <a:pt x="82" y="47"/>
                      <a:pt x="82" y="47"/>
                    </a:cubicBezTo>
                    <a:cubicBezTo>
                      <a:pt x="83" y="47"/>
                      <a:pt x="83" y="47"/>
                      <a:pt x="83" y="47"/>
                    </a:cubicBezTo>
                    <a:cubicBezTo>
                      <a:pt x="83" y="45"/>
                      <a:pt x="83" y="45"/>
                      <a:pt x="83" y="45"/>
                    </a:cubicBezTo>
                    <a:cubicBezTo>
                      <a:pt x="88" y="44"/>
                      <a:pt x="88" y="44"/>
                      <a:pt x="88" y="44"/>
                    </a:cubicBezTo>
                    <a:cubicBezTo>
                      <a:pt x="92" y="45"/>
                      <a:pt x="92" y="45"/>
                      <a:pt x="92" y="45"/>
                    </a:cubicBezTo>
                    <a:cubicBezTo>
                      <a:pt x="94" y="46"/>
                      <a:pt x="94" y="46"/>
                      <a:pt x="94" y="46"/>
                    </a:cubicBezTo>
                    <a:cubicBezTo>
                      <a:pt x="92" y="49"/>
                      <a:pt x="92" y="49"/>
                      <a:pt x="92" y="49"/>
                    </a:cubicBezTo>
                    <a:cubicBezTo>
                      <a:pt x="91" y="51"/>
                      <a:pt x="91" y="51"/>
                      <a:pt x="91" y="51"/>
                    </a:cubicBezTo>
                    <a:cubicBezTo>
                      <a:pt x="95" y="53"/>
                      <a:pt x="95" y="53"/>
                      <a:pt x="95" y="53"/>
                    </a:cubicBezTo>
                    <a:cubicBezTo>
                      <a:pt x="101" y="55"/>
                      <a:pt x="101" y="55"/>
                      <a:pt x="101" y="55"/>
                    </a:cubicBezTo>
                    <a:cubicBezTo>
                      <a:pt x="104" y="54"/>
                      <a:pt x="104" y="54"/>
                      <a:pt x="104" y="54"/>
                    </a:cubicBezTo>
                    <a:cubicBezTo>
                      <a:pt x="101" y="48"/>
                      <a:pt x="101" y="48"/>
                      <a:pt x="101" y="48"/>
                    </a:cubicBezTo>
                    <a:cubicBezTo>
                      <a:pt x="100" y="44"/>
                      <a:pt x="100" y="44"/>
                      <a:pt x="100" y="44"/>
                    </a:cubicBezTo>
                    <a:cubicBezTo>
                      <a:pt x="101" y="43"/>
                      <a:pt x="101" y="43"/>
                      <a:pt x="101" y="43"/>
                    </a:cubicBezTo>
                    <a:cubicBezTo>
                      <a:pt x="96" y="40"/>
                      <a:pt x="96" y="40"/>
                      <a:pt x="96" y="40"/>
                    </a:cubicBezTo>
                    <a:cubicBezTo>
                      <a:pt x="96" y="39"/>
                      <a:pt x="96" y="39"/>
                      <a:pt x="96" y="39"/>
                    </a:cubicBezTo>
                    <a:cubicBezTo>
                      <a:pt x="96" y="37"/>
                      <a:pt x="96" y="37"/>
                      <a:pt x="96" y="37"/>
                    </a:cubicBezTo>
                    <a:cubicBezTo>
                      <a:pt x="95" y="32"/>
                      <a:pt x="95" y="32"/>
                      <a:pt x="95" y="32"/>
                    </a:cubicBezTo>
                    <a:cubicBezTo>
                      <a:pt x="91" y="25"/>
                      <a:pt x="91" y="25"/>
                      <a:pt x="91" y="25"/>
                    </a:cubicBezTo>
                    <a:cubicBezTo>
                      <a:pt x="88" y="20"/>
                      <a:pt x="88" y="20"/>
                      <a:pt x="88" y="20"/>
                    </a:cubicBezTo>
                    <a:cubicBezTo>
                      <a:pt x="92" y="17"/>
                      <a:pt x="92" y="17"/>
                      <a:pt x="92" y="17"/>
                    </a:cubicBezTo>
                    <a:cubicBezTo>
                      <a:pt x="96" y="17"/>
                      <a:pt x="96" y="17"/>
                      <a:pt x="96" y="17"/>
                    </a:cubicBezTo>
                    <a:cubicBezTo>
                      <a:pt x="99" y="18"/>
                      <a:pt x="99" y="18"/>
                      <a:pt x="99" y="18"/>
                    </a:cubicBezTo>
                    <a:cubicBezTo>
                      <a:pt x="104" y="18"/>
                      <a:pt x="104" y="18"/>
                      <a:pt x="104" y="18"/>
                    </a:cubicBezTo>
                    <a:cubicBezTo>
                      <a:pt x="109" y="13"/>
                      <a:pt x="109" y="13"/>
                      <a:pt x="109" y="13"/>
                    </a:cubicBezTo>
                    <a:cubicBezTo>
                      <a:pt x="111" y="9"/>
                      <a:pt x="111" y="9"/>
                      <a:pt x="111" y="9"/>
                    </a:cubicBezTo>
                    <a:cubicBezTo>
                      <a:pt x="116" y="6"/>
                      <a:pt x="116" y="6"/>
                      <a:pt x="116" y="6"/>
                    </a:cubicBezTo>
                    <a:cubicBezTo>
                      <a:pt x="118" y="7"/>
                      <a:pt x="118" y="7"/>
                      <a:pt x="118" y="7"/>
                    </a:cubicBezTo>
                    <a:cubicBezTo>
                      <a:pt x="122" y="6"/>
                      <a:pt x="122" y="6"/>
                      <a:pt x="122" y="6"/>
                    </a:cubicBezTo>
                    <a:cubicBezTo>
                      <a:pt x="126" y="3"/>
                      <a:pt x="126" y="3"/>
                      <a:pt x="126" y="3"/>
                    </a:cubicBezTo>
                    <a:cubicBezTo>
                      <a:pt x="128" y="3"/>
                      <a:pt x="128" y="3"/>
                      <a:pt x="128" y="3"/>
                    </a:cubicBezTo>
                    <a:cubicBezTo>
                      <a:pt x="129" y="4"/>
                      <a:pt x="129" y="4"/>
                      <a:pt x="129" y="4"/>
                    </a:cubicBezTo>
                    <a:cubicBezTo>
                      <a:pt x="135" y="4"/>
                      <a:pt x="135" y="4"/>
                      <a:pt x="135" y="4"/>
                    </a:cubicBezTo>
                    <a:cubicBezTo>
                      <a:pt x="139" y="0"/>
                      <a:pt x="139" y="0"/>
                      <a:pt x="139" y="0"/>
                    </a:cubicBezTo>
                    <a:cubicBezTo>
                      <a:pt x="140" y="0"/>
                      <a:pt x="140" y="0"/>
                      <a:pt x="140" y="0"/>
                    </a:cubicBezTo>
                    <a:cubicBezTo>
                      <a:pt x="145" y="3"/>
                      <a:pt x="145" y="3"/>
                      <a:pt x="145" y="3"/>
                    </a:cubicBezTo>
                    <a:cubicBezTo>
                      <a:pt x="148" y="6"/>
                      <a:pt x="148" y="6"/>
                      <a:pt x="148" y="6"/>
                    </a:cubicBezTo>
                    <a:cubicBezTo>
                      <a:pt x="147" y="7"/>
                      <a:pt x="147" y="7"/>
                      <a:pt x="147" y="7"/>
                    </a:cubicBezTo>
                    <a:cubicBezTo>
                      <a:pt x="148" y="9"/>
                      <a:pt x="148" y="9"/>
                      <a:pt x="148" y="9"/>
                    </a:cubicBezTo>
                    <a:cubicBezTo>
                      <a:pt x="150" y="7"/>
                      <a:pt x="150" y="7"/>
                      <a:pt x="150" y="7"/>
                    </a:cubicBezTo>
                    <a:cubicBezTo>
                      <a:pt x="155" y="7"/>
                      <a:pt x="155" y="7"/>
                      <a:pt x="155" y="7"/>
                    </a:cubicBezTo>
                    <a:cubicBezTo>
                      <a:pt x="156" y="12"/>
                      <a:pt x="156" y="12"/>
                      <a:pt x="156" y="12"/>
                    </a:cubicBezTo>
                    <a:cubicBezTo>
                      <a:pt x="158" y="14"/>
                      <a:pt x="158" y="14"/>
                      <a:pt x="158" y="14"/>
                    </a:cubicBezTo>
                    <a:cubicBezTo>
                      <a:pt x="168" y="15"/>
                      <a:pt x="168" y="15"/>
                      <a:pt x="168" y="15"/>
                    </a:cubicBezTo>
                    <a:cubicBezTo>
                      <a:pt x="176" y="21"/>
                      <a:pt x="176" y="21"/>
                      <a:pt x="176" y="21"/>
                    </a:cubicBezTo>
                    <a:cubicBezTo>
                      <a:pt x="178" y="19"/>
                      <a:pt x="178" y="19"/>
                      <a:pt x="178" y="19"/>
                    </a:cubicBezTo>
                    <a:cubicBezTo>
                      <a:pt x="185" y="23"/>
                      <a:pt x="185" y="23"/>
                      <a:pt x="185" y="23"/>
                    </a:cubicBezTo>
                    <a:cubicBezTo>
                      <a:pt x="188" y="22"/>
                      <a:pt x="188" y="22"/>
                      <a:pt x="188" y="22"/>
                    </a:cubicBezTo>
                    <a:cubicBezTo>
                      <a:pt x="190" y="21"/>
                      <a:pt x="190" y="21"/>
                      <a:pt x="190" y="21"/>
                    </a:cubicBezTo>
                    <a:cubicBezTo>
                      <a:pt x="197" y="23"/>
                      <a:pt x="197" y="23"/>
                      <a:pt x="197" y="23"/>
                    </a:cubicBezTo>
                    <a:lnTo>
                      <a:pt x="203" y="27"/>
                    </a:lnTo>
                    <a:close/>
                    <a:moveTo>
                      <a:pt x="49" y="66"/>
                    </a:moveTo>
                    <a:cubicBezTo>
                      <a:pt x="52" y="73"/>
                      <a:pt x="52" y="73"/>
                      <a:pt x="52" y="73"/>
                    </a:cubicBezTo>
                    <a:cubicBezTo>
                      <a:pt x="52" y="74"/>
                      <a:pt x="52" y="74"/>
                      <a:pt x="52" y="74"/>
                    </a:cubicBezTo>
                    <a:cubicBezTo>
                      <a:pt x="48" y="74"/>
                      <a:pt x="48" y="74"/>
                      <a:pt x="48" y="74"/>
                    </a:cubicBezTo>
                    <a:cubicBezTo>
                      <a:pt x="46" y="68"/>
                      <a:pt x="46" y="68"/>
                      <a:pt x="46" y="68"/>
                    </a:cubicBezTo>
                    <a:cubicBezTo>
                      <a:pt x="43" y="66"/>
                      <a:pt x="43" y="66"/>
                      <a:pt x="43" y="66"/>
                    </a:cubicBezTo>
                    <a:cubicBezTo>
                      <a:pt x="40" y="66"/>
                      <a:pt x="40" y="66"/>
                      <a:pt x="40" y="66"/>
                    </a:cubicBezTo>
                    <a:cubicBezTo>
                      <a:pt x="40" y="63"/>
                      <a:pt x="40" y="63"/>
                      <a:pt x="40" y="63"/>
                    </a:cubicBezTo>
                    <a:cubicBezTo>
                      <a:pt x="42" y="60"/>
                      <a:pt x="42" y="60"/>
                      <a:pt x="42" y="60"/>
                    </a:cubicBezTo>
                    <a:cubicBezTo>
                      <a:pt x="44" y="63"/>
                      <a:pt x="44" y="63"/>
                      <a:pt x="44" y="63"/>
                    </a:cubicBezTo>
                    <a:cubicBezTo>
                      <a:pt x="46" y="65"/>
                      <a:pt x="46" y="65"/>
                      <a:pt x="46" y="65"/>
                    </a:cubicBezTo>
                    <a:lnTo>
                      <a:pt x="49" y="66"/>
                    </a:lnTo>
                    <a:close/>
                    <a:moveTo>
                      <a:pt x="46" y="110"/>
                    </a:moveTo>
                    <a:cubicBezTo>
                      <a:pt x="51" y="112"/>
                      <a:pt x="51" y="112"/>
                      <a:pt x="51" y="112"/>
                    </a:cubicBezTo>
                    <a:cubicBezTo>
                      <a:pt x="56" y="113"/>
                      <a:pt x="56" y="113"/>
                      <a:pt x="56" y="113"/>
                    </a:cubicBezTo>
                    <a:cubicBezTo>
                      <a:pt x="57" y="114"/>
                      <a:pt x="57" y="114"/>
                      <a:pt x="57" y="114"/>
                    </a:cubicBezTo>
                    <a:cubicBezTo>
                      <a:pt x="55" y="119"/>
                      <a:pt x="55" y="119"/>
                      <a:pt x="55" y="119"/>
                    </a:cubicBezTo>
                    <a:cubicBezTo>
                      <a:pt x="51" y="119"/>
                      <a:pt x="51" y="119"/>
                      <a:pt x="51" y="119"/>
                    </a:cubicBezTo>
                    <a:cubicBezTo>
                      <a:pt x="46" y="114"/>
                      <a:pt x="46" y="114"/>
                      <a:pt x="46" y="114"/>
                    </a:cubicBezTo>
                    <a:lnTo>
                      <a:pt x="46" y="110"/>
                    </a:lnTo>
                    <a:close/>
                    <a:moveTo>
                      <a:pt x="18" y="92"/>
                    </a:moveTo>
                    <a:cubicBezTo>
                      <a:pt x="20" y="95"/>
                      <a:pt x="20" y="95"/>
                      <a:pt x="20" y="95"/>
                    </a:cubicBezTo>
                    <a:cubicBezTo>
                      <a:pt x="21" y="97"/>
                      <a:pt x="21" y="97"/>
                      <a:pt x="21" y="97"/>
                    </a:cubicBezTo>
                    <a:cubicBezTo>
                      <a:pt x="20" y="98"/>
                      <a:pt x="20" y="98"/>
                      <a:pt x="20" y="98"/>
                    </a:cubicBezTo>
                    <a:cubicBezTo>
                      <a:pt x="17" y="94"/>
                      <a:pt x="17" y="94"/>
                      <a:pt x="17" y="94"/>
                    </a:cubicBezTo>
                    <a:cubicBezTo>
                      <a:pt x="17" y="92"/>
                      <a:pt x="17" y="92"/>
                      <a:pt x="17" y="92"/>
                    </a:cubicBezTo>
                    <a:lnTo>
                      <a:pt x="18" y="92"/>
                    </a:lnTo>
                    <a:close/>
                    <a:moveTo>
                      <a:pt x="0" y="189"/>
                    </a:moveTo>
                    <a:cubicBezTo>
                      <a:pt x="4" y="186"/>
                      <a:pt x="4" y="186"/>
                      <a:pt x="4" y="186"/>
                    </a:cubicBezTo>
                    <a:cubicBezTo>
                      <a:pt x="9" y="185"/>
                      <a:pt x="9" y="185"/>
                      <a:pt x="9" y="185"/>
                    </a:cubicBezTo>
                    <a:cubicBezTo>
                      <a:pt x="12" y="185"/>
                      <a:pt x="12" y="185"/>
                      <a:pt x="12" y="185"/>
                    </a:cubicBezTo>
                    <a:cubicBezTo>
                      <a:pt x="13" y="187"/>
                      <a:pt x="13" y="187"/>
                      <a:pt x="13" y="187"/>
                    </a:cubicBezTo>
                    <a:cubicBezTo>
                      <a:pt x="16" y="188"/>
                      <a:pt x="16" y="188"/>
                      <a:pt x="16" y="188"/>
                    </a:cubicBezTo>
                    <a:cubicBezTo>
                      <a:pt x="18" y="185"/>
                      <a:pt x="18" y="185"/>
                      <a:pt x="18" y="185"/>
                    </a:cubicBezTo>
                    <a:cubicBezTo>
                      <a:pt x="18" y="183"/>
                      <a:pt x="18" y="183"/>
                      <a:pt x="18" y="183"/>
                    </a:cubicBezTo>
                    <a:cubicBezTo>
                      <a:pt x="21" y="182"/>
                      <a:pt x="21" y="182"/>
                      <a:pt x="21" y="182"/>
                    </a:cubicBezTo>
                    <a:cubicBezTo>
                      <a:pt x="25" y="186"/>
                      <a:pt x="25" y="186"/>
                      <a:pt x="25" y="186"/>
                    </a:cubicBezTo>
                    <a:cubicBezTo>
                      <a:pt x="24" y="188"/>
                      <a:pt x="24" y="188"/>
                      <a:pt x="24" y="188"/>
                    </a:cubicBezTo>
                    <a:cubicBezTo>
                      <a:pt x="18" y="190"/>
                      <a:pt x="18" y="190"/>
                      <a:pt x="18" y="190"/>
                    </a:cubicBezTo>
                    <a:cubicBezTo>
                      <a:pt x="14" y="189"/>
                      <a:pt x="14" y="189"/>
                      <a:pt x="14" y="189"/>
                    </a:cubicBezTo>
                    <a:cubicBezTo>
                      <a:pt x="9" y="188"/>
                      <a:pt x="9" y="188"/>
                      <a:pt x="9" y="188"/>
                    </a:cubicBezTo>
                    <a:cubicBezTo>
                      <a:pt x="4" y="190"/>
                      <a:pt x="4" y="190"/>
                      <a:pt x="4" y="190"/>
                    </a:cubicBezTo>
                    <a:cubicBezTo>
                      <a:pt x="1" y="190"/>
                      <a:pt x="1" y="190"/>
                      <a:pt x="1" y="190"/>
                    </a:cubicBezTo>
                    <a:lnTo>
                      <a:pt x="0" y="189"/>
                    </a:lnTo>
                    <a:close/>
                    <a:moveTo>
                      <a:pt x="65" y="183"/>
                    </a:moveTo>
                    <a:cubicBezTo>
                      <a:pt x="67" y="186"/>
                      <a:pt x="67" y="186"/>
                      <a:pt x="67" y="186"/>
                    </a:cubicBezTo>
                    <a:cubicBezTo>
                      <a:pt x="70" y="184"/>
                      <a:pt x="70" y="184"/>
                      <a:pt x="70" y="184"/>
                    </a:cubicBezTo>
                    <a:cubicBezTo>
                      <a:pt x="68" y="182"/>
                      <a:pt x="68" y="182"/>
                      <a:pt x="68" y="182"/>
                    </a:cubicBezTo>
                    <a:lnTo>
                      <a:pt x="65" y="183"/>
                    </a:lnTo>
                    <a:close/>
                    <a:moveTo>
                      <a:pt x="69" y="187"/>
                    </a:moveTo>
                    <a:cubicBezTo>
                      <a:pt x="71" y="184"/>
                      <a:pt x="71" y="184"/>
                      <a:pt x="71" y="184"/>
                    </a:cubicBezTo>
                    <a:cubicBezTo>
                      <a:pt x="73" y="185"/>
                      <a:pt x="73" y="185"/>
                      <a:pt x="73" y="185"/>
                    </a:cubicBezTo>
                    <a:cubicBezTo>
                      <a:pt x="72" y="187"/>
                      <a:pt x="72" y="187"/>
                      <a:pt x="72" y="187"/>
                    </a:cubicBezTo>
                    <a:lnTo>
                      <a:pt x="69" y="187"/>
                    </a:lnTo>
                    <a:close/>
                    <a:moveTo>
                      <a:pt x="101" y="185"/>
                    </a:moveTo>
                    <a:cubicBezTo>
                      <a:pt x="103" y="187"/>
                      <a:pt x="103" y="187"/>
                      <a:pt x="103" y="187"/>
                    </a:cubicBezTo>
                    <a:cubicBezTo>
                      <a:pt x="104" y="185"/>
                      <a:pt x="104" y="185"/>
                      <a:pt x="104" y="185"/>
                    </a:cubicBezTo>
                    <a:cubicBezTo>
                      <a:pt x="103" y="183"/>
                      <a:pt x="103" y="183"/>
                      <a:pt x="103" y="183"/>
                    </a:cubicBezTo>
                    <a:lnTo>
                      <a:pt x="101" y="185"/>
                    </a:lnTo>
                    <a:close/>
                    <a:moveTo>
                      <a:pt x="112" y="168"/>
                    </a:moveTo>
                    <a:cubicBezTo>
                      <a:pt x="114" y="176"/>
                      <a:pt x="114" y="176"/>
                      <a:pt x="114" y="176"/>
                    </a:cubicBezTo>
                    <a:cubicBezTo>
                      <a:pt x="118" y="177"/>
                      <a:pt x="118" y="177"/>
                      <a:pt x="118" y="177"/>
                    </a:cubicBezTo>
                    <a:cubicBezTo>
                      <a:pt x="124" y="173"/>
                      <a:pt x="124" y="173"/>
                      <a:pt x="124" y="173"/>
                    </a:cubicBezTo>
                    <a:cubicBezTo>
                      <a:pt x="130" y="169"/>
                      <a:pt x="130" y="169"/>
                      <a:pt x="130" y="169"/>
                    </a:cubicBezTo>
                    <a:cubicBezTo>
                      <a:pt x="128" y="166"/>
                      <a:pt x="128" y="166"/>
                      <a:pt x="128" y="166"/>
                    </a:cubicBezTo>
                    <a:cubicBezTo>
                      <a:pt x="129" y="163"/>
                      <a:pt x="129" y="163"/>
                      <a:pt x="129" y="163"/>
                    </a:cubicBezTo>
                    <a:cubicBezTo>
                      <a:pt x="126" y="165"/>
                      <a:pt x="126" y="165"/>
                      <a:pt x="126" y="165"/>
                    </a:cubicBezTo>
                    <a:cubicBezTo>
                      <a:pt x="122" y="164"/>
                      <a:pt x="122" y="164"/>
                      <a:pt x="122" y="164"/>
                    </a:cubicBezTo>
                    <a:cubicBezTo>
                      <a:pt x="124" y="162"/>
                      <a:pt x="124" y="162"/>
                      <a:pt x="124" y="162"/>
                    </a:cubicBezTo>
                    <a:cubicBezTo>
                      <a:pt x="127" y="163"/>
                      <a:pt x="127" y="163"/>
                      <a:pt x="127" y="163"/>
                    </a:cubicBezTo>
                    <a:cubicBezTo>
                      <a:pt x="132" y="161"/>
                      <a:pt x="132" y="161"/>
                      <a:pt x="132" y="161"/>
                    </a:cubicBezTo>
                    <a:cubicBezTo>
                      <a:pt x="133" y="159"/>
                      <a:pt x="133" y="159"/>
                      <a:pt x="133" y="159"/>
                    </a:cubicBezTo>
                    <a:cubicBezTo>
                      <a:pt x="129" y="158"/>
                      <a:pt x="129" y="158"/>
                      <a:pt x="129" y="158"/>
                    </a:cubicBezTo>
                    <a:cubicBezTo>
                      <a:pt x="130" y="155"/>
                      <a:pt x="130" y="155"/>
                      <a:pt x="130" y="155"/>
                    </a:cubicBezTo>
                    <a:cubicBezTo>
                      <a:pt x="127" y="158"/>
                      <a:pt x="127" y="158"/>
                      <a:pt x="127" y="158"/>
                    </a:cubicBezTo>
                    <a:cubicBezTo>
                      <a:pt x="120" y="163"/>
                      <a:pt x="120" y="163"/>
                      <a:pt x="120" y="163"/>
                    </a:cubicBezTo>
                    <a:cubicBezTo>
                      <a:pt x="114" y="166"/>
                      <a:pt x="114" y="166"/>
                      <a:pt x="114" y="166"/>
                    </a:cubicBezTo>
                    <a:lnTo>
                      <a:pt x="112" y="168"/>
                    </a:lnTo>
                    <a:close/>
                    <a:moveTo>
                      <a:pt x="169" y="141"/>
                    </a:moveTo>
                    <a:cubicBezTo>
                      <a:pt x="172" y="140"/>
                      <a:pt x="172" y="140"/>
                      <a:pt x="172" y="140"/>
                    </a:cubicBezTo>
                    <a:cubicBezTo>
                      <a:pt x="171" y="137"/>
                      <a:pt x="171" y="137"/>
                      <a:pt x="171" y="137"/>
                    </a:cubicBezTo>
                    <a:cubicBezTo>
                      <a:pt x="168" y="138"/>
                      <a:pt x="168" y="138"/>
                      <a:pt x="168" y="138"/>
                    </a:cubicBezTo>
                    <a:lnTo>
                      <a:pt x="169" y="141"/>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1" name="Freeform 7">
                <a:extLst/>
              </p:cNvPr>
              <p:cNvSpPr>
                <a:spLocks noEditPoints="1"/>
              </p:cNvSpPr>
              <p:nvPr/>
            </p:nvSpPr>
            <p:spPr bwMode="auto">
              <a:xfrm>
                <a:off x="7956551" y="5124450"/>
                <a:ext cx="1855788" cy="1566863"/>
              </a:xfrm>
              <a:custGeom>
                <a:avLst/>
                <a:gdLst>
                  <a:gd name="T0" fmla="*/ 899 w 1169"/>
                  <a:gd name="T1" fmla="*/ 132 h 987"/>
                  <a:gd name="T2" fmla="*/ 1004 w 1169"/>
                  <a:gd name="T3" fmla="*/ 287 h 987"/>
                  <a:gd name="T4" fmla="*/ 1037 w 1169"/>
                  <a:gd name="T5" fmla="*/ 347 h 987"/>
                  <a:gd name="T6" fmla="*/ 1070 w 1169"/>
                  <a:gd name="T7" fmla="*/ 430 h 987"/>
                  <a:gd name="T8" fmla="*/ 1152 w 1169"/>
                  <a:gd name="T9" fmla="*/ 573 h 987"/>
                  <a:gd name="T10" fmla="*/ 1169 w 1169"/>
                  <a:gd name="T11" fmla="*/ 733 h 987"/>
                  <a:gd name="T12" fmla="*/ 1152 w 1169"/>
                  <a:gd name="T13" fmla="*/ 783 h 987"/>
                  <a:gd name="T14" fmla="*/ 1152 w 1169"/>
                  <a:gd name="T15" fmla="*/ 827 h 987"/>
                  <a:gd name="T16" fmla="*/ 1081 w 1169"/>
                  <a:gd name="T17" fmla="*/ 860 h 987"/>
                  <a:gd name="T18" fmla="*/ 1042 w 1169"/>
                  <a:gd name="T19" fmla="*/ 877 h 987"/>
                  <a:gd name="T20" fmla="*/ 1026 w 1169"/>
                  <a:gd name="T21" fmla="*/ 827 h 987"/>
                  <a:gd name="T22" fmla="*/ 948 w 1169"/>
                  <a:gd name="T23" fmla="*/ 767 h 987"/>
                  <a:gd name="T24" fmla="*/ 915 w 1169"/>
                  <a:gd name="T25" fmla="*/ 717 h 987"/>
                  <a:gd name="T26" fmla="*/ 871 w 1169"/>
                  <a:gd name="T27" fmla="*/ 695 h 987"/>
                  <a:gd name="T28" fmla="*/ 822 w 1169"/>
                  <a:gd name="T29" fmla="*/ 629 h 987"/>
                  <a:gd name="T30" fmla="*/ 750 w 1169"/>
                  <a:gd name="T31" fmla="*/ 540 h 987"/>
                  <a:gd name="T32" fmla="*/ 788 w 1169"/>
                  <a:gd name="T33" fmla="*/ 469 h 987"/>
                  <a:gd name="T34" fmla="*/ 750 w 1169"/>
                  <a:gd name="T35" fmla="*/ 474 h 987"/>
                  <a:gd name="T36" fmla="*/ 750 w 1169"/>
                  <a:gd name="T37" fmla="*/ 513 h 987"/>
                  <a:gd name="T38" fmla="*/ 728 w 1169"/>
                  <a:gd name="T39" fmla="*/ 430 h 987"/>
                  <a:gd name="T40" fmla="*/ 711 w 1169"/>
                  <a:gd name="T41" fmla="*/ 298 h 987"/>
                  <a:gd name="T42" fmla="*/ 651 w 1169"/>
                  <a:gd name="T43" fmla="*/ 259 h 987"/>
                  <a:gd name="T44" fmla="*/ 606 w 1169"/>
                  <a:gd name="T45" fmla="*/ 204 h 987"/>
                  <a:gd name="T46" fmla="*/ 535 w 1169"/>
                  <a:gd name="T47" fmla="*/ 160 h 987"/>
                  <a:gd name="T48" fmla="*/ 469 w 1169"/>
                  <a:gd name="T49" fmla="*/ 154 h 987"/>
                  <a:gd name="T50" fmla="*/ 469 w 1169"/>
                  <a:gd name="T51" fmla="*/ 187 h 987"/>
                  <a:gd name="T52" fmla="*/ 391 w 1169"/>
                  <a:gd name="T53" fmla="*/ 226 h 987"/>
                  <a:gd name="T54" fmla="*/ 336 w 1169"/>
                  <a:gd name="T55" fmla="*/ 215 h 987"/>
                  <a:gd name="T56" fmla="*/ 292 w 1169"/>
                  <a:gd name="T57" fmla="*/ 182 h 987"/>
                  <a:gd name="T58" fmla="*/ 143 w 1169"/>
                  <a:gd name="T59" fmla="*/ 143 h 987"/>
                  <a:gd name="T60" fmla="*/ 33 w 1169"/>
                  <a:gd name="T61" fmla="*/ 165 h 987"/>
                  <a:gd name="T62" fmla="*/ 0 w 1169"/>
                  <a:gd name="T63" fmla="*/ 82 h 987"/>
                  <a:gd name="T64" fmla="*/ 265 w 1169"/>
                  <a:gd name="T65" fmla="*/ 27 h 987"/>
                  <a:gd name="T66" fmla="*/ 369 w 1169"/>
                  <a:gd name="T67" fmla="*/ 55 h 987"/>
                  <a:gd name="T68" fmla="*/ 524 w 1169"/>
                  <a:gd name="T69" fmla="*/ 60 h 987"/>
                  <a:gd name="T70" fmla="*/ 755 w 1169"/>
                  <a:gd name="T71" fmla="*/ 49 h 987"/>
                  <a:gd name="T72" fmla="*/ 783 w 1169"/>
                  <a:gd name="T73" fmla="*/ 38 h 987"/>
                  <a:gd name="T74" fmla="*/ 816 w 1169"/>
                  <a:gd name="T75" fmla="*/ 5 h 987"/>
                  <a:gd name="T76" fmla="*/ 965 w 1169"/>
                  <a:gd name="T77" fmla="*/ 976 h 987"/>
                  <a:gd name="T78" fmla="*/ 1004 w 1169"/>
                  <a:gd name="T79" fmla="*/ 943 h 987"/>
                  <a:gd name="T80" fmla="*/ 1026 w 1169"/>
                  <a:gd name="T81" fmla="*/ 960 h 987"/>
                  <a:gd name="T82" fmla="*/ 954 w 1169"/>
                  <a:gd name="T83" fmla="*/ 987 h 987"/>
                  <a:gd name="T84" fmla="*/ 1059 w 1169"/>
                  <a:gd name="T85" fmla="*/ 954 h 987"/>
                  <a:gd name="T86" fmla="*/ 1141 w 1169"/>
                  <a:gd name="T87" fmla="*/ 877 h 987"/>
                  <a:gd name="T88" fmla="*/ 1169 w 1169"/>
                  <a:gd name="T89" fmla="*/ 789 h 987"/>
                  <a:gd name="T90" fmla="*/ 1147 w 1169"/>
                  <a:gd name="T91" fmla="*/ 849 h 987"/>
                  <a:gd name="T92" fmla="*/ 1064 w 1169"/>
                  <a:gd name="T93" fmla="*/ 93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9" h="987">
                    <a:moveTo>
                      <a:pt x="855" y="5"/>
                    </a:moveTo>
                    <a:lnTo>
                      <a:pt x="871" y="60"/>
                    </a:lnTo>
                    <a:lnTo>
                      <a:pt x="899" y="132"/>
                    </a:lnTo>
                    <a:lnTo>
                      <a:pt x="937" y="204"/>
                    </a:lnTo>
                    <a:lnTo>
                      <a:pt x="965" y="248"/>
                    </a:lnTo>
                    <a:lnTo>
                      <a:pt x="1004" y="287"/>
                    </a:lnTo>
                    <a:lnTo>
                      <a:pt x="1031" y="314"/>
                    </a:lnTo>
                    <a:lnTo>
                      <a:pt x="1042" y="336"/>
                    </a:lnTo>
                    <a:lnTo>
                      <a:pt x="1037" y="347"/>
                    </a:lnTo>
                    <a:lnTo>
                      <a:pt x="1031" y="358"/>
                    </a:lnTo>
                    <a:lnTo>
                      <a:pt x="1053" y="413"/>
                    </a:lnTo>
                    <a:lnTo>
                      <a:pt x="1070" y="430"/>
                    </a:lnTo>
                    <a:lnTo>
                      <a:pt x="1092" y="474"/>
                    </a:lnTo>
                    <a:lnTo>
                      <a:pt x="1119" y="513"/>
                    </a:lnTo>
                    <a:lnTo>
                      <a:pt x="1152" y="573"/>
                    </a:lnTo>
                    <a:lnTo>
                      <a:pt x="1158" y="629"/>
                    </a:lnTo>
                    <a:lnTo>
                      <a:pt x="1163" y="717"/>
                    </a:lnTo>
                    <a:lnTo>
                      <a:pt x="1169" y="733"/>
                    </a:lnTo>
                    <a:lnTo>
                      <a:pt x="1163" y="756"/>
                    </a:lnTo>
                    <a:lnTo>
                      <a:pt x="1147" y="767"/>
                    </a:lnTo>
                    <a:lnTo>
                      <a:pt x="1152" y="783"/>
                    </a:lnTo>
                    <a:lnTo>
                      <a:pt x="1147" y="794"/>
                    </a:lnTo>
                    <a:lnTo>
                      <a:pt x="1147" y="811"/>
                    </a:lnTo>
                    <a:lnTo>
                      <a:pt x="1152" y="827"/>
                    </a:lnTo>
                    <a:lnTo>
                      <a:pt x="1130" y="849"/>
                    </a:lnTo>
                    <a:lnTo>
                      <a:pt x="1108" y="860"/>
                    </a:lnTo>
                    <a:lnTo>
                      <a:pt x="1081" y="860"/>
                    </a:lnTo>
                    <a:lnTo>
                      <a:pt x="1070" y="877"/>
                    </a:lnTo>
                    <a:lnTo>
                      <a:pt x="1053" y="882"/>
                    </a:lnTo>
                    <a:lnTo>
                      <a:pt x="1042" y="877"/>
                    </a:lnTo>
                    <a:lnTo>
                      <a:pt x="1037" y="871"/>
                    </a:lnTo>
                    <a:lnTo>
                      <a:pt x="1031" y="849"/>
                    </a:lnTo>
                    <a:lnTo>
                      <a:pt x="1026" y="827"/>
                    </a:lnTo>
                    <a:lnTo>
                      <a:pt x="1004" y="789"/>
                    </a:lnTo>
                    <a:lnTo>
                      <a:pt x="976" y="772"/>
                    </a:lnTo>
                    <a:lnTo>
                      <a:pt x="948" y="767"/>
                    </a:lnTo>
                    <a:lnTo>
                      <a:pt x="943" y="778"/>
                    </a:lnTo>
                    <a:lnTo>
                      <a:pt x="915" y="744"/>
                    </a:lnTo>
                    <a:lnTo>
                      <a:pt x="915" y="717"/>
                    </a:lnTo>
                    <a:lnTo>
                      <a:pt x="893" y="689"/>
                    </a:lnTo>
                    <a:lnTo>
                      <a:pt x="882" y="678"/>
                    </a:lnTo>
                    <a:lnTo>
                      <a:pt x="871" y="695"/>
                    </a:lnTo>
                    <a:lnTo>
                      <a:pt x="855" y="695"/>
                    </a:lnTo>
                    <a:lnTo>
                      <a:pt x="838" y="656"/>
                    </a:lnTo>
                    <a:lnTo>
                      <a:pt x="822" y="629"/>
                    </a:lnTo>
                    <a:lnTo>
                      <a:pt x="799" y="590"/>
                    </a:lnTo>
                    <a:lnTo>
                      <a:pt x="777" y="568"/>
                    </a:lnTo>
                    <a:lnTo>
                      <a:pt x="750" y="540"/>
                    </a:lnTo>
                    <a:lnTo>
                      <a:pt x="766" y="524"/>
                    </a:lnTo>
                    <a:lnTo>
                      <a:pt x="794" y="480"/>
                    </a:lnTo>
                    <a:lnTo>
                      <a:pt x="788" y="469"/>
                    </a:lnTo>
                    <a:lnTo>
                      <a:pt x="755" y="463"/>
                    </a:lnTo>
                    <a:lnTo>
                      <a:pt x="744" y="469"/>
                    </a:lnTo>
                    <a:lnTo>
                      <a:pt x="750" y="474"/>
                    </a:lnTo>
                    <a:lnTo>
                      <a:pt x="766" y="480"/>
                    </a:lnTo>
                    <a:lnTo>
                      <a:pt x="755" y="513"/>
                    </a:lnTo>
                    <a:lnTo>
                      <a:pt x="750" y="513"/>
                    </a:lnTo>
                    <a:lnTo>
                      <a:pt x="739" y="485"/>
                    </a:lnTo>
                    <a:lnTo>
                      <a:pt x="728" y="452"/>
                    </a:lnTo>
                    <a:lnTo>
                      <a:pt x="728" y="430"/>
                    </a:lnTo>
                    <a:lnTo>
                      <a:pt x="733" y="397"/>
                    </a:lnTo>
                    <a:lnTo>
                      <a:pt x="733" y="325"/>
                    </a:lnTo>
                    <a:lnTo>
                      <a:pt x="711" y="298"/>
                    </a:lnTo>
                    <a:lnTo>
                      <a:pt x="706" y="276"/>
                    </a:lnTo>
                    <a:lnTo>
                      <a:pt x="667" y="264"/>
                    </a:lnTo>
                    <a:lnTo>
                      <a:pt x="651" y="259"/>
                    </a:lnTo>
                    <a:lnTo>
                      <a:pt x="640" y="242"/>
                    </a:lnTo>
                    <a:lnTo>
                      <a:pt x="612" y="231"/>
                    </a:lnTo>
                    <a:lnTo>
                      <a:pt x="606" y="204"/>
                    </a:lnTo>
                    <a:lnTo>
                      <a:pt x="584" y="198"/>
                    </a:lnTo>
                    <a:lnTo>
                      <a:pt x="568" y="171"/>
                    </a:lnTo>
                    <a:lnTo>
                      <a:pt x="535" y="160"/>
                    </a:lnTo>
                    <a:lnTo>
                      <a:pt x="518" y="149"/>
                    </a:lnTo>
                    <a:lnTo>
                      <a:pt x="496" y="149"/>
                    </a:lnTo>
                    <a:lnTo>
                      <a:pt x="469" y="154"/>
                    </a:lnTo>
                    <a:lnTo>
                      <a:pt x="469" y="171"/>
                    </a:lnTo>
                    <a:lnTo>
                      <a:pt x="474" y="176"/>
                    </a:lnTo>
                    <a:lnTo>
                      <a:pt x="469" y="187"/>
                    </a:lnTo>
                    <a:lnTo>
                      <a:pt x="447" y="182"/>
                    </a:lnTo>
                    <a:lnTo>
                      <a:pt x="419" y="209"/>
                    </a:lnTo>
                    <a:lnTo>
                      <a:pt x="391" y="226"/>
                    </a:lnTo>
                    <a:lnTo>
                      <a:pt x="364" y="226"/>
                    </a:lnTo>
                    <a:lnTo>
                      <a:pt x="342" y="231"/>
                    </a:lnTo>
                    <a:lnTo>
                      <a:pt x="336" y="215"/>
                    </a:lnTo>
                    <a:lnTo>
                      <a:pt x="325" y="198"/>
                    </a:lnTo>
                    <a:lnTo>
                      <a:pt x="303" y="193"/>
                    </a:lnTo>
                    <a:lnTo>
                      <a:pt x="292" y="182"/>
                    </a:lnTo>
                    <a:lnTo>
                      <a:pt x="231" y="154"/>
                    </a:lnTo>
                    <a:lnTo>
                      <a:pt x="176" y="138"/>
                    </a:lnTo>
                    <a:lnTo>
                      <a:pt x="143" y="143"/>
                    </a:lnTo>
                    <a:lnTo>
                      <a:pt x="99" y="149"/>
                    </a:lnTo>
                    <a:lnTo>
                      <a:pt x="55" y="160"/>
                    </a:lnTo>
                    <a:lnTo>
                      <a:pt x="33" y="165"/>
                    </a:lnTo>
                    <a:lnTo>
                      <a:pt x="27" y="110"/>
                    </a:lnTo>
                    <a:lnTo>
                      <a:pt x="11" y="93"/>
                    </a:lnTo>
                    <a:lnTo>
                      <a:pt x="0" y="82"/>
                    </a:lnTo>
                    <a:lnTo>
                      <a:pt x="0" y="60"/>
                    </a:lnTo>
                    <a:lnTo>
                      <a:pt x="77" y="49"/>
                    </a:lnTo>
                    <a:lnTo>
                      <a:pt x="265" y="27"/>
                    </a:lnTo>
                    <a:lnTo>
                      <a:pt x="314" y="22"/>
                    </a:lnTo>
                    <a:lnTo>
                      <a:pt x="353" y="22"/>
                    </a:lnTo>
                    <a:lnTo>
                      <a:pt x="369" y="55"/>
                    </a:lnTo>
                    <a:lnTo>
                      <a:pt x="380" y="66"/>
                    </a:lnTo>
                    <a:lnTo>
                      <a:pt x="441" y="66"/>
                    </a:lnTo>
                    <a:lnTo>
                      <a:pt x="524" y="60"/>
                    </a:lnTo>
                    <a:lnTo>
                      <a:pt x="678" y="55"/>
                    </a:lnTo>
                    <a:lnTo>
                      <a:pt x="722" y="49"/>
                    </a:lnTo>
                    <a:lnTo>
                      <a:pt x="755" y="49"/>
                    </a:lnTo>
                    <a:lnTo>
                      <a:pt x="755" y="71"/>
                    </a:lnTo>
                    <a:lnTo>
                      <a:pt x="783" y="77"/>
                    </a:lnTo>
                    <a:lnTo>
                      <a:pt x="783" y="38"/>
                    </a:lnTo>
                    <a:lnTo>
                      <a:pt x="772" y="5"/>
                    </a:lnTo>
                    <a:lnTo>
                      <a:pt x="777" y="0"/>
                    </a:lnTo>
                    <a:lnTo>
                      <a:pt x="816" y="5"/>
                    </a:lnTo>
                    <a:lnTo>
                      <a:pt x="855" y="5"/>
                    </a:lnTo>
                    <a:close/>
                    <a:moveTo>
                      <a:pt x="948" y="982"/>
                    </a:moveTo>
                    <a:lnTo>
                      <a:pt x="965" y="976"/>
                    </a:lnTo>
                    <a:lnTo>
                      <a:pt x="976" y="976"/>
                    </a:lnTo>
                    <a:lnTo>
                      <a:pt x="987" y="960"/>
                    </a:lnTo>
                    <a:lnTo>
                      <a:pt x="1004" y="943"/>
                    </a:lnTo>
                    <a:lnTo>
                      <a:pt x="1015" y="949"/>
                    </a:lnTo>
                    <a:lnTo>
                      <a:pt x="1026" y="949"/>
                    </a:lnTo>
                    <a:lnTo>
                      <a:pt x="1026" y="960"/>
                    </a:lnTo>
                    <a:lnTo>
                      <a:pt x="1004" y="971"/>
                    </a:lnTo>
                    <a:lnTo>
                      <a:pt x="970" y="976"/>
                    </a:lnTo>
                    <a:lnTo>
                      <a:pt x="954" y="987"/>
                    </a:lnTo>
                    <a:lnTo>
                      <a:pt x="948" y="982"/>
                    </a:lnTo>
                    <a:close/>
                    <a:moveTo>
                      <a:pt x="1048" y="943"/>
                    </a:moveTo>
                    <a:lnTo>
                      <a:pt x="1059" y="954"/>
                    </a:lnTo>
                    <a:lnTo>
                      <a:pt x="1075" y="938"/>
                    </a:lnTo>
                    <a:lnTo>
                      <a:pt x="1114" y="904"/>
                    </a:lnTo>
                    <a:lnTo>
                      <a:pt x="1141" y="877"/>
                    </a:lnTo>
                    <a:lnTo>
                      <a:pt x="1163" y="827"/>
                    </a:lnTo>
                    <a:lnTo>
                      <a:pt x="1169" y="816"/>
                    </a:lnTo>
                    <a:lnTo>
                      <a:pt x="1169" y="789"/>
                    </a:lnTo>
                    <a:lnTo>
                      <a:pt x="1163" y="794"/>
                    </a:lnTo>
                    <a:lnTo>
                      <a:pt x="1158" y="816"/>
                    </a:lnTo>
                    <a:lnTo>
                      <a:pt x="1147" y="849"/>
                    </a:lnTo>
                    <a:lnTo>
                      <a:pt x="1125" y="888"/>
                    </a:lnTo>
                    <a:lnTo>
                      <a:pt x="1092" y="921"/>
                    </a:lnTo>
                    <a:lnTo>
                      <a:pt x="1064" y="932"/>
                    </a:lnTo>
                    <a:lnTo>
                      <a:pt x="1048" y="943"/>
                    </a:lnTo>
                    <a:close/>
                  </a:path>
                </a:pathLst>
              </a:custGeom>
              <a:solidFill>
                <a:srgbClr val="104C10"/>
              </a:solidFill>
              <a:ln w="9525" cap="flat">
                <a:solidFill>
                  <a:schemeClr val="bg1"/>
                </a:solidFill>
                <a:prstDash val="solid"/>
                <a:miter lim="800000"/>
                <a:headEnd/>
                <a:tailEnd/>
              </a:ln>
              <a:effectLst/>
            </p:spPr>
            <p:txBody>
              <a:bodyPr vert="horz" wrap="square" lIns="68580" tIns="34290" rIns="68580" bIns="34290" numCol="1" anchor="t" anchorCtr="0" compatLnSpc="1">
                <a:prstTxWarp prst="textNoShape">
                  <a:avLst/>
                </a:prstTxWarp>
              </a:bodyPr>
              <a:lstStyle/>
              <a:p>
                <a:endParaRPr lang="en-US" sz="1350" dirty="0"/>
              </a:p>
            </p:txBody>
          </p:sp>
          <p:sp>
            <p:nvSpPr>
              <p:cNvPr id="132" name="Freeform 8">
                <a:extLst/>
              </p:cNvPr>
              <p:cNvSpPr>
                <a:spLocks/>
              </p:cNvSpPr>
              <p:nvPr/>
            </p:nvSpPr>
            <p:spPr bwMode="auto">
              <a:xfrm>
                <a:off x="8761413" y="3984625"/>
                <a:ext cx="1033463" cy="779463"/>
              </a:xfrm>
              <a:custGeom>
                <a:avLst/>
                <a:gdLst>
                  <a:gd name="T0" fmla="*/ 392 w 651"/>
                  <a:gd name="T1" fmla="*/ 486 h 491"/>
                  <a:gd name="T2" fmla="*/ 381 w 651"/>
                  <a:gd name="T3" fmla="*/ 491 h 491"/>
                  <a:gd name="T4" fmla="*/ 359 w 651"/>
                  <a:gd name="T5" fmla="*/ 480 h 491"/>
                  <a:gd name="T6" fmla="*/ 353 w 651"/>
                  <a:gd name="T7" fmla="*/ 469 h 491"/>
                  <a:gd name="T8" fmla="*/ 348 w 651"/>
                  <a:gd name="T9" fmla="*/ 442 h 491"/>
                  <a:gd name="T10" fmla="*/ 331 w 651"/>
                  <a:gd name="T11" fmla="*/ 425 h 491"/>
                  <a:gd name="T12" fmla="*/ 309 w 651"/>
                  <a:gd name="T13" fmla="*/ 420 h 491"/>
                  <a:gd name="T14" fmla="*/ 298 w 651"/>
                  <a:gd name="T15" fmla="*/ 387 h 491"/>
                  <a:gd name="T16" fmla="*/ 276 w 651"/>
                  <a:gd name="T17" fmla="*/ 342 h 491"/>
                  <a:gd name="T18" fmla="*/ 248 w 651"/>
                  <a:gd name="T19" fmla="*/ 326 h 491"/>
                  <a:gd name="T20" fmla="*/ 232 w 651"/>
                  <a:gd name="T21" fmla="*/ 315 h 491"/>
                  <a:gd name="T22" fmla="*/ 221 w 651"/>
                  <a:gd name="T23" fmla="*/ 293 h 491"/>
                  <a:gd name="T24" fmla="*/ 204 w 651"/>
                  <a:gd name="T25" fmla="*/ 282 h 491"/>
                  <a:gd name="T26" fmla="*/ 188 w 651"/>
                  <a:gd name="T27" fmla="*/ 271 h 491"/>
                  <a:gd name="T28" fmla="*/ 171 w 651"/>
                  <a:gd name="T29" fmla="*/ 249 h 491"/>
                  <a:gd name="T30" fmla="*/ 149 w 651"/>
                  <a:gd name="T31" fmla="*/ 232 h 491"/>
                  <a:gd name="T32" fmla="*/ 116 w 651"/>
                  <a:gd name="T33" fmla="*/ 221 h 491"/>
                  <a:gd name="T34" fmla="*/ 116 w 651"/>
                  <a:gd name="T35" fmla="*/ 210 h 491"/>
                  <a:gd name="T36" fmla="*/ 94 w 651"/>
                  <a:gd name="T37" fmla="*/ 188 h 491"/>
                  <a:gd name="T38" fmla="*/ 94 w 651"/>
                  <a:gd name="T39" fmla="*/ 177 h 491"/>
                  <a:gd name="T40" fmla="*/ 66 w 651"/>
                  <a:gd name="T41" fmla="*/ 138 h 491"/>
                  <a:gd name="T42" fmla="*/ 44 w 651"/>
                  <a:gd name="T43" fmla="*/ 138 h 491"/>
                  <a:gd name="T44" fmla="*/ 11 w 651"/>
                  <a:gd name="T45" fmla="*/ 122 h 491"/>
                  <a:gd name="T46" fmla="*/ 0 w 651"/>
                  <a:gd name="T47" fmla="*/ 111 h 491"/>
                  <a:gd name="T48" fmla="*/ 0 w 651"/>
                  <a:gd name="T49" fmla="*/ 100 h 491"/>
                  <a:gd name="T50" fmla="*/ 6 w 651"/>
                  <a:gd name="T51" fmla="*/ 83 h 491"/>
                  <a:gd name="T52" fmla="*/ 22 w 651"/>
                  <a:gd name="T53" fmla="*/ 78 h 491"/>
                  <a:gd name="T54" fmla="*/ 22 w 651"/>
                  <a:gd name="T55" fmla="*/ 61 h 491"/>
                  <a:gd name="T56" fmla="*/ 66 w 651"/>
                  <a:gd name="T57" fmla="*/ 45 h 491"/>
                  <a:gd name="T58" fmla="*/ 133 w 651"/>
                  <a:gd name="T59" fmla="*/ 11 h 491"/>
                  <a:gd name="T60" fmla="*/ 188 w 651"/>
                  <a:gd name="T61" fmla="*/ 6 h 491"/>
                  <a:gd name="T62" fmla="*/ 309 w 651"/>
                  <a:gd name="T63" fmla="*/ 0 h 491"/>
                  <a:gd name="T64" fmla="*/ 326 w 651"/>
                  <a:gd name="T65" fmla="*/ 17 h 491"/>
                  <a:gd name="T66" fmla="*/ 337 w 651"/>
                  <a:gd name="T67" fmla="*/ 39 h 491"/>
                  <a:gd name="T68" fmla="*/ 370 w 651"/>
                  <a:gd name="T69" fmla="*/ 34 h 491"/>
                  <a:gd name="T70" fmla="*/ 458 w 651"/>
                  <a:gd name="T71" fmla="*/ 22 h 491"/>
                  <a:gd name="T72" fmla="*/ 480 w 651"/>
                  <a:gd name="T73" fmla="*/ 28 h 491"/>
                  <a:gd name="T74" fmla="*/ 574 w 651"/>
                  <a:gd name="T75" fmla="*/ 83 h 491"/>
                  <a:gd name="T76" fmla="*/ 651 w 651"/>
                  <a:gd name="T77" fmla="*/ 144 h 491"/>
                  <a:gd name="T78" fmla="*/ 607 w 651"/>
                  <a:gd name="T79" fmla="*/ 188 h 491"/>
                  <a:gd name="T80" fmla="*/ 590 w 651"/>
                  <a:gd name="T81" fmla="*/ 232 h 491"/>
                  <a:gd name="T82" fmla="*/ 585 w 651"/>
                  <a:gd name="T83" fmla="*/ 276 h 491"/>
                  <a:gd name="T84" fmla="*/ 574 w 651"/>
                  <a:gd name="T85" fmla="*/ 282 h 491"/>
                  <a:gd name="T86" fmla="*/ 568 w 651"/>
                  <a:gd name="T87" fmla="*/ 304 h 491"/>
                  <a:gd name="T88" fmla="*/ 546 w 651"/>
                  <a:gd name="T89" fmla="*/ 309 h 491"/>
                  <a:gd name="T90" fmla="*/ 535 w 651"/>
                  <a:gd name="T91" fmla="*/ 337 h 491"/>
                  <a:gd name="T92" fmla="*/ 513 w 651"/>
                  <a:gd name="T93" fmla="*/ 354 h 491"/>
                  <a:gd name="T94" fmla="*/ 497 w 651"/>
                  <a:gd name="T95" fmla="*/ 381 h 491"/>
                  <a:gd name="T96" fmla="*/ 486 w 651"/>
                  <a:gd name="T97" fmla="*/ 387 h 491"/>
                  <a:gd name="T98" fmla="*/ 458 w 651"/>
                  <a:gd name="T99" fmla="*/ 409 h 491"/>
                  <a:gd name="T100" fmla="*/ 436 w 651"/>
                  <a:gd name="T101" fmla="*/ 414 h 491"/>
                  <a:gd name="T102" fmla="*/ 441 w 651"/>
                  <a:gd name="T103" fmla="*/ 436 h 491"/>
                  <a:gd name="T104" fmla="*/ 408 w 651"/>
                  <a:gd name="T105" fmla="*/ 475 h 491"/>
                  <a:gd name="T106" fmla="*/ 392 w 651"/>
                  <a:gd name="T107" fmla="*/ 486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1" h="491">
                    <a:moveTo>
                      <a:pt x="392" y="486"/>
                    </a:moveTo>
                    <a:lnTo>
                      <a:pt x="381" y="491"/>
                    </a:lnTo>
                    <a:lnTo>
                      <a:pt x="359" y="480"/>
                    </a:lnTo>
                    <a:lnTo>
                      <a:pt x="353" y="469"/>
                    </a:lnTo>
                    <a:lnTo>
                      <a:pt x="348" y="442"/>
                    </a:lnTo>
                    <a:lnTo>
                      <a:pt x="331" y="425"/>
                    </a:lnTo>
                    <a:lnTo>
                      <a:pt x="309" y="420"/>
                    </a:lnTo>
                    <a:lnTo>
                      <a:pt x="298" y="387"/>
                    </a:lnTo>
                    <a:lnTo>
                      <a:pt x="276" y="342"/>
                    </a:lnTo>
                    <a:lnTo>
                      <a:pt x="248" y="326"/>
                    </a:lnTo>
                    <a:lnTo>
                      <a:pt x="232" y="315"/>
                    </a:lnTo>
                    <a:lnTo>
                      <a:pt x="221" y="293"/>
                    </a:lnTo>
                    <a:lnTo>
                      <a:pt x="204" y="282"/>
                    </a:lnTo>
                    <a:lnTo>
                      <a:pt x="188" y="271"/>
                    </a:lnTo>
                    <a:lnTo>
                      <a:pt x="171" y="249"/>
                    </a:lnTo>
                    <a:lnTo>
                      <a:pt x="149" y="232"/>
                    </a:lnTo>
                    <a:lnTo>
                      <a:pt x="116" y="221"/>
                    </a:lnTo>
                    <a:lnTo>
                      <a:pt x="116" y="210"/>
                    </a:lnTo>
                    <a:lnTo>
                      <a:pt x="94" y="188"/>
                    </a:lnTo>
                    <a:lnTo>
                      <a:pt x="94" y="177"/>
                    </a:lnTo>
                    <a:lnTo>
                      <a:pt x="66" y="138"/>
                    </a:lnTo>
                    <a:lnTo>
                      <a:pt x="44" y="138"/>
                    </a:lnTo>
                    <a:lnTo>
                      <a:pt x="11" y="122"/>
                    </a:lnTo>
                    <a:lnTo>
                      <a:pt x="0" y="111"/>
                    </a:lnTo>
                    <a:lnTo>
                      <a:pt x="0" y="100"/>
                    </a:lnTo>
                    <a:lnTo>
                      <a:pt x="6" y="83"/>
                    </a:lnTo>
                    <a:lnTo>
                      <a:pt x="22" y="78"/>
                    </a:lnTo>
                    <a:lnTo>
                      <a:pt x="22" y="61"/>
                    </a:lnTo>
                    <a:lnTo>
                      <a:pt x="66" y="45"/>
                    </a:lnTo>
                    <a:lnTo>
                      <a:pt x="133" y="11"/>
                    </a:lnTo>
                    <a:lnTo>
                      <a:pt x="188" y="6"/>
                    </a:lnTo>
                    <a:lnTo>
                      <a:pt x="309" y="0"/>
                    </a:lnTo>
                    <a:lnTo>
                      <a:pt x="326" y="17"/>
                    </a:lnTo>
                    <a:lnTo>
                      <a:pt x="337" y="39"/>
                    </a:lnTo>
                    <a:lnTo>
                      <a:pt x="370" y="34"/>
                    </a:lnTo>
                    <a:lnTo>
                      <a:pt x="458" y="22"/>
                    </a:lnTo>
                    <a:lnTo>
                      <a:pt x="480" y="28"/>
                    </a:lnTo>
                    <a:lnTo>
                      <a:pt x="574" y="83"/>
                    </a:lnTo>
                    <a:lnTo>
                      <a:pt x="651" y="144"/>
                    </a:lnTo>
                    <a:lnTo>
                      <a:pt x="607" y="188"/>
                    </a:lnTo>
                    <a:lnTo>
                      <a:pt x="590" y="232"/>
                    </a:lnTo>
                    <a:lnTo>
                      <a:pt x="585" y="276"/>
                    </a:lnTo>
                    <a:lnTo>
                      <a:pt x="574" y="282"/>
                    </a:lnTo>
                    <a:lnTo>
                      <a:pt x="568" y="304"/>
                    </a:lnTo>
                    <a:lnTo>
                      <a:pt x="546" y="309"/>
                    </a:lnTo>
                    <a:lnTo>
                      <a:pt x="535" y="337"/>
                    </a:lnTo>
                    <a:lnTo>
                      <a:pt x="513" y="354"/>
                    </a:lnTo>
                    <a:lnTo>
                      <a:pt x="497" y="381"/>
                    </a:lnTo>
                    <a:lnTo>
                      <a:pt x="486" y="387"/>
                    </a:lnTo>
                    <a:lnTo>
                      <a:pt x="458" y="409"/>
                    </a:lnTo>
                    <a:lnTo>
                      <a:pt x="436" y="414"/>
                    </a:lnTo>
                    <a:lnTo>
                      <a:pt x="441" y="436"/>
                    </a:lnTo>
                    <a:lnTo>
                      <a:pt x="408" y="475"/>
                    </a:lnTo>
                    <a:lnTo>
                      <a:pt x="392" y="48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3" name="Freeform 9">
                <a:extLst/>
              </p:cNvPr>
              <p:cNvSpPr>
                <a:spLocks/>
              </p:cNvSpPr>
              <p:nvPr/>
            </p:nvSpPr>
            <p:spPr bwMode="auto">
              <a:xfrm>
                <a:off x="8288338" y="4090988"/>
                <a:ext cx="1095375" cy="1146175"/>
              </a:xfrm>
              <a:custGeom>
                <a:avLst/>
                <a:gdLst>
                  <a:gd name="T0" fmla="*/ 127 w 690"/>
                  <a:gd name="T1" fmla="*/ 22 h 722"/>
                  <a:gd name="T2" fmla="*/ 0 w 690"/>
                  <a:gd name="T3" fmla="*/ 33 h 722"/>
                  <a:gd name="T4" fmla="*/ 6 w 690"/>
                  <a:gd name="T5" fmla="*/ 66 h 722"/>
                  <a:gd name="T6" fmla="*/ 34 w 690"/>
                  <a:gd name="T7" fmla="*/ 149 h 722"/>
                  <a:gd name="T8" fmla="*/ 61 w 690"/>
                  <a:gd name="T9" fmla="*/ 270 h 722"/>
                  <a:gd name="T10" fmla="*/ 83 w 690"/>
                  <a:gd name="T11" fmla="*/ 353 h 722"/>
                  <a:gd name="T12" fmla="*/ 122 w 690"/>
                  <a:gd name="T13" fmla="*/ 424 h 722"/>
                  <a:gd name="T14" fmla="*/ 138 w 690"/>
                  <a:gd name="T15" fmla="*/ 458 h 722"/>
                  <a:gd name="T16" fmla="*/ 127 w 690"/>
                  <a:gd name="T17" fmla="*/ 507 h 722"/>
                  <a:gd name="T18" fmla="*/ 122 w 690"/>
                  <a:gd name="T19" fmla="*/ 546 h 722"/>
                  <a:gd name="T20" fmla="*/ 133 w 690"/>
                  <a:gd name="T21" fmla="*/ 618 h 722"/>
                  <a:gd name="T22" fmla="*/ 133 w 690"/>
                  <a:gd name="T23" fmla="*/ 640 h 722"/>
                  <a:gd name="T24" fmla="*/ 149 w 690"/>
                  <a:gd name="T25" fmla="*/ 673 h 722"/>
                  <a:gd name="T26" fmla="*/ 177 w 690"/>
                  <a:gd name="T27" fmla="*/ 711 h 722"/>
                  <a:gd name="T28" fmla="*/ 315 w 690"/>
                  <a:gd name="T29" fmla="*/ 706 h 722"/>
                  <a:gd name="T30" fmla="*/ 513 w 690"/>
                  <a:gd name="T31" fmla="*/ 695 h 722"/>
                  <a:gd name="T32" fmla="*/ 552 w 690"/>
                  <a:gd name="T33" fmla="*/ 717 h 722"/>
                  <a:gd name="T34" fmla="*/ 568 w 690"/>
                  <a:gd name="T35" fmla="*/ 689 h 722"/>
                  <a:gd name="T36" fmla="*/ 568 w 690"/>
                  <a:gd name="T37" fmla="*/ 645 h 722"/>
                  <a:gd name="T38" fmla="*/ 646 w 690"/>
                  <a:gd name="T39" fmla="*/ 651 h 722"/>
                  <a:gd name="T40" fmla="*/ 657 w 690"/>
                  <a:gd name="T41" fmla="*/ 529 h 722"/>
                  <a:gd name="T42" fmla="*/ 662 w 690"/>
                  <a:gd name="T43" fmla="*/ 480 h 722"/>
                  <a:gd name="T44" fmla="*/ 684 w 690"/>
                  <a:gd name="T45" fmla="*/ 424 h 722"/>
                  <a:gd name="T46" fmla="*/ 651 w 690"/>
                  <a:gd name="T47" fmla="*/ 419 h 722"/>
                  <a:gd name="T48" fmla="*/ 640 w 690"/>
                  <a:gd name="T49" fmla="*/ 380 h 722"/>
                  <a:gd name="T50" fmla="*/ 602 w 690"/>
                  <a:gd name="T51" fmla="*/ 358 h 722"/>
                  <a:gd name="T52" fmla="*/ 568 w 690"/>
                  <a:gd name="T53" fmla="*/ 275 h 722"/>
                  <a:gd name="T54" fmla="*/ 524 w 690"/>
                  <a:gd name="T55" fmla="*/ 248 h 722"/>
                  <a:gd name="T56" fmla="*/ 497 w 690"/>
                  <a:gd name="T57" fmla="*/ 215 h 722"/>
                  <a:gd name="T58" fmla="*/ 464 w 690"/>
                  <a:gd name="T59" fmla="*/ 182 h 722"/>
                  <a:gd name="T60" fmla="*/ 409 w 690"/>
                  <a:gd name="T61" fmla="*/ 154 h 722"/>
                  <a:gd name="T62" fmla="*/ 386 w 690"/>
                  <a:gd name="T63" fmla="*/ 121 h 722"/>
                  <a:gd name="T64" fmla="*/ 359 w 690"/>
                  <a:gd name="T65" fmla="*/ 77 h 722"/>
                  <a:gd name="T66" fmla="*/ 304 w 690"/>
                  <a:gd name="T67" fmla="*/ 55 h 722"/>
                  <a:gd name="T68" fmla="*/ 293 w 690"/>
                  <a:gd name="T69" fmla="*/ 33 h 722"/>
                  <a:gd name="T70" fmla="*/ 315 w 690"/>
                  <a:gd name="T71" fmla="*/ 11 h 722"/>
                  <a:gd name="T72" fmla="*/ 309 w 690"/>
                  <a:gd name="T73" fmla="*/ 0 h 722"/>
                  <a:gd name="T74" fmla="*/ 215 w 690"/>
                  <a:gd name="T75" fmla="*/ 1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722">
                    <a:moveTo>
                      <a:pt x="160" y="16"/>
                    </a:moveTo>
                    <a:lnTo>
                      <a:pt x="127" y="22"/>
                    </a:lnTo>
                    <a:lnTo>
                      <a:pt x="67" y="27"/>
                    </a:lnTo>
                    <a:lnTo>
                      <a:pt x="0" y="33"/>
                    </a:lnTo>
                    <a:lnTo>
                      <a:pt x="0" y="49"/>
                    </a:lnTo>
                    <a:lnTo>
                      <a:pt x="6" y="66"/>
                    </a:lnTo>
                    <a:lnTo>
                      <a:pt x="6" y="93"/>
                    </a:lnTo>
                    <a:lnTo>
                      <a:pt x="34" y="149"/>
                    </a:lnTo>
                    <a:lnTo>
                      <a:pt x="50" y="220"/>
                    </a:lnTo>
                    <a:lnTo>
                      <a:pt x="61" y="270"/>
                    </a:lnTo>
                    <a:lnTo>
                      <a:pt x="72" y="303"/>
                    </a:lnTo>
                    <a:lnTo>
                      <a:pt x="83" y="353"/>
                    </a:lnTo>
                    <a:lnTo>
                      <a:pt x="100" y="402"/>
                    </a:lnTo>
                    <a:lnTo>
                      <a:pt x="122" y="424"/>
                    </a:lnTo>
                    <a:lnTo>
                      <a:pt x="122" y="452"/>
                    </a:lnTo>
                    <a:lnTo>
                      <a:pt x="138" y="458"/>
                    </a:lnTo>
                    <a:lnTo>
                      <a:pt x="138" y="474"/>
                    </a:lnTo>
                    <a:lnTo>
                      <a:pt x="127" y="507"/>
                    </a:lnTo>
                    <a:lnTo>
                      <a:pt x="122" y="529"/>
                    </a:lnTo>
                    <a:lnTo>
                      <a:pt x="122" y="546"/>
                    </a:lnTo>
                    <a:lnTo>
                      <a:pt x="133" y="579"/>
                    </a:lnTo>
                    <a:lnTo>
                      <a:pt x="133" y="618"/>
                    </a:lnTo>
                    <a:lnTo>
                      <a:pt x="127" y="634"/>
                    </a:lnTo>
                    <a:lnTo>
                      <a:pt x="133" y="640"/>
                    </a:lnTo>
                    <a:lnTo>
                      <a:pt x="144" y="645"/>
                    </a:lnTo>
                    <a:lnTo>
                      <a:pt x="149" y="673"/>
                    </a:lnTo>
                    <a:lnTo>
                      <a:pt x="166" y="700"/>
                    </a:lnTo>
                    <a:lnTo>
                      <a:pt x="177" y="711"/>
                    </a:lnTo>
                    <a:lnTo>
                      <a:pt x="238" y="711"/>
                    </a:lnTo>
                    <a:lnTo>
                      <a:pt x="315" y="706"/>
                    </a:lnTo>
                    <a:lnTo>
                      <a:pt x="475" y="700"/>
                    </a:lnTo>
                    <a:lnTo>
                      <a:pt x="513" y="695"/>
                    </a:lnTo>
                    <a:lnTo>
                      <a:pt x="546" y="695"/>
                    </a:lnTo>
                    <a:lnTo>
                      <a:pt x="552" y="717"/>
                    </a:lnTo>
                    <a:lnTo>
                      <a:pt x="568" y="722"/>
                    </a:lnTo>
                    <a:lnTo>
                      <a:pt x="568" y="689"/>
                    </a:lnTo>
                    <a:lnTo>
                      <a:pt x="557" y="656"/>
                    </a:lnTo>
                    <a:lnTo>
                      <a:pt x="568" y="645"/>
                    </a:lnTo>
                    <a:lnTo>
                      <a:pt x="613" y="651"/>
                    </a:lnTo>
                    <a:lnTo>
                      <a:pt x="646" y="651"/>
                    </a:lnTo>
                    <a:lnTo>
                      <a:pt x="640" y="607"/>
                    </a:lnTo>
                    <a:lnTo>
                      <a:pt x="657" y="529"/>
                    </a:lnTo>
                    <a:lnTo>
                      <a:pt x="668" y="502"/>
                    </a:lnTo>
                    <a:lnTo>
                      <a:pt x="662" y="480"/>
                    </a:lnTo>
                    <a:lnTo>
                      <a:pt x="690" y="435"/>
                    </a:lnTo>
                    <a:lnTo>
                      <a:pt x="684" y="424"/>
                    </a:lnTo>
                    <a:lnTo>
                      <a:pt x="673" y="430"/>
                    </a:lnTo>
                    <a:lnTo>
                      <a:pt x="651" y="419"/>
                    </a:lnTo>
                    <a:lnTo>
                      <a:pt x="646" y="408"/>
                    </a:lnTo>
                    <a:lnTo>
                      <a:pt x="640" y="380"/>
                    </a:lnTo>
                    <a:lnTo>
                      <a:pt x="624" y="364"/>
                    </a:lnTo>
                    <a:lnTo>
                      <a:pt x="602" y="358"/>
                    </a:lnTo>
                    <a:lnTo>
                      <a:pt x="590" y="325"/>
                    </a:lnTo>
                    <a:lnTo>
                      <a:pt x="568" y="275"/>
                    </a:lnTo>
                    <a:lnTo>
                      <a:pt x="541" y="264"/>
                    </a:lnTo>
                    <a:lnTo>
                      <a:pt x="524" y="248"/>
                    </a:lnTo>
                    <a:lnTo>
                      <a:pt x="513" y="231"/>
                    </a:lnTo>
                    <a:lnTo>
                      <a:pt x="497" y="215"/>
                    </a:lnTo>
                    <a:lnTo>
                      <a:pt x="480" y="204"/>
                    </a:lnTo>
                    <a:lnTo>
                      <a:pt x="464" y="182"/>
                    </a:lnTo>
                    <a:lnTo>
                      <a:pt x="442" y="165"/>
                    </a:lnTo>
                    <a:lnTo>
                      <a:pt x="409" y="154"/>
                    </a:lnTo>
                    <a:lnTo>
                      <a:pt x="403" y="143"/>
                    </a:lnTo>
                    <a:lnTo>
                      <a:pt x="386" y="121"/>
                    </a:lnTo>
                    <a:lnTo>
                      <a:pt x="381" y="110"/>
                    </a:lnTo>
                    <a:lnTo>
                      <a:pt x="359" y="77"/>
                    </a:lnTo>
                    <a:lnTo>
                      <a:pt x="331" y="77"/>
                    </a:lnTo>
                    <a:lnTo>
                      <a:pt x="304" y="55"/>
                    </a:lnTo>
                    <a:lnTo>
                      <a:pt x="293" y="44"/>
                    </a:lnTo>
                    <a:lnTo>
                      <a:pt x="293" y="33"/>
                    </a:lnTo>
                    <a:lnTo>
                      <a:pt x="298" y="16"/>
                    </a:lnTo>
                    <a:lnTo>
                      <a:pt x="315" y="11"/>
                    </a:lnTo>
                    <a:lnTo>
                      <a:pt x="304" y="0"/>
                    </a:lnTo>
                    <a:lnTo>
                      <a:pt x="309" y="0"/>
                    </a:lnTo>
                    <a:lnTo>
                      <a:pt x="265" y="5"/>
                    </a:lnTo>
                    <a:lnTo>
                      <a:pt x="215" y="11"/>
                    </a:lnTo>
                    <a:lnTo>
                      <a:pt x="160" y="1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4" name="Freeform 10">
                <a:extLst/>
              </p:cNvPr>
              <p:cNvSpPr>
                <a:spLocks/>
              </p:cNvSpPr>
              <p:nvPr/>
            </p:nvSpPr>
            <p:spPr bwMode="auto">
              <a:xfrm>
                <a:off x="7747000" y="4151313"/>
                <a:ext cx="769938" cy="1270000"/>
              </a:xfrm>
              <a:custGeom>
                <a:avLst/>
                <a:gdLst>
                  <a:gd name="T0" fmla="*/ 33 w 485"/>
                  <a:gd name="T1" fmla="*/ 778 h 800"/>
                  <a:gd name="T2" fmla="*/ 22 w 485"/>
                  <a:gd name="T3" fmla="*/ 662 h 800"/>
                  <a:gd name="T4" fmla="*/ 0 w 485"/>
                  <a:gd name="T5" fmla="*/ 524 h 800"/>
                  <a:gd name="T6" fmla="*/ 5 w 485"/>
                  <a:gd name="T7" fmla="*/ 425 h 800"/>
                  <a:gd name="T8" fmla="*/ 11 w 485"/>
                  <a:gd name="T9" fmla="*/ 193 h 800"/>
                  <a:gd name="T10" fmla="*/ 5 w 485"/>
                  <a:gd name="T11" fmla="*/ 72 h 800"/>
                  <a:gd name="T12" fmla="*/ 11 w 485"/>
                  <a:gd name="T13" fmla="*/ 28 h 800"/>
                  <a:gd name="T14" fmla="*/ 66 w 485"/>
                  <a:gd name="T15" fmla="*/ 22 h 800"/>
                  <a:gd name="T16" fmla="*/ 270 w 485"/>
                  <a:gd name="T17" fmla="*/ 6 h 800"/>
                  <a:gd name="T18" fmla="*/ 336 w 485"/>
                  <a:gd name="T19" fmla="*/ 0 h 800"/>
                  <a:gd name="T20" fmla="*/ 336 w 485"/>
                  <a:gd name="T21" fmla="*/ 17 h 800"/>
                  <a:gd name="T22" fmla="*/ 336 w 485"/>
                  <a:gd name="T23" fmla="*/ 28 h 800"/>
                  <a:gd name="T24" fmla="*/ 341 w 485"/>
                  <a:gd name="T25" fmla="*/ 55 h 800"/>
                  <a:gd name="T26" fmla="*/ 363 w 485"/>
                  <a:gd name="T27" fmla="*/ 116 h 800"/>
                  <a:gd name="T28" fmla="*/ 386 w 485"/>
                  <a:gd name="T29" fmla="*/ 188 h 800"/>
                  <a:gd name="T30" fmla="*/ 397 w 485"/>
                  <a:gd name="T31" fmla="*/ 232 h 800"/>
                  <a:gd name="T32" fmla="*/ 408 w 485"/>
                  <a:gd name="T33" fmla="*/ 265 h 800"/>
                  <a:gd name="T34" fmla="*/ 419 w 485"/>
                  <a:gd name="T35" fmla="*/ 320 h 800"/>
                  <a:gd name="T36" fmla="*/ 430 w 485"/>
                  <a:gd name="T37" fmla="*/ 364 h 800"/>
                  <a:gd name="T38" fmla="*/ 452 w 485"/>
                  <a:gd name="T39" fmla="*/ 392 h 800"/>
                  <a:gd name="T40" fmla="*/ 452 w 485"/>
                  <a:gd name="T41" fmla="*/ 414 h 800"/>
                  <a:gd name="T42" fmla="*/ 468 w 485"/>
                  <a:gd name="T43" fmla="*/ 420 h 800"/>
                  <a:gd name="T44" fmla="*/ 468 w 485"/>
                  <a:gd name="T45" fmla="*/ 436 h 800"/>
                  <a:gd name="T46" fmla="*/ 457 w 485"/>
                  <a:gd name="T47" fmla="*/ 469 h 800"/>
                  <a:gd name="T48" fmla="*/ 452 w 485"/>
                  <a:gd name="T49" fmla="*/ 497 h 800"/>
                  <a:gd name="T50" fmla="*/ 452 w 485"/>
                  <a:gd name="T51" fmla="*/ 508 h 800"/>
                  <a:gd name="T52" fmla="*/ 463 w 485"/>
                  <a:gd name="T53" fmla="*/ 541 h 800"/>
                  <a:gd name="T54" fmla="*/ 468 w 485"/>
                  <a:gd name="T55" fmla="*/ 580 h 800"/>
                  <a:gd name="T56" fmla="*/ 463 w 485"/>
                  <a:gd name="T57" fmla="*/ 596 h 800"/>
                  <a:gd name="T58" fmla="*/ 463 w 485"/>
                  <a:gd name="T59" fmla="*/ 607 h 800"/>
                  <a:gd name="T60" fmla="*/ 474 w 485"/>
                  <a:gd name="T61" fmla="*/ 613 h 800"/>
                  <a:gd name="T62" fmla="*/ 485 w 485"/>
                  <a:gd name="T63" fmla="*/ 629 h 800"/>
                  <a:gd name="T64" fmla="*/ 435 w 485"/>
                  <a:gd name="T65" fmla="*/ 629 h 800"/>
                  <a:gd name="T66" fmla="*/ 386 w 485"/>
                  <a:gd name="T67" fmla="*/ 635 h 800"/>
                  <a:gd name="T68" fmla="*/ 198 w 485"/>
                  <a:gd name="T69" fmla="*/ 657 h 800"/>
                  <a:gd name="T70" fmla="*/ 121 w 485"/>
                  <a:gd name="T71" fmla="*/ 668 h 800"/>
                  <a:gd name="T72" fmla="*/ 121 w 485"/>
                  <a:gd name="T73" fmla="*/ 695 h 800"/>
                  <a:gd name="T74" fmla="*/ 137 w 485"/>
                  <a:gd name="T75" fmla="*/ 706 h 800"/>
                  <a:gd name="T76" fmla="*/ 154 w 485"/>
                  <a:gd name="T77" fmla="*/ 723 h 800"/>
                  <a:gd name="T78" fmla="*/ 159 w 485"/>
                  <a:gd name="T79" fmla="*/ 778 h 800"/>
                  <a:gd name="T80" fmla="*/ 115 w 485"/>
                  <a:gd name="T81" fmla="*/ 800 h 800"/>
                  <a:gd name="T82" fmla="*/ 99 w 485"/>
                  <a:gd name="T83" fmla="*/ 795 h 800"/>
                  <a:gd name="T84" fmla="*/ 115 w 485"/>
                  <a:gd name="T85" fmla="*/ 784 h 800"/>
                  <a:gd name="T86" fmla="*/ 115 w 485"/>
                  <a:gd name="T87" fmla="*/ 773 h 800"/>
                  <a:gd name="T88" fmla="*/ 93 w 485"/>
                  <a:gd name="T89" fmla="*/ 729 h 800"/>
                  <a:gd name="T90" fmla="*/ 77 w 485"/>
                  <a:gd name="T91" fmla="*/ 723 h 800"/>
                  <a:gd name="T92" fmla="*/ 66 w 485"/>
                  <a:gd name="T93" fmla="*/ 756 h 800"/>
                  <a:gd name="T94" fmla="*/ 60 w 485"/>
                  <a:gd name="T95" fmla="*/ 778 h 800"/>
                  <a:gd name="T96" fmla="*/ 55 w 485"/>
                  <a:gd name="T97" fmla="*/ 778 h 800"/>
                  <a:gd name="T98" fmla="*/ 33 w 485"/>
                  <a:gd name="T99" fmla="*/ 77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5" h="800">
                    <a:moveTo>
                      <a:pt x="33" y="778"/>
                    </a:moveTo>
                    <a:lnTo>
                      <a:pt x="22" y="662"/>
                    </a:lnTo>
                    <a:lnTo>
                      <a:pt x="0" y="524"/>
                    </a:lnTo>
                    <a:lnTo>
                      <a:pt x="5" y="425"/>
                    </a:lnTo>
                    <a:lnTo>
                      <a:pt x="11" y="193"/>
                    </a:lnTo>
                    <a:lnTo>
                      <a:pt x="5" y="72"/>
                    </a:lnTo>
                    <a:lnTo>
                      <a:pt x="11" y="28"/>
                    </a:lnTo>
                    <a:lnTo>
                      <a:pt x="66" y="22"/>
                    </a:lnTo>
                    <a:lnTo>
                      <a:pt x="270" y="6"/>
                    </a:lnTo>
                    <a:lnTo>
                      <a:pt x="336" y="0"/>
                    </a:lnTo>
                    <a:lnTo>
                      <a:pt x="336" y="17"/>
                    </a:lnTo>
                    <a:lnTo>
                      <a:pt x="336" y="28"/>
                    </a:lnTo>
                    <a:lnTo>
                      <a:pt x="341" y="55"/>
                    </a:lnTo>
                    <a:lnTo>
                      <a:pt x="363" y="116"/>
                    </a:lnTo>
                    <a:lnTo>
                      <a:pt x="386" y="188"/>
                    </a:lnTo>
                    <a:lnTo>
                      <a:pt x="397" y="232"/>
                    </a:lnTo>
                    <a:lnTo>
                      <a:pt x="408" y="265"/>
                    </a:lnTo>
                    <a:lnTo>
                      <a:pt x="419" y="320"/>
                    </a:lnTo>
                    <a:lnTo>
                      <a:pt x="430" y="364"/>
                    </a:lnTo>
                    <a:lnTo>
                      <a:pt x="452" y="392"/>
                    </a:lnTo>
                    <a:lnTo>
                      <a:pt x="452" y="414"/>
                    </a:lnTo>
                    <a:lnTo>
                      <a:pt x="468" y="420"/>
                    </a:lnTo>
                    <a:lnTo>
                      <a:pt x="468" y="436"/>
                    </a:lnTo>
                    <a:lnTo>
                      <a:pt x="457" y="469"/>
                    </a:lnTo>
                    <a:lnTo>
                      <a:pt x="452" y="497"/>
                    </a:lnTo>
                    <a:lnTo>
                      <a:pt x="452" y="508"/>
                    </a:lnTo>
                    <a:lnTo>
                      <a:pt x="463" y="541"/>
                    </a:lnTo>
                    <a:lnTo>
                      <a:pt x="468" y="580"/>
                    </a:lnTo>
                    <a:lnTo>
                      <a:pt x="463" y="596"/>
                    </a:lnTo>
                    <a:lnTo>
                      <a:pt x="463" y="607"/>
                    </a:lnTo>
                    <a:lnTo>
                      <a:pt x="474" y="613"/>
                    </a:lnTo>
                    <a:lnTo>
                      <a:pt x="485" y="629"/>
                    </a:lnTo>
                    <a:lnTo>
                      <a:pt x="435" y="629"/>
                    </a:lnTo>
                    <a:lnTo>
                      <a:pt x="386" y="635"/>
                    </a:lnTo>
                    <a:lnTo>
                      <a:pt x="198" y="657"/>
                    </a:lnTo>
                    <a:lnTo>
                      <a:pt x="121" y="668"/>
                    </a:lnTo>
                    <a:lnTo>
                      <a:pt x="121" y="695"/>
                    </a:lnTo>
                    <a:lnTo>
                      <a:pt x="137" y="706"/>
                    </a:lnTo>
                    <a:lnTo>
                      <a:pt x="154" y="723"/>
                    </a:lnTo>
                    <a:lnTo>
                      <a:pt x="159" y="778"/>
                    </a:lnTo>
                    <a:lnTo>
                      <a:pt x="115" y="800"/>
                    </a:lnTo>
                    <a:lnTo>
                      <a:pt x="99" y="795"/>
                    </a:lnTo>
                    <a:lnTo>
                      <a:pt x="115" y="784"/>
                    </a:lnTo>
                    <a:lnTo>
                      <a:pt x="115" y="773"/>
                    </a:lnTo>
                    <a:lnTo>
                      <a:pt x="93" y="729"/>
                    </a:lnTo>
                    <a:lnTo>
                      <a:pt x="77" y="723"/>
                    </a:lnTo>
                    <a:lnTo>
                      <a:pt x="66" y="756"/>
                    </a:lnTo>
                    <a:lnTo>
                      <a:pt x="60" y="778"/>
                    </a:lnTo>
                    <a:lnTo>
                      <a:pt x="55" y="778"/>
                    </a:lnTo>
                    <a:lnTo>
                      <a:pt x="33" y="778"/>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5" name="Freeform 11">
                <a:extLst/>
              </p:cNvPr>
              <p:cNvSpPr>
                <a:spLocks noEditPoints="1"/>
              </p:cNvSpPr>
              <p:nvPr/>
            </p:nvSpPr>
            <p:spPr bwMode="auto">
              <a:xfrm>
                <a:off x="8542338" y="3416300"/>
                <a:ext cx="1812925" cy="787400"/>
              </a:xfrm>
              <a:custGeom>
                <a:avLst/>
                <a:gdLst>
                  <a:gd name="T0" fmla="*/ 193 w 207"/>
                  <a:gd name="T1" fmla="*/ 7 h 90"/>
                  <a:gd name="T2" fmla="*/ 201 w 207"/>
                  <a:gd name="T3" fmla="*/ 18 h 90"/>
                  <a:gd name="T4" fmla="*/ 198 w 207"/>
                  <a:gd name="T5" fmla="*/ 22 h 90"/>
                  <a:gd name="T6" fmla="*/ 199 w 207"/>
                  <a:gd name="T7" fmla="*/ 28 h 90"/>
                  <a:gd name="T8" fmla="*/ 195 w 207"/>
                  <a:gd name="T9" fmla="*/ 33 h 90"/>
                  <a:gd name="T10" fmla="*/ 188 w 207"/>
                  <a:gd name="T11" fmla="*/ 39 h 90"/>
                  <a:gd name="T12" fmla="*/ 183 w 207"/>
                  <a:gd name="T13" fmla="*/ 38 h 90"/>
                  <a:gd name="T14" fmla="*/ 181 w 207"/>
                  <a:gd name="T15" fmla="*/ 38 h 90"/>
                  <a:gd name="T16" fmla="*/ 184 w 207"/>
                  <a:gd name="T17" fmla="*/ 39 h 90"/>
                  <a:gd name="T18" fmla="*/ 182 w 207"/>
                  <a:gd name="T19" fmla="*/ 49 h 90"/>
                  <a:gd name="T20" fmla="*/ 189 w 207"/>
                  <a:gd name="T21" fmla="*/ 52 h 90"/>
                  <a:gd name="T22" fmla="*/ 193 w 207"/>
                  <a:gd name="T23" fmla="*/ 48 h 90"/>
                  <a:gd name="T24" fmla="*/ 187 w 207"/>
                  <a:gd name="T25" fmla="*/ 59 h 90"/>
                  <a:gd name="T26" fmla="*/ 183 w 207"/>
                  <a:gd name="T27" fmla="*/ 59 h 90"/>
                  <a:gd name="T28" fmla="*/ 173 w 207"/>
                  <a:gd name="T29" fmla="*/ 63 h 90"/>
                  <a:gd name="T30" fmla="*/ 160 w 207"/>
                  <a:gd name="T31" fmla="*/ 76 h 90"/>
                  <a:gd name="T32" fmla="*/ 157 w 207"/>
                  <a:gd name="T33" fmla="*/ 88 h 90"/>
                  <a:gd name="T34" fmla="*/ 143 w 207"/>
                  <a:gd name="T35" fmla="*/ 90 h 90"/>
                  <a:gd name="T36" fmla="*/ 113 w 207"/>
                  <a:gd name="T37" fmla="*/ 69 h 90"/>
                  <a:gd name="T38" fmla="*/ 92 w 207"/>
                  <a:gd name="T39" fmla="*/ 70 h 90"/>
                  <a:gd name="T40" fmla="*/ 84 w 207"/>
                  <a:gd name="T41" fmla="*/ 67 h 90"/>
                  <a:gd name="T42" fmla="*/ 58 w 207"/>
                  <a:gd name="T43" fmla="*/ 65 h 90"/>
                  <a:gd name="T44" fmla="*/ 37 w 207"/>
                  <a:gd name="T45" fmla="*/ 72 h 90"/>
                  <a:gd name="T46" fmla="*/ 26 w 207"/>
                  <a:gd name="T47" fmla="*/ 76 h 90"/>
                  <a:gd name="T48" fmla="*/ 9 w 207"/>
                  <a:gd name="T49" fmla="*/ 78 h 90"/>
                  <a:gd name="T50" fmla="*/ 1 w 207"/>
                  <a:gd name="T51" fmla="*/ 73 h 90"/>
                  <a:gd name="T52" fmla="*/ 7 w 207"/>
                  <a:gd name="T53" fmla="*/ 70 h 90"/>
                  <a:gd name="T54" fmla="*/ 13 w 207"/>
                  <a:gd name="T55" fmla="*/ 62 h 90"/>
                  <a:gd name="T56" fmla="*/ 24 w 207"/>
                  <a:gd name="T57" fmla="*/ 55 h 90"/>
                  <a:gd name="T58" fmla="*/ 31 w 207"/>
                  <a:gd name="T59" fmla="*/ 48 h 90"/>
                  <a:gd name="T60" fmla="*/ 37 w 207"/>
                  <a:gd name="T61" fmla="*/ 43 h 90"/>
                  <a:gd name="T62" fmla="*/ 41 w 207"/>
                  <a:gd name="T63" fmla="*/ 45 h 90"/>
                  <a:gd name="T64" fmla="*/ 46 w 207"/>
                  <a:gd name="T65" fmla="*/ 39 h 90"/>
                  <a:gd name="T66" fmla="*/ 52 w 207"/>
                  <a:gd name="T67" fmla="*/ 35 h 90"/>
                  <a:gd name="T68" fmla="*/ 56 w 207"/>
                  <a:gd name="T69" fmla="*/ 29 h 90"/>
                  <a:gd name="T70" fmla="*/ 62 w 207"/>
                  <a:gd name="T71" fmla="*/ 24 h 90"/>
                  <a:gd name="T72" fmla="*/ 93 w 207"/>
                  <a:gd name="T73" fmla="*/ 20 h 90"/>
                  <a:gd name="T74" fmla="*/ 142 w 207"/>
                  <a:gd name="T75" fmla="*/ 11 h 90"/>
                  <a:gd name="T76" fmla="*/ 184 w 207"/>
                  <a:gd name="T77" fmla="*/ 2 h 90"/>
                  <a:gd name="T78" fmla="*/ 196 w 207"/>
                  <a:gd name="T79" fmla="*/ 44 h 90"/>
                  <a:gd name="T80" fmla="*/ 203 w 207"/>
                  <a:gd name="T81" fmla="*/ 37 h 90"/>
                  <a:gd name="T82" fmla="*/ 206 w 207"/>
                  <a:gd name="T83" fmla="*/ 34 h 90"/>
                  <a:gd name="T84" fmla="*/ 203 w 207"/>
                  <a:gd name="T85" fmla="*/ 23 h 90"/>
                  <a:gd name="T86" fmla="*/ 203 w 207"/>
                  <a:gd name="T87" fmla="*/ 20 h 90"/>
                  <a:gd name="T88" fmla="*/ 207 w 207"/>
                  <a:gd name="T89" fmla="*/ 33 h 90"/>
                  <a:gd name="T90" fmla="*/ 202 w 207"/>
                  <a:gd name="T91" fmla="*/ 40 h 90"/>
                  <a:gd name="T92" fmla="*/ 197 w 207"/>
                  <a:gd name="T9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90">
                    <a:moveTo>
                      <a:pt x="190" y="0"/>
                    </a:moveTo>
                    <a:cubicBezTo>
                      <a:pt x="193" y="7"/>
                      <a:pt x="193" y="7"/>
                      <a:pt x="193" y="7"/>
                    </a:cubicBezTo>
                    <a:cubicBezTo>
                      <a:pt x="197" y="15"/>
                      <a:pt x="197" y="15"/>
                      <a:pt x="197" y="15"/>
                    </a:cubicBezTo>
                    <a:cubicBezTo>
                      <a:pt x="201" y="18"/>
                      <a:pt x="201" y="18"/>
                      <a:pt x="201" y="18"/>
                    </a:cubicBezTo>
                    <a:cubicBezTo>
                      <a:pt x="202" y="21"/>
                      <a:pt x="202" y="21"/>
                      <a:pt x="202" y="21"/>
                    </a:cubicBezTo>
                    <a:cubicBezTo>
                      <a:pt x="198" y="22"/>
                      <a:pt x="198" y="22"/>
                      <a:pt x="198" y="22"/>
                    </a:cubicBezTo>
                    <a:cubicBezTo>
                      <a:pt x="199" y="23"/>
                      <a:pt x="199" y="23"/>
                      <a:pt x="199" y="23"/>
                    </a:cubicBezTo>
                    <a:cubicBezTo>
                      <a:pt x="199" y="28"/>
                      <a:pt x="199" y="28"/>
                      <a:pt x="199" y="28"/>
                    </a:cubicBezTo>
                    <a:cubicBezTo>
                      <a:pt x="196" y="30"/>
                      <a:pt x="196" y="30"/>
                      <a:pt x="196" y="30"/>
                    </a:cubicBezTo>
                    <a:cubicBezTo>
                      <a:pt x="195" y="33"/>
                      <a:pt x="195" y="33"/>
                      <a:pt x="195" y="33"/>
                    </a:cubicBezTo>
                    <a:cubicBezTo>
                      <a:pt x="193" y="37"/>
                      <a:pt x="193" y="37"/>
                      <a:pt x="193" y="37"/>
                    </a:cubicBezTo>
                    <a:cubicBezTo>
                      <a:pt x="188" y="39"/>
                      <a:pt x="188" y="39"/>
                      <a:pt x="188" y="39"/>
                    </a:cubicBezTo>
                    <a:cubicBezTo>
                      <a:pt x="185" y="38"/>
                      <a:pt x="185" y="38"/>
                      <a:pt x="185" y="38"/>
                    </a:cubicBezTo>
                    <a:cubicBezTo>
                      <a:pt x="183" y="38"/>
                      <a:pt x="183" y="38"/>
                      <a:pt x="183" y="38"/>
                    </a:cubicBezTo>
                    <a:cubicBezTo>
                      <a:pt x="181" y="36"/>
                      <a:pt x="181" y="36"/>
                      <a:pt x="181" y="36"/>
                    </a:cubicBezTo>
                    <a:cubicBezTo>
                      <a:pt x="181" y="38"/>
                      <a:pt x="181" y="38"/>
                      <a:pt x="181" y="38"/>
                    </a:cubicBezTo>
                    <a:cubicBezTo>
                      <a:pt x="181" y="39"/>
                      <a:pt x="181" y="39"/>
                      <a:pt x="181" y="39"/>
                    </a:cubicBezTo>
                    <a:cubicBezTo>
                      <a:pt x="184" y="39"/>
                      <a:pt x="184" y="39"/>
                      <a:pt x="184" y="39"/>
                    </a:cubicBezTo>
                    <a:cubicBezTo>
                      <a:pt x="185" y="41"/>
                      <a:pt x="185" y="41"/>
                      <a:pt x="185" y="41"/>
                    </a:cubicBezTo>
                    <a:cubicBezTo>
                      <a:pt x="182" y="49"/>
                      <a:pt x="182" y="49"/>
                      <a:pt x="182" y="49"/>
                    </a:cubicBezTo>
                    <a:cubicBezTo>
                      <a:pt x="188" y="49"/>
                      <a:pt x="188" y="49"/>
                      <a:pt x="188" y="49"/>
                    </a:cubicBezTo>
                    <a:cubicBezTo>
                      <a:pt x="189" y="52"/>
                      <a:pt x="189" y="52"/>
                      <a:pt x="189" y="52"/>
                    </a:cubicBezTo>
                    <a:cubicBezTo>
                      <a:pt x="192" y="49"/>
                      <a:pt x="192" y="49"/>
                      <a:pt x="192" y="49"/>
                    </a:cubicBezTo>
                    <a:cubicBezTo>
                      <a:pt x="193" y="48"/>
                      <a:pt x="193" y="48"/>
                      <a:pt x="193" y="48"/>
                    </a:cubicBezTo>
                    <a:cubicBezTo>
                      <a:pt x="191" y="53"/>
                      <a:pt x="191" y="53"/>
                      <a:pt x="191" y="53"/>
                    </a:cubicBezTo>
                    <a:cubicBezTo>
                      <a:pt x="187" y="59"/>
                      <a:pt x="187" y="59"/>
                      <a:pt x="187" y="59"/>
                    </a:cubicBezTo>
                    <a:cubicBezTo>
                      <a:pt x="185" y="59"/>
                      <a:pt x="185" y="59"/>
                      <a:pt x="185" y="59"/>
                    </a:cubicBezTo>
                    <a:cubicBezTo>
                      <a:pt x="183" y="59"/>
                      <a:pt x="183" y="59"/>
                      <a:pt x="183" y="59"/>
                    </a:cubicBezTo>
                    <a:cubicBezTo>
                      <a:pt x="180" y="59"/>
                      <a:pt x="180" y="59"/>
                      <a:pt x="180" y="59"/>
                    </a:cubicBezTo>
                    <a:cubicBezTo>
                      <a:pt x="173" y="63"/>
                      <a:pt x="173" y="63"/>
                      <a:pt x="173" y="63"/>
                    </a:cubicBezTo>
                    <a:cubicBezTo>
                      <a:pt x="164" y="70"/>
                      <a:pt x="164" y="70"/>
                      <a:pt x="164" y="70"/>
                    </a:cubicBezTo>
                    <a:cubicBezTo>
                      <a:pt x="160" y="76"/>
                      <a:pt x="160" y="76"/>
                      <a:pt x="160" y="76"/>
                    </a:cubicBezTo>
                    <a:cubicBezTo>
                      <a:pt x="157" y="85"/>
                      <a:pt x="157" y="85"/>
                      <a:pt x="157" y="85"/>
                    </a:cubicBezTo>
                    <a:cubicBezTo>
                      <a:pt x="157" y="88"/>
                      <a:pt x="157" y="88"/>
                      <a:pt x="157" y="88"/>
                    </a:cubicBezTo>
                    <a:cubicBezTo>
                      <a:pt x="150" y="88"/>
                      <a:pt x="150" y="88"/>
                      <a:pt x="150" y="88"/>
                    </a:cubicBezTo>
                    <a:cubicBezTo>
                      <a:pt x="143" y="90"/>
                      <a:pt x="143" y="90"/>
                      <a:pt x="143" y="90"/>
                    </a:cubicBezTo>
                    <a:cubicBezTo>
                      <a:pt x="130" y="79"/>
                      <a:pt x="130" y="79"/>
                      <a:pt x="130" y="79"/>
                    </a:cubicBezTo>
                    <a:cubicBezTo>
                      <a:pt x="113" y="69"/>
                      <a:pt x="113" y="69"/>
                      <a:pt x="113" y="69"/>
                    </a:cubicBezTo>
                    <a:cubicBezTo>
                      <a:pt x="109" y="68"/>
                      <a:pt x="109" y="68"/>
                      <a:pt x="109" y="68"/>
                    </a:cubicBezTo>
                    <a:cubicBezTo>
                      <a:pt x="92" y="70"/>
                      <a:pt x="92" y="70"/>
                      <a:pt x="92" y="70"/>
                    </a:cubicBezTo>
                    <a:cubicBezTo>
                      <a:pt x="87" y="71"/>
                      <a:pt x="87" y="71"/>
                      <a:pt x="87" y="71"/>
                    </a:cubicBezTo>
                    <a:cubicBezTo>
                      <a:pt x="84" y="67"/>
                      <a:pt x="84" y="67"/>
                      <a:pt x="84" y="67"/>
                    </a:cubicBezTo>
                    <a:cubicBezTo>
                      <a:pt x="80" y="64"/>
                      <a:pt x="80" y="64"/>
                      <a:pt x="80" y="64"/>
                    </a:cubicBezTo>
                    <a:cubicBezTo>
                      <a:pt x="58" y="65"/>
                      <a:pt x="58" y="65"/>
                      <a:pt x="58" y="65"/>
                    </a:cubicBezTo>
                    <a:cubicBezTo>
                      <a:pt x="49" y="66"/>
                      <a:pt x="49" y="66"/>
                      <a:pt x="49" y="66"/>
                    </a:cubicBezTo>
                    <a:cubicBezTo>
                      <a:pt x="37" y="72"/>
                      <a:pt x="37" y="72"/>
                      <a:pt x="37" y="72"/>
                    </a:cubicBezTo>
                    <a:cubicBezTo>
                      <a:pt x="28" y="75"/>
                      <a:pt x="28" y="75"/>
                      <a:pt x="28" y="75"/>
                    </a:cubicBezTo>
                    <a:cubicBezTo>
                      <a:pt x="26" y="76"/>
                      <a:pt x="26" y="76"/>
                      <a:pt x="26" y="76"/>
                    </a:cubicBezTo>
                    <a:cubicBezTo>
                      <a:pt x="19" y="77"/>
                      <a:pt x="19" y="77"/>
                      <a:pt x="19" y="77"/>
                    </a:cubicBezTo>
                    <a:cubicBezTo>
                      <a:pt x="9" y="78"/>
                      <a:pt x="9" y="78"/>
                      <a:pt x="9" y="78"/>
                    </a:cubicBezTo>
                    <a:cubicBezTo>
                      <a:pt x="0" y="79"/>
                      <a:pt x="0" y="79"/>
                      <a:pt x="0" y="79"/>
                    </a:cubicBezTo>
                    <a:cubicBezTo>
                      <a:pt x="1" y="73"/>
                      <a:pt x="1" y="73"/>
                      <a:pt x="1" y="73"/>
                    </a:cubicBezTo>
                    <a:cubicBezTo>
                      <a:pt x="3" y="71"/>
                      <a:pt x="3" y="71"/>
                      <a:pt x="3" y="71"/>
                    </a:cubicBezTo>
                    <a:cubicBezTo>
                      <a:pt x="7" y="70"/>
                      <a:pt x="7" y="70"/>
                      <a:pt x="7" y="70"/>
                    </a:cubicBezTo>
                    <a:cubicBezTo>
                      <a:pt x="8" y="65"/>
                      <a:pt x="8" y="65"/>
                      <a:pt x="8" y="65"/>
                    </a:cubicBezTo>
                    <a:cubicBezTo>
                      <a:pt x="13" y="62"/>
                      <a:pt x="13" y="62"/>
                      <a:pt x="13" y="62"/>
                    </a:cubicBezTo>
                    <a:cubicBezTo>
                      <a:pt x="19" y="60"/>
                      <a:pt x="19" y="60"/>
                      <a:pt x="19" y="60"/>
                    </a:cubicBezTo>
                    <a:cubicBezTo>
                      <a:pt x="24" y="55"/>
                      <a:pt x="24" y="55"/>
                      <a:pt x="24" y="55"/>
                    </a:cubicBezTo>
                    <a:cubicBezTo>
                      <a:pt x="30" y="52"/>
                      <a:pt x="30" y="52"/>
                      <a:pt x="30" y="52"/>
                    </a:cubicBezTo>
                    <a:cubicBezTo>
                      <a:pt x="31" y="48"/>
                      <a:pt x="31" y="48"/>
                      <a:pt x="31" y="48"/>
                    </a:cubicBezTo>
                    <a:cubicBezTo>
                      <a:pt x="36" y="43"/>
                      <a:pt x="36" y="43"/>
                      <a:pt x="36" y="43"/>
                    </a:cubicBezTo>
                    <a:cubicBezTo>
                      <a:pt x="37" y="43"/>
                      <a:pt x="37" y="43"/>
                      <a:pt x="37" y="43"/>
                    </a:cubicBezTo>
                    <a:cubicBezTo>
                      <a:pt x="37" y="43"/>
                      <a:pt x="37" y="44"/>
                      <a:pt x="38" y="44"/>
                    </a:cubicBezTo>
                    <a:cubicBezTo>
                      <a:pt x="39" y="44"/>
                      <a:pt x="41" y="45"/>
                      <a:pt x="41" y="45"/>
                    </a:cubicBezTo>
                    <a:cubicBezTo>
                      <a:pt x="44" y="40"/>
                      <a:pt x="44" y="40"/>
                      <a:pt x="44" y="40"/>
                    </a:cubicBezTo>
                    <a:cubicBezTo>
                      <a:pt x="46" y="39"/>
                      <a:pt x="46" y="39"/>
                      <a:pt x="46" y="39"/>
                    </a:cubicBezTo>
                    <a:cubicBezTo>
                      <a:pt x="49" y="40"/>
                      <a:pt x="49" y="40"/>
                      <a:pt x="49" y="40"/>
                    </a:cubicBezTo>
                    <a:cubicBezTo>
                      <a:pt x="52" y="35"/>
                      <a:pt x="52" y="35"/>
                      <a:pt x="52" y="35"/>
                    </a:cubicBezTo>
                    <a:cubicBezTo>
                      <a:pt x="55" y="31"/>
                      <a:pt x="55" y="31"/>
                      <a:pt x="55" y="31"/>
                    </a:cubicBezTo>
                    <a:cubicBezTo>
                      <a:pt x="56" y="29"/>
                      <a:pt x="56" y="29"/>
                      <a:pt x="56" y="29"/>
                    </a:cubicBezTo>
                    <a:cubicBezTo>
                      <a:pt x="56" y="23"/>
                      <a:pt x="56" y="23"/>
                      <a:pt x="56" y="23"/>
                    </a:cubicBezTo>
                    <a:cubicBezTo>
                      <a:pt x="62" y="24"/>
                      <a:pt x="62" y="24"/>
                      <a:pt x="62" y="24"/>
                    </a:cubicBezTo>
                    <a:cubicBezTo>
                      <a:pt x="72" y="23"/>
                      <a:pt x="72" y="23"/>
                      <a:pt x="72" y="23"/>
                    </a:cubicBezTo>
                    <a:cubicBezTo>
                      <a:pt x="93" y="20"/>
                      <a:pt x="93" y="20"/>
                      <a:pt x="93" y="20"/>
                    </a:cubicBezTo>
                    <a:cubicBezTo>
                      <a:pt x="116" y="16"/>
                      <a:pt x="116" y="16"/>
                      <a:pt x="116" y="16"/>
                    </a:cubicBezTo>
                    <a:cubicBezTo>
                      <a:pt x="142" y="11"/>
                      <a:pt x="142" y="11"/>
                      <a:pt x="142" y="11"/>
                    </a:cubicBezTo>
                    <a:cubicBezTo>
                      <a:pt x="168" y="6"/>
                      <a:pt x="168" y="6"/>
                      <a:pt x="168" y="6"/>
                    </a:cubicBezTo>
                    <a:cubicBezTo>
                      <a:pt x="184" y="2"/>
                      <a:pt x="184" y="2"/>
                      <a:pt x="184" y="2"/>
                    </a:cubicBezTo>
                    <a:lnTo>
                      <a:pt x="190" y="0"/>
                    </a:lnTo>
                    <a:close/>
                    <a:moveTo>
                      <a:pt x="196" y="44"/>
                    </a:moveTo>
                    <a:cubicBezTo>
                      <a:pt x="199" y="41"/>
                      <a:pt x="199" y="41"/>
                      <a:pt x="199" y="41"/>
                    </a:cubicBezTo>
                    <a:cubicBezTo>
                      <a:pt x="203" y="37"/>
                      <a:pt x="203" y="37"/>
                      <a:pt x="203" y="37"/>
                    </a:cubicBezTo>
                    <a:cubicBezTo>
                      <a:pt x="205" y="37"/>
                      <a:pt x="205" y="37"/>
                      <a:pt x="205" y="37"/>
                    </a:cubicBezTo>
                    <a:cubicBezTo>
                      <a:pt x="206" y="34"/>
                      <a:pt x="206" y="34"/>
                      <a:pt x="206" y="34"/>
                    </a:cubicBezTo>
                    <a:cubicBezTo>
                      <a:pt x="205" y="26"/>
                      <a:pt x="205" y="26"/>
                      <a:pt x="205" y="26"/>
                    </a:cubicBezTo>
                    <a:cubicBezTo>
                      <a:pt x="203" y="23"/>
                      <a:pt x="203" y="23"/>
                      <a:pt x="203" y="23"/>
                    </a:cubicBezTo>
                    <a:cubicBezTo>
                      <a:pt x="202" y="20"/>
                      <a:pt x="202" y="20"/>
                      <a:pt x="202" y="20"/>
                    </a:cubicBezTo>
                    <a:cubicBezTo>
                      <a:pt x="203" y="20"/>
                      <a:pt x="203" y="20"/>
                      <a:pt x="203" y="20"/>
                    </a:cubicBezTo>
                    <a:cubicBezTo>
                      <a:pt x="207" y="27"/>
                      <a:pt x="207" y="27"/>
                      <a:pt x="207" y="27"/>
                    </a:cubicBezTo>
                    <a:cubicBezTo>
                      <a:pt x="207" y="33"/>
                      <a:pt x="207" y="33"/>
                      <a:pt x="207" y="33"/>
                    </a:cubicBezTo>
                    <a:cubicBezTo>
                      <a:pt x="207" y="38"/>
                      <a:pt x="207" y="38"/>
                      <a:pt x="207" y="38"/>
                    </a:cubicBezTo>
                    <a:cubicBezTo>
                      <a:pt x="202" y="40"/>
                      <a:pt x="202" y="40"/>
                      <a:pt x="202" y="40"/>
                    </a:cubicBezTo>
                    <a:cubicBezTo>
                      <a:pt x="199" y="43"/>
                      <a:pt x="199" y="43"/>
                      <a:pt x="199" y="43"/>
                    </a:cubicBezTo>
                    <a:cubicBezTo>
                      <a:pt x="197" y="44"/>
                      <a:pt x="197" y="44"/>
                      <a:pt x="197" y="44"/>
                    </a:cubicBezTo>
                    <a:lnTo>
                      <a:pt x="196" y="44"/>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6" name="Freeform 12">
                <a:extLst/>
              </p:cNvPr>
              <p:cNvSpPr>
                <a:spLocks/>
              </p:cNvSpPr>
              <p:nvPr/>
            </p:nvSpPr>
            <p:spPr bwMode="auto">
              <a:xfrm>
                <a:off x="7326313" y="3617913"/>
                <a:ext cx="1698625" cy="585788"/>
              </a:xfrm>
              <a:custGeom>
                <a:avLst/>
                <a:gdLst>
                  <a:gd name="T0" fmla="*/ 149 w 194"/>
                  <a:gd name="T1" fmla="*/ 7 h 67"/>
                  <a:gd name="T2" fmla="*/ 80 w 194"/>
                  <a:gd name="T3" fmla="*/ 14 h 67"/>
                  <a:gd name="T4" fmla="*/ 59 w 194"/>
                  <a:gd name="T5" fmla="*/ 16 h 67"/>
                  <a:gd name="T6" fmla="*/ 53 w 194"/>
                  <a:gd name="T7" fmla="*/ 17 h 67"/>
                  <a:gd name="T8" fmla="*/ 48 w 194"/>
                  <a:gd name="T9" fmla="*/ 17 h 67"/>
                  <a:gd name="T10" fmla="*/ 48 w 194"/>
                  <a:gd name="T11" fmla="*/ 22 h 67"/>
                  <a:gd name="T12" fmla="*/ 37 w 194"/>
                  <a:gd name="T13" fmla="*/ 22 h 67"/>
                  <a:gd name="T14" fmla="*/ 27 w 194"/>
                  <a:gd name="T15" fmla="*/ 23 h 67"/>
                  <a:gd name="T16" fmla="*/ 13 w 194"/>
                  <a:gd name="T17" fmla="*/ 23 h 67"/>
                  <a:gd name="T18" fmla="*/ 12 w 194"/>
                  <a:gd name="T19" fmla="*/ 31 h 67"/>
                  <a:gd name="T20" fmla="*/ 9 w 194"/>
                  <a:gd name="T21" fmla="*/ 39 h 67"/>
                  <a:gd name="T22" fmla="*/ 8 w 194"/>
                  <a:gd name="T23" fmla="*/ 43 h 67"/>
                  <a:gd name="T24" fmla="*/ 6 w 194"/>
                  <a:gd name="T25" fmla="*/ 49 h 67"/>
                  <a:gd name="T26" fmla="*/ 6 w 194"/>
                  <a:gd name="T27" fmla="*/ 53 h 67"/>
                  <a:gd name="T28" fmla="*/ 0 w 194"/>
                  <a:gd name="T29" fmla="*/ 56 h 67"/>
                  <a:gd name="T30" fmla="*/ 2 w 194"/>
                  <a:gd name="T31" fmla="*/ 61 h 67"/>
                  <a:gd name="T32" fmla="*/ 1 w 194"/>
                  <a:gd name="T33" fmla="*/ 66 h 67"/>
                  <a:gd name="T34" fmla="*/ 0 w 194"/>
                  <a:gd name="T35" fmla="*/ 67 h 67"/>
                  <a:gd name="T36" fmla="*/ 9 w 194"/>
                  <a:gd name="T37" fmla="*/ 67 h 67"/>
                  <a:gd name="T38" fmla="*/ 42 w 194"/>
                  <a:gd name="T39" fmla="*/ 65 h 67"/>
                  <a:gd name="T40" fmla="*/ 49 w 194"/>
                  <a:gd name="T41" fmla="*/ 64 h 67"/>
                  <a:gd name="T42" fmla="*/ 59 w 194"/>
                  <a:gd name="T43" fmla="*/ 64 h 67"/>
                  <a:gd name="T44" fmla="*/ 97 w 194"/>
                  <a:gd name="T45" fmla="*/ 60 h 67"/>
                  <a:gd name="T46" fmla="*/ 110 w 194"/>
                  <a:gd name="T47" fmla="*/ 59 h 67"/>
                  <a:gd name="T48" fmla="*/ 121 w 194"/>
                  <a:gd name="T49" fmla="*/ 58 h 67"/>
                  <a:gd name="T50" fmla="*/ 133 w 194"/>
                  <a:gd name="T51" fmla="*/ 56 h 67"/>
                  <a:gd name="T52" fmla="*/ 139 w 194"/>
                  <a:gd name="T53" fmla="*/ 55 h 67"/>
                  <a:gd name="T54" fmla="*/ 139 w 194"/>
                  <a:gd name="T55" fmla="*/ 49 h 67"/>
                  <a:gd name="T56" fmla="*/ 141 w 194"/>
                  <a:gd name="T57" fmla="*/ 47 h 67"/>
                  <a:gd name="T58" fmla="*/ 145 w 194"/>
                  <a:gd name="T59" fmla="*/ 46 h 67"/>
                  <a:gd name="T60" fmla="*/ 146 w 194"/>
                  <a:gd name="T61" fmla="*/ 41 h 67"/>
                  <a:gd name="T62" fmla="*/ 151 w 194"/>
                  <a:gd name="T63" fmla="*/ 38 h 67"/>
                  <a:gd name="T64" fmla="*/ 157 w 194"/>
                  <a:gd name="T65" fmla="*/ 36 h 67"/>
                  <a:gd name="T66" fmla="*/ 162 w 194"/>
                  <a:gd name="T67" fmla="*/ 31 h 67"/>
                  <a:gd name="T68" fmla="*/ 168 w 194"/>
                  <a:gd name="T69" fmla="*/ 28 h 67"/>
                  <a:gd name="T70" fmla="*/ 169 w 194"/>
                  <a:gd name="T71" fmla="*/ 24 h 67"/>
                  <a:gd name="T72" fmla="*/ 175 w 194"/>
                  <a:gd name="T73" fmla="*/ 18 h 67"/>
                  <a:gd name="T74" fmla="*/ 176 w 194"/>
                  <a:gd name="T75" fmla="*/ 18 h 67"/>
                  <a:gd name="T76" fmla="*/ 177 w 194"/>
                  <a:gd name="T77" fmla="*/ 20 h 67"/>
                  <a:gd name="T78" fmla="*/ 179 w 194"/>
                  <a:gd name="T79" fmla="*/ 20 h 67"/>
                  <a:gd name="T80" fmla="*/ 182 w 194"/>
                  <a:gd name="T81" fmla="*/ 15 h 67"/>
                  <a:gd name="T82" fmla="*/ 185 w 194"/>
                  <a:gd name="T83" fmla="*/ 15 h 67"/>
                  <a:gd name="T84" fmla="*/ 188 w 194"/>
                  <a:gd name="T85" fmla="*/ 15 h 67"/>
                  <a:gd name="T86" fmla="*/ 190 w 194"/>
                  <a:gd name="T87" fmla="*/ 10 h 67"/>
                  <a:gd name="T88" fmla="*/ 193 w 194"/>
                  <a:gd name="T89" fmla="*/ 7 h 67"/>
                  <a:gd name="T90" fmla="*/ 194 w 194"/>
                  <a:gd name="T91" fmla="*/ 6 h 67"/>
                  <a:gd name="T92" fmla="*/ 194 w 194"/>
                  <a:gd name="T93" fmla="*/ 1 h 67"/>
                  <a:gd name="T94" fmla="*/ 192 w 194"/>
                  <a:gd name="T95" fmla="*/ 0 h 67"/>
                  <a:gd name="T96" fmla="*/ 189 w 194"/>
                  <a:gd name="T97" fmla="*/ 3 h 67"/>
                  <a:gd name="T98" fmla="*/ 179 w 194"/>
                  <a:gd name="T99" fmla="*/ 3 h 67"/>
                  <a:gd name="T100" fmla="*/ 163 w 194"/>
                  <a:gd name="T101" fmla="*/ 6 h 67"/>
                  <a:gd name="T102" fmla="*/ 149 w 194"/>
                  <a:gd name="T103"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67">
                    <a:moveTo>
                      <a:pt x="149" y="7"/>
                    </a:moveTo>
                    <a:cubicBezTo>
                      <a:pt x="80" y="14"/>
                      <a:pt x="80" y="14"/>
                      <a:pt x="80" y="14"/>
                    </a:cubicBezTo>
                    <a:cubicBezTo>
                      <a:pt x="59" y="16"/>
                      <a:pt x="59" y="16"/>
                      <a:pt x="59" y="16"/>
                    </a:cubicBezTo>
                    <a:cubicBezTo>
                      <a:pt x="53" y="17"/>
                      <a:pt x="53" y="17"/>
                      <a:pt x="53" y="17"/>
                    </a:cubicBezTo>
                    <a:cubicBezTo>
                      <a:pt x="48" y="17"/>
                      <a:pt x="48" y="17"/>
                      <a:pt x="48" y="17"/>
                    </a:cubicBezTo>
                    <a:cubicBezTo>
                      <a:pt x="48" y="22"/>
                      <a:pt x="48" y="22"/>
                      <a:pt x="48" y="22"/>
                    </a:cubicBezTo>
                    <a:cubicBezTo>
                      <a:pt x="37" y="22"/>
                      <a:pt x="37" y="22"/>
                      <a:pt x="37" y="22"/>
                    </a:cubicBezTo>
                    <a:cubicBezTo>
                      <a:pt x="27" y="23"/>
                      <a:pt x="27" y="23"/>
                      <a:pt x="27" y="23"/>
                    </a:cubicBezTo>
                    <a:cubicBezTo>
                      <a:pt x="13" y="23"/>
                      <a:pt x="13" y="23"/>
                      <a:pt x="13" y="23"/>
                    </a:cubicBezTo>
                    <a:cubicBezTo>
                      <a:pt x="12" y="31"/>
                      <a:pt x="12" y="31"/>
                      <a:pt x="12" y="31"/>
                    </a:cubicBezTo>
                    <a:cubicBezTo>
                      <a:pt x="9" y="39"/>
                      <a:pt x="9" y="39"/>
                      <a:pt x="9" y="39"/>
                    </a:cubicBezTo>
                    <a:cubicBezTo>
                      <a:pt x="8" y="43"/>
                      <a:pt x="8" y="43"/>
                      <a:pt x="8" y="43"/>
                    </a:cubicBezTo>
                    <a:cubicBezTo>
                      <a:pt x="6" y="49"/>
                      <a:pt x="6" y="49"/>
                      <a:pt x="6" y="49"/>
                    </a:cubicBezTo>
                    <a:cubicBezTo>
                      <a:pt x="6" y="53"/>
                      <a:pt x="6" y="53"/>
                      <a:pt x="6" y="53"/>
                    </a:cubicBezTo>
                    <a:cubicBezTo>
                      <a:pt x="0" y="56"/>
                      <a:pt x="0" y="56"/>
                      <a:pt x="0" y="56"/>
                    </a:cubicBezTo>
                    <a:cubicBezTo>
                      <a:pt x="2" y="61"/>
                      <a:pt x="2" y="61"/>
                      <a:pt x="2" y="61"/>
                    </a:cubicBezTo>
                    <a:cubicBezTo>
                      <a:pt x="1" y="66"/>
                      <a:pt x="1" y="66"/>
                      <a:pt x="1" y="66"/>
                    </a:cubicBezTo>
                    <a:cubicBezTo>
                      <a:pt x="0" y="67"/>
                      <a:pt x="0" y="67"/>
                      <a:pt x="0" y="67"/>
                    </a:cubicBezTo>
                    <a:cubicBezTo>
                      <a:pt x="9" y="67"/>
                      <a:pt x="9" y="67"/>
                      <a:pt x="9" y="67"/>
                    </a:cubicBezTo>
                    <a:cubicBezTo>
                      <a:pt x="42" y="65"/>
                      <a:pt x="42" y="65"/>
                      <a:pt x="42" y="65"/>
                    </a:cubicBezTo>
                    <a:cubicBezTo>
                      <a:pt x="49" y="64"/>
                      <a:pt x="49" y="64"/>
                      <a:pt x="49" y="64"/>
                    </a:cubicBezTo>
                    <a:cubicBezTo>
                      <a:pt x="59" y="64"/>
                      <a:pt x="59" y="64"/>
                      <a:pt x="59" y="64"/>
                    </a:cubicBezTo>
                    <a:cubicBezTo>
                      <a:pt x="97" y="60"/>
                      <a:pt x="97" y="60"/>
                      <a:pt x="97" y="60"/>
                    </a:cubicBezTo>
                    <a:cubicBezTo>
                      <a:pt x="110" y="59"/>
                      <a:pt x="110" y="59"/>
                      <a:pt x="110" y="59"/>
                    </a:cubicBezTo>
                    <a:cubicBezTo>
                      <a:pt x="121" y="58"/>
                      <a:pt x="121" y="58"/>
                      <a:pt x="121" y="58"/>
                    </a:cubicBezTo>
                    <a:cubicBezTo>
                      <a:pt x="133" y="56"/>
                      <a:pt x="133" y="56"/>
                      <a:pt x="133" y="56"/>
                    </a:cubicBezTo>
                    <a:cubicBezTo>
                      <a:pt x="139" y="55"/>
                      <a:pt x="139" y="55"/>
                      <a:pt x="139" y="55"/>
                    </a:cubicBezTo>
                    <a:cubicBezTo>
                      <a:pt x="139" y="49"/>
                      <a:pt x="139" y="49"/>
                      <a:pt x="139" y="49"/>
                    </a:cubicBezTo>
                    <a:cubicBezTo>
                      <a:pt x="141" y="47"/>
                      <a:pt x="141" y="47"/>
                      <a:pt x="141" y="47"/>
                    </a:cubicBezTo>
                    <a:cubicBezTo>
                      <a:pt x="145" y="46"/>
                      <a:pt x="145" y="46"/>
                      <a:pt x="145" y="46"/>
                    </a:cubicBezTo>
                    <a:cubicBezTo>
                      <a:pt x="146" y="41"/>
                      <a:pt x="146" y="41"/>
                      <a:pt x="146" y="41"/>
                    </a:cubicBezTo>
                    <a:cubicBezTo>
                      <a:pt x="151" y="38"/>
                      <a:pt x="151" y="38"/>
                      <a:pt x="151" y="38"/>
                    </a:cubicBezTo>
                    <a:cubicBezTo>
                      <a:pt x="157" y="36"/>
                      <a:pt x="157" y="36"/>
                      <a:pt x="157" y="36"/>
                    </a:cubicBezTo>
                    <a:cubicBezTo>
                      <a:pt x="162" y="31"/>
                      <a:pt x="162" y="31"/>
                      <a:pt x="162" y="31"/>
                    </a:cubicBezTo>
                    <a:cubicBezTo>
                      <a:pt x="168" y="28"/>
                      <a:pt x="168" y="28"/>
                      <a:pt x="168" y="28"/>
                    </a:cubicBezTo>
                    <a:cubicBezTo>
                      <a:pt x="169" y="24"/>
                      <a:pt x="169" y="24"/>
                      <a:pt x="169" y="24"/>
                    </a:cubicBezTo>
                    <a:cubicBezTo>
                      <a:pt x="175" y="18"/>
                      <a:pt x="175" y="18"/>
                      <a:pt x="175" y="18"/>
                    </a:cubicBezTo>
                    <a:cubicBezTo>
                      <a:pt x="176" y="18"/>
                      <a:pt x="176" y="18"/>
                      <a:pt x="176" y="18"/>
                    </a:cubicBezTo>
                    <a:cubicBezTo>
                      <a:pt x="176" y="18"/>
                      <a:pt x="176" y="20"/>
                      <a:pt x="177" y="20"/>
                    </a:cubicBezTo>
                    <a:cubicBezTo>
                      <a:pt x="178" y="20"/>
                      <a:pt x="179" y="20"/>
                      <a:pt x="179" y="20"/>
                    </a:cubicBezTo>
                    <a:cubicBezTo>
                      <a:pt x="182" y="15"/>
                      <a:pt x="182" y="15"/>
                      <a:pt x="182" y="15"/>
                    </a:cubicBezTo>
                    <a:cubicBezTo>
                      <a:pt x="185" y="15"/>
                      <a:pt x="185" y="15"/>
                      <a:pt x="185" y="15"/>
                    </a:cubicBezTo>
                    <a:cubicBezTo>
                      <a:pt x="188" y="15"/>
                      <a:pt x="188" y="15"/>
                      <a:pt x="188" y="15"/>
                    </a:cubicBezTo>
                    <a:cubicBezTo>
                      <a:pt x="190" y="10"/>
                      <a:pt x="190" y="10"/>
                      <a:pt x="190" y="10"/>
                    </a:cubicBezTo>
                    <a:cubicBezTo>
                      <a:pt x="193" y="7"/>
                      <a:pt x="193" y="7"/>
                      <a:pt x="193" y="7"/>
                    </a:cubicBezTo>
                    <a:cubicBezTo>
                      <a:pt x="194" y="6"/>
                      <a:pt x="194" y="6"/>
                      <a:pt x="194" y="6"/>
                    </a:cubicBezTo>
                    <a:cubicBezTo>
                      <a:pt x="194" y="1"/>
                      <a:pt x="194" y="1"/>
                      <a:pt x="194" y="1"/>
                    </a:cubicBezTo>
                    <a:cubicBezTo>
                      <a:pt x="192" y="0"/>
                      <a:pt x="192" y="0"/>
                      <a:pt x="192" y="0"/>
                    </a:cubicBezTo>
                    <a:cubicBezTo>
                      <a:pt x="189" y="3"/>
                      <a:pt x="189" y="3"/>
                      <a:pt x="189" y="3"/>
                    </a:cubicBezTo>
                    <a:cubicBezTo>
                      <a:pt x="179" y="3"/>
                      <a:pt x="179" y="3"/>
                      <a:pt x="179" y="3"/>
                    </a:cubicBezTo>
                    <a:cubicBezTo>
                      <a:pt x="163" y="6"/>
                      <a:pt x="163" y="6"/>
                      <a:pt x="163" y="6"/>
                    </a:cubicBezTo>
                    <a:lnTo>
                      <a:pt x="149" y="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7" name="Freeform 13">
                <a:extLst/>
              </p:cNvPr>
              <p:cNvSpPr>
                <a:spLocks/>
              </p:cNvSpPr>
              <p:nvPr/>
            </p:nvSpPr>
            <p:spPr bwMode="auto">
              <a:xfrm>
                <a:off x="10661650" y="1847850"/>
                <a:ext cx="166688" cy="184150"/>
              </a:xfrm>
              <a:custGeom>
                <a:avLst/>
                <a:gdLst>
                  <a:gd name="T0" fmla="*/ 22 w 105"/>
                  <a:gd name="T1" fmla="*/ 116 h 116"/>
                  <a:gd name="T2" fmla="*/ 22 w 105"/>
                  <a:gd name="T3" fmla="*/ 83 h 116"/>
                  <a:gd name="T4" fmla="*/ 16 w 105"/>
                  <a:gd name="T5" fmla="*/ 55 h 116"/>
                  <a:gd name="T6" fmla="*/ 0 w 105"/>
                  <a:gd name="T7" fmla="*/ 11 h 116"/>
                  <a:gd name="T8" fmla="*/ 44 w 105"/>
                  <a:gd name="T9" fmla="*/ 0 h 116"/>
                  <a:gd name="T10" fmla="*/ 55 w 105"/>
                  <a:gd name="T11" fmla="*/ 6 h 116"/>
                  <a:gd name="T12" fmla="*/ 83 w 105"/>
                  <a:gd name="T13" fmla="*/ 39 h 116"/>
                  <a:gd name="T14" fmla="*/ 105 w 105"/>
                  <a:gd name="T15" fmla="*/ 72 h 116"/>
                  <a:gd name="T16" fmla="*/ 83 w 105"/>
                  <a:gd name="T17" fmla="*/ 83 h 116"/>
                  <a:gd name="T18" fmla="*/ 72 w 105"/>
                  <a:gd name="T19" fmla="*/ 83 h 116"/>
                  <a:gd name="T20" fmla="*/ 66 w 105"/>
                  <a:gd name="T21" fmla="*/ 94 h 116"/>
                  <a:gd name="T22" fmla="*/ 44 w 105"/>
                  <a:gd name="T23" fmla="*/ 111 h 116"/>
                  <a:gd name="T24" fmla="*/ 22 w 105"/>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6">
                    <a:moveTo>
                      <a:pt x="22" y="116"/>
                    </a:moveTo>
                    <a:lnTo>
                      <a:pt x="22" y="83"/>
                    </a:lnTo>
                    <a:lnTo>
                      <a:pt x="16" y="55"/>
                    </a:lnTo>
                    <a:lnTo>
                      <a:pt x="0" y="11"/>
                    </a:lnTo>
                    <a:lnTo>
                      <a:pt x="44" y="0"/>
                    </a:lnTo>
                    <a:lnTo>
                      <a:pt x="55" y="6"/>
                    </a:lnTo>
                    <a:lnTo>
                      <a:pt x="83" y="39"/>
                    </a:lnTo>
                    <a:lnTo>
                      <a:pt x="105" y="72"/>
                    </a:lnTo>
                    <a:lnTo>
                      <a:pt x="83" y="83"/>
                    </a:lnTo>
                    <a:lnTo>
                      <a:pt x="72" y="83"/>
                    </a:lnTo>
                    <a:lnTo>
                      <a:pt x="66" y="94"/>
                    </a:lnTo>
                    <a:lnTo>
                      <a:pt x="44" y="111"/>
                    </a:lnTo>
                    <a:lnTo>
                      <a:pt x="22" y="116"/>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8" name="Freeform 14">
                <a:extLst/>
              </p:cNvPr>
              <p:cNvSpPr>
                <a:spLocks/>
              </p:cNvSpPr>
              <p:nvPr/>
            </p:nvSpPr>
            <p:spPr bwMode="auto">
              <a:xfrm>
                <a:off x="10355263" y="1865313"/>
                <a:ext cx="331788" cy="333375"/>
              </a:xfrm>
              <a:custGeom>
                <a:avLst/>
                <a:gdLst>
                  <a:gd name="T0" fmla="*/ 209 w 209"/>
                  <a:gd name="T1" fmla="*/ 105 h 210"/>
                  <a:gd name="T2" fmla="*/ 204 w 209"/>
                  <a:gd name="T3" fmla="*/ 78 h 210"/>
                  <a:gd name="T4" fmla="*/ 198 w 209"/>
                  <a:gd name="T5" fmla="*/ 44 h 210"/>
                  <a:gd name="T6" fmla="*/ 187 w 209"/>
                  <a:gd name="T7" fmla="*/ 0 h 210"/>
                  <a:gd name="T8" fmla="*/ 160 w 209"/>
                  <a:gd name="T9" fmla="*/ 6 h 210"/>
                  <a:gd name="T10" fmla="*/ 0 w 209"/>
                  <a:gd name="T11" fmla="*/ 44 h 210"/>
                  <a:gd name="T12" fmla="*/ 0 w 209"/>
                  <a:gd name="T13" fmla="*/ 66 h 210"/>
                  <a:gd name="T14" fmla="*/ 11 w 209"/>
                  <a:gd name="T15" fmla="*/ 122 h 210"/>
                  <a:gd name="T16" fmla="*/ 11 w 209"/>
                  <a:gd name="T17" fmla="*/ 177 h 210"/>
                  <a:gd name="T18" fmla="*/ 5 w 209"/>
                  <a:gd name="T19" fmla="*/ 193 h 210"/>
                  <a:gd name="T20" fmla="*/ 16 w 209"/>
                  <a:gd name="T21" fmla="*/ 210 h 210"/>
                  <a:gd name="T22" fmla="*/ 55 w 209"/>
                  <a:gd name="T23" fmla="*/ 188 h 210"/>
                  <a:gd name="T24" fmla="*/ 83 w 209"/>
                  <a:gd name="T25" fmla="*/ 160 h 210"/>
                  <a:gd name="T26" fmla="*/ 94 w 209"/>
                  <a:gd name="T27" fmla="*/ 149 h 210"/>
                  <a:gd name="T28" fmla="*/ 99 w 209"/>
                  <a:gd name="T29" fmla="*/ 155 h 210"/>
                  <a:gd name="T30" fmla="*/ 121 w 209"/>
                  <a:gd name="T31" fmla="*/ 144 h 210"/>
                  <a:gd name="T32" fmla="*/ 160 w 209"/>
                  <a:gd name="T33" fmla="*/ 133 h 210"/>
                  <a:gd name="T34" fmla="*/ 209 w 209"/>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209" y="105"/>
                    </a:moveTo>
                    <a:lnTo>
                      <a:pt x="204" y="78"/>
                    </a:lnTo>
                    <a:lnTo>
                      <a:pt x="198" y="44"/>
                    </a:lnTo>
                    <a:lnTo>
                      <a:pt x="187" y="0"/>
                    </a:lnTo>
                    <a:lnTo>
                      <a:pt x="160" y="6"/>
                    </a:lnTo>
                    <a:lnTo>
                      <a:pt x="0" y="44"/>
                    </a:lnTo>
                    <a:lnTo>
                      <a:pt x="0" y="66"/>
                    </a:lnTo>
                    <a:lnTo>
                      <a:pt x="11" y="122"/>
                    </a:lnTo>
                    <a:lnTo>
                      <a:pt x="11" y="177"/>
                    </a:lnTo>
                    <a:lnTo>
                      <a:pt x="5" y="193"/>
                    </a:lnTo>
                    <a:lnTo>
                      <a:pt x="16" y="210"/>
                    </a:lnTo>
                    <a:lnTo>
                      <a:pt x="55" y="188"/>
                    </a:lnTo>
                    <a:lnTo>
                      <a:pt x="83" y="160"/>
                    </a:lnTo>
                    <a:lnTo>
                      <a:pt x="94" y="149"/>
                    </a:lnTo>
                    <a:lnTo>
                      <a:pt x="99" y="155"/>
                    </a:lnTo>
                    <a:lnTo>
                      <a:pt x="121" y="144"/>
                    </a:lnTo>
                    <a:lnTo>
                      <a:pt x="160" y="133"/>
                    </a:lnTo>
                    <a:lnTo>
                      <a:pt x="209" y="1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9" name="Freeform 15">
                <a:extLst/>
              </p:cNvPr>
              <p:cNvSpPr>
                <a:spLocks noEditPoints="1"/>
              </p:cNvSpPr>
              <p:nvPr/>
            </p:nvSpPr>
            <p:spPr bwMode="auto">
              <a:xfrm>
                <a:off x="10337800" y="1603375"/>
                <a:ext cx="717550" cy="376238"/>
              </a:xfrm>
              <a:custGeom>
                <a:avLst/>
                <a:gdLst>
                  <a:gd name="T0" fmla="*/ 419 w 452"/>
                  <a:gd name="T1" fmla="*/ 226 h 237"/>
                  <a:gd name="T2" fmla="*/ 436 w 452"/>
                  <a:gd name="T3" fmla="*/ 220 h 237"/>
                  <a:gd name="T4" fmla="*/ 436 w 452"/>
                  <a:gd name="T5" fmla="*/ 209 h 237"/>
                  <a:gd name="T6" fmla="*/ 447 w 452"/>
                  <a:gd name="T7" fmla="*/ 209 h 237"/>
                  <a:gd name="T8" fmla="*/ 452 w 452"/>
                  <a:gd name="T9" fmla="*/ 226 h 237"/>
                  <a:gd name="T10" fmla="*/ 447 w 452"/>
                  <a:gd name="T11" fmla="*/ 231 h 237"/>
                  <a:gd name="T12" fmla="*/ 413 w 452"/>
                  <a:gd name="T13" fmla="*/ 231 h 237"/>
                  <a:gd name="T14" fmla="*/ 419 w 452"/>
                  <a:gd name="T15" fmla="*/ 226 h 237"/>
                  <a:gd name="T16" fmla="*/ 347 w 452"/>
                  <a:gd name="T17" fmla="*/ 231 h 237"/>
                  <a:gd name="T18" fmla="*/ 369 w 452"/>
                  <a:gd name="T19" fmla="*/ 215 h 237"/>
                  <a:gd name="T20" fmla="*/ 380 w 452"/>
                  <a:gd name="T21" fmla="*/ 215 h 237"/>
                  <a:gd name="T22" fmla="*/ 391 w 452"/>
                  <a:gd name="T23" fmla="*/ 226 h 237"/>
                  <a:gd name="T24" fmla="*/ 375 w 452"/>
                  <a:gd name="T25" fmla="*/ 231 h 237"/>
                  <a:gd name="T26" fmla="*/ 358 w 452"/>
                  <a:gd name="T27" fmla="*/ 237 h 237"/>
                  <a:gd name="T28" fmla="*/ 347 w 452"/>
                  <a:gd name="T29" fmla="*/ 231 h 237"/>
                  <a:gd name="T30" fmla="*/ 94 w 452"/>
                  <a:gd name="T31" fmla="*/ 71 h 237"/>
                  <a:gd name="T32" fmla="*/ 220 w 452"/>
                  <a:gd name="T33" fmla="*/ 38 h 237"/>
                  <a:gd name="T34" fmla="*/ 237 w 452"/>
                  <a:gd name="T35" fmla="*/ 33 h 237"/>
                  <a:gd name="T36" fmla="*/ 254 w 452"/>
                  <a:gd name="T37" fmla="*/ 11 h 237"/>
                  <a:gd name="T38" fmla="*/ 281 w 452"/>
                  <a:gd name="T39" fmla="*/ 0 h 237"/>
                  <a:gd name="T40" fmla="*/ 303 w 452"/>
                  <a:gd name="T41" fmla="*/ 33 h 237"/>
                  <a:gd name="T42" fmla="*/ 287 w 452"/>
                  <a:gd name="T43" fmla="*/ 71 h 237"/>
                  <a:gd name="T44" fmla="*/ 281 w 452"/>
                  <a:gd name="T45" fmla="*/ 83 h 237"/>
                  <a:gd name="T46" fmla="*/ 298 w 452"/>
                  <a:gd name="T47" fmla="*/ 99 h 237"/>
                  <a:gd name="T48" fmla="*/ 303 w 452"/>
                  <a:gd name="T49" fmla="*/ 94 h 237"/>
                  <a:gd name="T50" fmla="*/ 320 w 452"/>
                  <a:gd name="T51" fmla="*/ 94 h 237"/>
                  <a:gd name="T52" fmla="*/ 336 w 452"/>
                  <a:gd name="T53" fmla="*/ 110 h 237"/>
                  <a:gd name="T54" fmla="*/ 364 w 452"/>
                  <a:gd name="T55" fmla="*/ 154 h 237"/>
                  <a:gd name="T56" fmla="*/ 391 w 452"/>
                  <a:gd name="T57" fmla="*/ 160 h 237"/>
                  <a:gd name="T58" fmla="*/ 408 w 452"/>
                  <a:gd name="T59" fmla="*/ 154 h 237"/>
                  <a:gd name="T60" fmla="*/ 419 w 452"/>
                  <a:gd name="T61" fmla="*/ 138 h 237"/>
                  <a:gd name="T62" fmla="*/ 413 w 452"/>
                  <a:gd name="T63" fmla="*/ 121 h 237"/>
                  <a:gd name="T64" fmla="*/ 397 w 452"/>
                  <a:gd name="T65" fmla="*/ 110 h 237"/>
                  <a:gd name="T66" fmla="*/ 386 w 452"/>
                  <a:gd name="T67" fmla="*/ 116 h 237"/>
                  <a:gd name="T68" fmla="*/ 380 w 452"/>
                  <a:gd name="T69" fmla="*/ 105 h 237"/>
                  <a:gd name="T70" fmla="*/ 386 w 452"/>
                  <a:gd name="T71" fmla="*/ 99 h 237"/>
                  <a:gd name="T72" fmla="*/ 397 w 452"/>
                  <a:gd name="T73" fmla="*/ 99 h 237"/>
                  <a:gd name="T74" fmla="*/ 413 w 452"/>
                  <a:gd name="T75" fmla="*/ 105 h 237"/>
                  <a:gd name="T76" fmla="*/ 424 w 452"/>
                  <a:gd name="T77" fmla="*/ 121 h 237"/>
                  <a:gd name="T78" fmla="*/ 436 w 452"/>
                  <a:gd name="T79" fmla="*/ 143 h 237"/>
                  <a:gd name="T80" fmla="*/ 436 w 452"/>
                  <a:gd name="T81" fmla="*/ 160 h 237"/>
                  <a:gd name="T82" fmla="*/ 408 w 452"/>
                  <a:gd name="T83" fmla="*/ 171 h 237"/>
                  <a:gd name="T84" fmla="*/ 375 w 452"/>
                  <a:gd name="T85" fmla="*/ 187 h 237"/>
                  <a:gd name="T86" fmla="*/ 347 w 452"/>
                  <a:gd name="T87" fmla="*/ 220 h 237"/>
                  <a:gd name="T88" fmla="*/ 336 w 452"/>
                  <a:gd name="T89" fmla="*/ 231 h 237"/>
                  <a:gd name="T90" fmla="*/ 336 w 452"/>
                  <a:gd name="T91" fmla="*/ 226 h 237"/>
                  <a:gd name="T92" fmla="*/ 353 w 452"/>
                  <a:gd name="T93" fmla="*/ 215 h 237"/>
                  <a:gd name="T94" fmla="*/ 353 w 452"/>
                  <a:gd name="T95" fmla="*/ 198 h 237"/>
                  <a:gd name="T96" fmla="*/ 347 w 452"/>
                  <a:gd name="T97" fmla="*/ 176 h 237"/>
                  <a:gd name="T98" fmla="*/ 331 w 452"/>
                  <a:gd name="T99" fmla="*/ 187 h 237"/>
                  <a:gd name="T100" fmla="*/ 320 w 452"/>
                  <a:gd name="T101" fmla="*/ 198 h 237"/>
                  <a:gd name="T102" fmla="*/ 325 w 452"/>
                  <a:gd name="T103" fmla="*/ 215 h 237"/>
                  <a:gd name="T104" fmla="*/ 309 w 452"/>
                  <a:gd name="T105" fmla="*/ 226 h 237"/>
                  <a:gd name="T106" fmla="*/ 292 w 452"/>
                  <a:gd name="T107" fmla="*/ 187 h 237"/>
                  <a:gd name="T108" fmla="*/ 265 w 452"/>
                  <a:gd name="T109" fmla="*/ 160 h 237"/>
                  <a:gd name="T110" fmla="*/ 248 w 452"/>
                  <a:gd name="T111" fmla="*/ 143 h 237"/>
                  <a:gd name="T112" fmla="*/ 204 w 452"/>
                  <a:gd name="T113" fmla="*/ 160 h 237"/>
                  <a:gd name="T114" fmla="*/ 165 w 452"/>
                  <a:gd name="T115" fmla="*/ 165 h 237"/>
                  <a:gd name="T116" fmla="*/ 5 w 452"/>
                  <a:gd name="T117" fmla="*/ 204 h 237"/>
                  <a:gd name="T118" fmla="*/ 0 w 452"/>
                  <a:gd name="T119" fmla="*/ 165 h 237"/>
                  <a:gd name="T120" fmla="*/ 5 w 452"/>
                  <a:gd name="T121" fmla="*/ 88 h 237"/>
                  <a:gd name="T122" fmla="*/ 44 w 452"/>
                  <a:gd name="T123" fmla="*/ 83 h 237"/>
                  <a:gd name="T124" fmla="*/ 94 w 452"/>
                  <a:gd name="T125" fmla="*/ 7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237">
                    <a:moveTo>
                      <a:pt x="419" y="226"/>
                    </a:moveTo>
                    <a:lnTo>
                      <a:pt x="436" y="220"/>
                    </a:lnTo>
                    <a:lnTo>
                      <a:pt x="436" y="209"/>
                    </a:lnTo>
                    <a:lnTo>
                      <a:pt x="447" y="209"/>
                    </a:lnTo>
                    <a:lnTo>
                      <a:pt x="452" y="226"/>
                    </a:lnTo>
                    <a:lnTo>
                      <a:pt x="447" y="231"/>
                    </a:lnTo>
                    <a:lnTo>
                      <a:pt x="413" y="231"/>
                    </a:lnTo>
                    <a:lnTo>
                      <a:pt x="419" y="226"/>
                    </a:lnTo>
                    <a:close/>
                    <a:moveTo>
                      <a:pt x="347" y="231"/>
                    </a:moveTo>
                    <a:lnTo>
                      <a:pt x="369" y="215"/>
                    </a:lnTo>
                    <a:lnTo>
                      <a:pt x="380" y="215"/>
                    </a:lnTo>
                    <a:lnTo>
                      <a:pt x="391" y="226"/>
                    </a:lnTo>
                    <a:lnTo>
                      <a:pt x="375" y="231"/>
                    </a:lnTo>
                    <a:lnTo>
                      <a:pt x="358" y="237"/>
                    </a:lnTo>
                    <a:lnTo>
                      <a:pt x="347" y="231"/>
                    </a:lnTo>
                    <a:close/>
                    <a:moveTo>
                      <a:pt x="94" y="71"/>
                    </a:moveTo>
                    <a:lnTo>
                      <a:pt x="220" y="38"/>
                    </a:lnTo>
                    <a:lnTo>
                      <a:pt x="237" y="33"/>
                    </a:lnTo>
                    <a:lnTo>
                      <a:pt x="254" y="11"/>
                    </a:lnTo>
                    <a:lnTo>
                      <a:pt x="281" y="0"/>
                    </a:lnTo>
                    <a:lnTo>
                      <a:pt x="303" y="33"/>
                    </a:lnTo>
                    <a:lnTo>
                      <a:pt x="287" y="71"/>
                    </a:lnTo>
                    <a:lnTo>
                      <a:pt x="281" y="83"/>
                    </a:lnTo>
                    <a:lnTo>
                      <a:pt x="298" y="99"/>
                    </a:lnTo>
                    <a:lnTo>
                      <a:pt x="303" y="94"/>
                    </a:lnTo>
                    <a:lnTo>
                      <a:pt x="320" y="94"/>
                    </a:lnTo>
                    <a:lnTo>
                      <a:pt x="336" y="110"/>
                    </a:lnTo>
                    <a:lnTo>
                      <a:pt x="364" y="154"/>
                    </a:lnTo>
                    <a:lnTo>
                      <a:pt x="391" y="160"/>
                    </a:lnTo>
                    <a:lnTo>
                      <a:pt x="408" y="154"/>
                    </a:lnTo>
                    <a:lnTo>
                      <a:pt x="419" y="138"/>
                    </a:lnTo>
                    <a:lnTo>
                      <a:pt x="413" y="121"/>
                    </a:lnTo>
                    <a:lnTo>
                      <a:pt x="397" y="110"/>
                    </a:lnTo>
                    <a:lnTo>
                      <a:pt x="386" y="116"/>
                    </a:lnTo>
                    <a:lnTo>
                      <a:pt x="380" y="105"/>
                    </a:lnTo>
                    <a:lnTo>
                      <a:pt x="386" y="99"/>
                    </a:lnTo>
                    <a:lnTo>
                      <a:pt x="397" y="99"/>
                    </a:lnTo>
                    <a:lnTo>
                      <a:pt x="413" y="105"/>
                    </a:lnTo>
                    <a:lnTo>
                      <a:pt x="424" y="121"/>
                    </a:lnTo>
                    <a:lnTo>
                      <a:pt x="436" y="143"/>
                    </a:lnTo>
                    <a:lnTo>
                      <a:pt x="436" y="160"/>
                    </a:lnTo>
                    <a:lnTo>
                      <a:pt x="408" y="171"/>
                    </a:lnTo>
                    <a:lnTo>
                      <a:pt x="375" y="187"/>
                    </a:lnTo>
                    <a:lnTo>
                      <a:pt x="347" y="220"/>
                    </a:lnTo>
                    <a:lnTo>
                      <a:pt x="336" y="231"/>
                    </a:lnTo>
                    <a:lnTo>
                      <a:pt x="336" y="226"/>
                    </a:lnTo>
                    <a:lnTo>
                      <a:pt x="353" y="215"/>
                    </a:lnTo>
                    <a:lnTo>
                      <a:pt x="353" y="198"/>
                    </a:lnTo>
                    <a:lnTo>
                      <a:pt x="347" y="176"/>
                    </a:lnTo>
                    <a:lnTo>
                      <a:pt x="331" y="187"/>
                    </a:lnTo>
                    <a:lnTo>
                      <a:pt x="320" y="198"/>
                    </a:lnTo>
                    <a:lnTo>
                      <a:pt x="325" y="215"/>
                    </a:lnTo>
                    <a:lnTo>
                      <a:pt x="309" y="226"/>
                    </a:lnTo>
                    <a:lnTo>
                      <a:pt x="292" y="187"/>
                    </a:lnTo>
                    <a:lnTo>
                      <a:pt x="265" y="160"/>
                    </a:lnTo>
                    <a:lnTo>
                      <a:pt x="248" y="143"/>
                    </a:lnTo>
                    <a:lnTo>
                      <a:pt x="204" y="160"/>
                    </a:lnTo>
                    <a:lnTo>
                      <a:pt x="165" y="165"/>
                    </a:lnTo>
                    <a:lnTo>
                      <a:pt x="5" y="204"/>
                    </a:lnTo>
                    <a:lnTo>
                      <a:pt x="0" y="165"/>
                    </a:lnTo>
                    <a:lnTo>
                      <a:pt x="5" y="88"/>
                    </a:lnTo>
                    <a:lnTo>
                      <a:pt x="44" y="83"/>
                    </a:lnTo>
                    <a:lnTo>
                      <a:pt x="94" y="71"/>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0" name="Freeform 16">
                <a:extLst/>
              </p:cNvPr>
              <p:cNvSpPr>
                <a:spLocks noEditPoints="1"/>
              </p:cNvSpPr>
              <p:nvPr/>
            </p:nvSpPr>
            <p:spPr bwMode="auto">
              <a:xfrm>
                <a:off x="10591800" y="358775"/>
                <a:ext cx="735013" cy="1174750"/>
              </a:xfrm>
              <a:custGeom>
                <a:avLst/>
                <a:gdLst>
                  <a:gd name="T0" fmla="*/ 81 w 84"/>
                  <a:gd name="T1" fmla="*/ 57 h 134"/>
                  <a:gd name="T2" fmla="*/ 84 w 84"/>
                  <a:gd name="T3" fmla="*/ 65 h 134"/>
                  <a:gd name="T4" fmla="*/ 78 w 84"/>
                  <a:gd name="T5" fmla="*/ 72 h 134"/>
                  <a:gd name="T6" fmla="*/ 67 w 84"/>
                  <a:gd name="T7" fmla="*/ 83 h 134"/>
                  <a:gd name="T8" fmla="*/ 64 w 84"/>
                  <a:gd name="T9" fmla="*/ 81 h 134"/>
                  <a:gd name="T10" fmla="*/ 60 w 84"/>
                  <a:gd name="T11" fmla="*/ 83 h 134"/>
                  <a:gd name="T12" fmla="*/ 56 w 84"/>
                  <a:gd name="T13" fmla="*/ 87 h 134"/>
                  <a:gd name="T14" fmla="*/ 57 w 84"/>
                  <a:gd name="T15" fmla="*/ 89 h 134"/>
                  <a:gd name="T16" fmla="*/ 54 w 84"/>
                  <a:gd name="T17" fmla="*/ 93 h 134"/>
                  <a:gd name="T18" fmla="*/ 54 w 84"/>
                  <a:gd name="T19" fmla="*/ 89 h 134"/>
                  <a:gd name="T20" fmla="*/ 50 w 84"/>
                  <a:gd name="T21" fmla="*/ 85 h 134"/>
                  <a:gd name="T22" fmla="*/ 48 w 84"/>
                  <a:gd name="T23" fmla="*/ 89 h 134"/>
                  <a:gd name="T24" fmla="*/ 48 w 84"/>
                  <a:gd name="T25" fmla="*/ 92 h 134"/>
                  <a:gd name="T26" fmla="*/ 48 w 84"/>
                  <a:gd name="T27" fmla="*/ 98 h 134"/>
                  <a:gd name="T28" fmla="*/ 42 w 84"/>
                  <a:gd name="T29" fmla="*/ 102 h 134"/>
                  <a:gd name="T30" fmla="*/ 35 w 84"/>
                  <a:gd name="T31" fmla="*/ 110 h 134"/>
                  <a:gd name="T32" fmla="*/ 31 w 84"/>
                  <a:gd name="T33" fmla="*/ 109 h 134"/>
                  <a:gd name="T34" fmla="*/ 28 w 84"/>
                  <a:gd name="T35" fmla="*/ 118 h 134"/>
                  <a:gd name="T36" fmla="*/ 26 w 84"/>
                  <a:gd name="T37" fmla="*/ 126 h 134"/>
                  <a:gd name="T38" fmla="*/ 21 w 84"/>
                  <a:gd name="T39" fmla="*/ 132 h 134"/>
                  <a:gd name="T40" fmla="*/ 15 w 84"/>
                  <a:gd name="T41" fmla="*/ 127 h 134"/>
                  <a:gd name="T42" fmla="*/ 5 w 84"/>
                  <a:gd name="T43" fmla="*/ 92 h 134"/>
                  <a:gd name="T44" fmla="*/ 2 w 84"/>
                  <a:gd name="T45" fmla="*/ 74 h 134"/>
                  <a:gd name="T46" fmla="*/ 4 w 84"/>
                  <a:gd name="T47" fmla="*/ 71 h 134"/>
                  <a:gd name="T48" fmla="*/ 8 w 84"/>
                  <a:gd name="T49" fmla="*/ 57 h 134"/>
                  <a:gd name="T50" fmla="*/ 7 w 84"/>
                  <a:gd name="T51" fmla="*/ 48 h 134"/>
                  <a:gd name="T52" fmla="*/ 9 w 84"/>
                  <a:gd name="T53" fmla="*/ 39 h 134"/>
                  <a:gd name="T54" fmla="*/ 9 w 84"/>
                  <a:gd name="T55" fmla="*/ 34 h 134"/>
                  <a:gd name="T56" fmla="*/ 12 w 84"/>
                  <a:gd name="T57" fmla="*/ 21 h 134"/>
                  <a:gd name="T58" fmla="*/ 18 w 84"/>
                  <a:gd name="T59" fmla="*/ 3 h 134"/>
                  <a:gd name="T60" fmla="*/ 22 w 84"/>
                  <a:gd name="T61" fmla="*/ 3 h 134"/>
                  <a:gd name="T62" fmla="*/ 23 w 84"/>
                  <a:gd name="T63" fmla="*/ 8 h 134"/>
                  <a:gd name="T64" fmla="*/ 28 w 84"/>
                  <a:gd name="T65" fmla="*/ 8 h 134"/>
                  <a:gd name="T66" fmla="*/ 34 w 84"/>
                  <a:gd name="T67" fmla="*/ 2 h 134"/>
                  <a:gd name="T68" fmla="*/ 38 w 84"/>
                  <a:gd name="T69" fmla="*/ 0 h 134"/>
                  <a:gd name="T70" fmla="*/ 48 w 84"/>
                  <a:gd name="T71" fmla="*/ 5 h 134"/>
                  <a:gd name="T72" fmla="*/ 68 w 84"/>
                  <a:gd name="T73" fmla="*/ 45 h 134"/>
                  <a:gd name="T74" fmla="*/ 70 w 84"/>
                  <a:gd name="T75" fmla="*/ 54 h 134"/>
                  <a:gd name="T76" fmla="*/ 75 w 84"/>
                  <a:gd name="T77" fmla="*/ 57 h 134"/>
                  <a:gd name="T78" fmla="*/ 74 w 84"/>
                  <a:gd name="T79" fmla="*/ 55 h 134"/>
                  <a:gd name="T80" fmla="*/ 50 w 84"/>
                  <a:gd name="T81" fmla="*/ 95 h 134"/>
                  <a:gd name="T82" fmla="*/ 54 w 84"/>
                  <a:gd name="T83" fmla="*/ 94 h 134"/>
                  <a:gd name="T84" fmla="*/ 52 w 84"/>
                  <a:gd name="T85" fmla="*/ 98 h 134"/>
                  <a:gd name="T86" fmla="*/ 59 w 84"/>
                  <a:gd name="T87" fmla="*/ 87 h 134"/>
                  <a:gd name="T88" fmla="*/ 63 w 84"/>
                  <a:gd name="T89" fmla="*/ 89 h 134"/>
                  <a:gd name="T90" fmla="*/ 65 w 84"/>
                  <a:gd name="T91" fmla="*/ 85 h 134"/>
                  <a:gd name="T92" fmla="*/ 61 w 84"/>
                  <a:gd name="T93" fmla="*/ 8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34">
                    <a:moveTo>
                      <a:pt x="78" y="54"/>
                    </a:moveTo>
                    <a:cubicBezTo>
                      <a:pt x="81" y="57"/>
                      <a:pt x="81" y="57"/>
                      <a:pt x="81" y="57"/>
                    </a:cubicBezTo>
                    <a:cubicBezTo>
                      <a:pt x="84" y="62"/>
                      <a:pt x="84" y="62"/>
                      <a:pt x="84" y="62"/>
                    </a:cubicBezTo>
                    <a:cubicBezTo>
                      <a:pt x="84" y="65"/>
                      <a:pt x="84" y="65"/>
                      <a:pt x="84" y="65"/>
                    </a:cubicBezTo>
                    <a:cubicBezTo>
                      <a:pt x="81" y="71"/>
                      <a:pt x="81" y="71"/>
                      <a:pt x="81" y="71"/>
                    </a:cubicBezTo>
                    <a:cubicBezTo>
                      <a:pt x="78" y="72"/>
                      <a:pt x="78" y="72"/>
                      <a:pt x="78" y="72"/>
                    </a:cubicBezTo>
                    <a:cubicBezTo>
                      <a:pt x="74" y="76"/>
                      <a:pt x="74" y="76"/>
                      <a:pt x="74" y="76"/>
                    </a:cubicBezTo>
                    <a:cubicBezTo>
                      <a:pt x="67" y="83"/>
                      <a:pt x="67" y="83"/>
                      <a:pt x="67" y="83"/>
                    </a:cubicBezTo>
                    <a:cubicBezTo>
                      <a:pt x="67" y="83"/>
                      <a:pt x="66" y="83"/>
                      <a:pt x="65" y="83"/>
                    </a:cubicBezTo>
                    <a:cubicBezTo>
                      <a:pt x="65" y="83"/>
                      <a:pt x="64" y="81"/>
                      <a:pt x="64" y="81"/>
                    </a:cubicBezTo>
                    <a:cubicBezTo>
                      <a:pt x="62" y="81"/>
                      <a:pt x="62" y="81"/>
                      <a:pt x="62" y="81"/>
                    </a:cubicBezTo>
                    <a:cubicBezTo>
                      <a:pt x="60" y="83"/>
                      <a:pt x="60" y="83"/>
                      <a:pt x="60" y="83"/>
                    </a:cubicBezTo>
                    <a:cubicBezTo>
                      <a:pt x="57" y="85"/>
                      <a:pt x="57" y="85"/>
                      <a:pt x="57" y="85"/>
                    </a:cubicBezTo>
                    <a:cubicBezTo>
                      <a:pt x="56" y="87"/>
                      <a:pt x="56" y="87"/>
                      <a:pt x="56" y="87"/>
                    </a:cubicBezTo>
                    <a:cubicBezTo>
                      <a:pt x="58" y="88"/>
                      <a:pt x="58" y="88"/>
                      <a:pt x="58" y="88"/>
                    </a:cubicBezTo>
                    <a:cubicBezTo>
                      <a:pt x="57" y="89"/>
                      <a:pt x="57" y="89"/>
                      <a:pt x="57" y="89"/>
                    </a:cubicBezTo>
                    <a:cubicBezTo>
                      <a:pt x="57" y="93"/>
                      <a:pt x="57" y="93"/>
                      <a:pt x="57" y="93"/>
                    </a:cubicBezTo>
                    <a:cubicBezTo>
                      <a:pt x="54" y="93"/>
                      <a:pt x="54" y="93"/>
                      <a:pt x="54" y="93"/>
                    </a:cubicBezTo>
                    <a:cubicBezTo>
                      <a:pt x="54" y="91"/>
                      <a:pt x="54" y="91"/>
                      <a:pt x="54" y="91"/>
                    </a:cubicBezTo>
                    <a:cubicBezTo>
                      <a:pt x="54" y="89"/>
                      <a:pt x="54" y="89"/>
                      <a:pt x="54" y="89"/>
                    </a:cubicBezTo>
                    <a:cubicBezTo>
                      <a:pt x="52" y="89"/>
                      <a:pt x="52" y="89"/>
                      <a:pt x="52" y="89"/>
                    </a:cubicBezTo>
                    <a:cubicBezTo>
                      <a:pt x="50" y="85"/>
                      <a:pt x="50" y="85"/>
                      <a:pt x="50" y="85"/>
                    </a:cubicBezTo>
                    <a:cubicBezTo>
                      <a:pt x="47" y="87"/>
                      <a:pt x="47" y="87"/>
                      <a:pt x="47" y="87"/>
                    </a:cubicBezTo>
                    <a:cubicBezTo>
                      <a:pt x="48" y="89"/>
                      <a:pt x="48" y="89"/>
                      <a:pt x="48" y="89"/>
                    </a:cubicBezTo>
                    <a:cubicBezTo>
                      <a:pt x="49" y="90"/>
                      <a:pt x="49" y="90"/>
                      <a:pt x="49" y="90"/>
                    </a:cubicBezTo>
                    <a:cubicBezTo>
                      <a:pt x="48" y="92"/>
                      <a:pt x="48" y="92"/>
                      <a:pt x="48" y="92"/>
                    </a:cubicBezTo>
                    <a:cubicBezTo>
                      <a:pt x="48" y="96"/>
                      <a:pt x="48" y="96"/>
                      <a:pt x="48" y="96"/>
                    </a:cubicBezTo>
                    <a:cubicBezTo>
                      <a:pt x="48" y="98"/>
                      <a:pt x="48" y="98"/>
                      <a:pt x="48" y="98"/>
                    </a:cubicBezTo>
                    <a:cubicBezTo>
                      <a:pt x="46" y="102"/>
                      <a:pt x="46" y="102"/>
                      <a:pt x="46" y="102"/>
                    </a:cubicBezTo>
                    <a:cubicBezTo>
                      <a:pt x="42" y="102"/>
                      <a:pt x="42" y="102"/>
                      <a:pt x="42" y="102"/>
                    </a:cubicBezTo>
                    <a:cubicBezTo>
                      <a:pt x="42" y="106"/>
                      <a:pt x="42" y="106"/>
                      <a:pt x="42" y="106"/>
                    </a:cubicBezTo>
                    <a:cubicBezTo>
                      <a:pt x="35" y="110"/>
                      <a:pt x="35" y="110"/>
                      <a:pt x="35" y="110"/>
                    </a:cubicBezTo>
                    <a:cubicBezTo>
                      <a:pt x="33" y="111"/>
                      <a:pt x="33" y="111"/>
                      <a:pt x="33" y="111"/>
                    </a:cubicBezTo>
                    <a:cubicBezTo>
                      <a:pt x="31" y="109"/>
                      <a:pt x="31" y="109"/>
                      <a:pt x="31" y="109"/>
                    </a:cubicBezTo>
                    <a:cubicBezTo>
                      <a:pt x="27" y="114"/>
                      <a:pt x="27" y="114"/>
                      <a:pt x="27" y="114"/>
                    </a:cubicBezTo>
                    <a:cubicBezTo>
                      <a:pt x="28" y="118"/>
                      <a:pt x="28" y="118"/>
                      <a:pt x="28" y="118"/>
                    </a:cubicBezTo>
                    <a:cubicBezTo>
                      <a:pt x="26" y="120"/>
                      <a:pt x="26" y="120"/>
                      <a:pt x="26" y="120"/>
                    </a:cubicBezTo>
                    <a:cubicBezTo>
                      <a:pt x="26" y="126"/>
                      <a:pt x="26" y="126"/>
                      <a:pt x="26" y="126"/>
                    </a:cubicBezTo>
                    <a:cubicBezTo>
                      <a:pt x="25" y="134"/>
                      <a:pt x="25" y="134"/>
                      <a:pt x="25" y="134"/>
                    </a:cubicBezTo>
                    <a:cubicBezTo>
                      <a:pt x="21" y="132"/>
                      <a:pt x="21" y="132"/>
                      <a:pt x="21" y="132"/>
                    </a:cubicBezTo>
                    <a:cubicBezTo>
                      <a:pt x="21" y="128"/>
                      <a:pt x="21" y="128"/>
                      <a:pt x="21" y="128"/>
                    </a:cubicBezTo>
                    <a:cubicBezTo>
                      <a:pt x="15" y="127"/>
                      <a:pt x="15" y="127"/>
                      <a:pt x="15" y="127"/>
                    </a:cubicBezTo>
                    <a:cubicBezTo>
                      <a:pt x="15" y="123"/>
                      <a:pt x="15" y="123"/>
                      <a:pt x="15" y="123"/>
                    </a:cubicBezTo>
                    <a:cubicBezTo>
                      <a:pt x="5" y="92"/>
                      <a:pt x="5" y="92"/>
                      <a:pt x="5" y="92"/>
                    </a:cubicBezTo>
                    <a:cubicBezTo>
                      <a:pt x="0" y="74"/>
                      <a:pt x="0" y="74"/>
                      <a:pt x="0" y="74"/>
                    </a:cubicBezTo>
                    <a:cubicBezTo>
                      <a:pt x="2" y="74"/>
                      <a:pt x="2" y="74"/>
                      <a:pt x="2" y="74"/>
                    </a:cubicBezTo>
                    <a:cubicBezTo>
                      <a:pt x="4" y="74"/>
                      <a:pt x="4" y="74"/>
                      <a:pt x="4" y="74"/>
                    </a:cubicBezTo>
                    <a:cubicBezTo>
                      <a:pt x="4" y="71"/>
                      <a:pt x="4" y="71"/>
                      <a:pt x="4" y="71"/>
                    </a:cubicBezTo>
                    <a:cubicBezTo>
                      <a:pt x="5" y="63"/>
                      <a:pt x="5" y="63"/>
                      <a:pt x="5" y="63"/>
                    </a:cubicBezTo>
                    <a:cubicBezTo>
                      <a:pt x="8" y="57"/>
                      <a:pt x="8" y="57"/>
                      <a:pt x="8" y="57"/>
                    </a:cubicBezTo>
                    <a:cubicBezTo>
                      <a:pt x="10" y="52"/>
                      <a:pt x="10" y="52"/>
                      <a:pt x="10" y="52"/>
                    </a:cubicBezTo>
                    <a:cubicBezTo>
                      <a:pt x="7" y="48"/>
                      <a:pt x="7" y="48"/>
                      <a:pt x="7" y="48"/>
                    </a:cubicBezTo>
                    <a:cubicBezTo>
                      <a:pt x="7" y="40"/>
                      <a:pt x="7" y="40"/>
                      <a:pt x="7" y="40"/>
                    </a:cubicBezTo>
                    <a:cubicBezTo>
                      <a:pt x="9" y="39"/>
                      <a:pt x="9" y="39"/>
                      <a:pt x="9" y="39"/>
                    </a:cubicBezTo>
                    <a:cubicBezTo>
                      <a:pt x="10" y="35"/>
                      <a:pt x="10" y="35"/>
                      <a:pt x="10" y="35"/>
                    </a:cubicBezTo>
                    <a:cubicBezTo>
                      <a:pt x="9" y="34"/>
                      <a:pt x="9" y="34"/>
                      <a:pt x="9" y="34"/>
                    </a:cubicBezTo>
                    <a:cubicBezTo>
                      <a:pt x="9" y="27"/>
                      <a:pt x="9" y="27"/>
                      <a:pt x="9" y="27"/>
                    </a:cubicBezTo>
                    <a:cubicBezTo>
                      <a:pt x="12" y="21"/>
                      <a:pt x="12" y="21"/>
                      <a:pt x="12" y="21"/>
                    </a:cubicBezTo>
                    <a:cubicBezTo>
                      <a:pt x="15" y="9"/>
                      <a:pt x="15" y="9"/>
                      <a:pt x="15" y="9"/>
                    </a:cubicBezTo>
                    <a:cubicBezTo>
                      <a:pt x="18" y="3"/>
                      <a:pt x="18" y="3"/>
                      <a:pt x="18" y="3"/>
                    </a:cubicBezTo>
                    <a:cubicBezTo>
                      <a:pt x="20" y="3"/>
                      <a:pt x="20" y="3"/>
                      <a:pt x="20" y="3"/>
                    </a:cubicBezTo>
                    <a:cubicBezTo>
                      <a:pt x="22" y="3"/>
                      <a:pt x="22" y="3"/>
                      <a:pt x="22" y="3"/>
                    </a:cubicBezTo>
                    <a:cubicBezTo>
                      <a:pt x="22" y="5"/>
                      <a:pt x="22" y="5"/>
                      <a:pt x="22" y="5"/>
                    </a:cubicBezTo>
                    <a:cubicBezTo>
                      <a:pt x="23" y="8"/>
                      <a:pt x="23" y="8"/>
                      <a:pt x="23" y="8"/>
                    </a:cubicBezTo>
                    <a:cubicBezTo>
                      <a:pt x="27" y="9"/>
                      <a:pt x="27" y="9"/>
                      <a:pt x="27" y="9"/>
                    </a:cubicBezTo>
                    <a:cubicBezTo>
                      <a:pt x="28" y="8"/>
                      <a:pt x="28" y="8"/>
                      <a:pt x="28" y="8"/>
                    </a:cubicBezTo>
                    <a:cubicBezTo>
                      <a:pt x="28" y="6"/>
                      <a:pt x="28" y="6"/>
                      <a:pt x="28" y="6"/>
                    </a:cubicBezTo>
                    <a:cubicBezTo>
                      <a:pt x="34" y="2"/>
                      <a:pt x="34" y="2"/>
                      <a:pt x="34" y="2"/>
                    </a:cubicBezTo>
                    <a:cubicBezTo>
                      <a:pt x="36" y="0"/>
                      <a:pt x="36" y="0"/>
                      <a:pt x="36" y="0"/>
                    </a:cubicBezTo>
                    <a:cubicBezTo>
                      <a:pt x="38" y="0"/>
                      <a:pt x="38" y="0"/>
                      <a:pt x="38" y="0"/>
                    </a:cubicBezTo>
                    <a:cubicBezTo>
                      <a:pt x="46" y="4"/>
                      <a:pt x="46" y="4"/>
                      <a:pt x="46" y="4"/>
                    </a:cubicBezTo>
                    <a:cubicBezTo>
                      <a:pt x="48" y="5"/>
                      <a:pt x="48" y="5"/>
                      <a:pt x="48" y="5"/>
                    </a:cubicBezTo>
                    <a:cubicBezTo>
                      <a:pt x="60" y="45"/>
                      <a:pt x="60" y="45"/>
                      <a:pt x="60" y="45"/>
                    </a:cubicBezTo>
                    <a:cubicBezTo>
                      <a:pt x="68" y="45"/>
                      <a:pt x="68" y="45"/>
                      <a:pt x="68" y="45"/>
                    </a:cubicBezTo>
                    <a:cubicBezTo>
                      <a:pt x="70" y="47"/>
                      <a:pt x="70" y="47"/>
                      <a:pt x="70" y="47"/>
                    </a:cubicBezTo>
                    <a:cubicBezTo>
                      <a:pt x="70" y="54"/>
                      <a:pt x="70" y="54"/>
                      <a:pt x="70" y="54"/>
                    </a:cubicBezTo>
                    <a:cubicBezTo>
                      <a:pt x="74" y="57"/>
                      <a:pt x="74" y="57"/>
                      <a:pt x="74" y="57"/>
                    </a:cubicBezTo>
                    <a:cubicBezTo>
                      <a:pt x="75" y="57"/>
                      <a:pt x="75" y="57"/>
                      <a:pt x="75" y="57"/>
                    </a:cubicBezTo>
                    <a:cubicBezTo>
                      <a:pt x="75" y="56"/>
                      <a:pt x="75" y="56"/>
                      <a:pt x="75" y="56"/>
                    </a:cubicBezTo>
                    <a:cubicBezTo>
                      <a:pt x="74" y="55"/>
                      <a:pt x="74" y="55"/>
                      <a:pt x="74" y="55"/>
                    </a:cubicBezTo>
                    <a:lnTo>
                      <a:pt x="78" y="54"/>
                    </a:lnTo>
                    <a:close/>
                    <a:moveTo>
                      <a:pt x="50" y="95"/>
                    </a:moveTo>
                    <a:cubicBezTo>
                      <a:pt x="52" y="93"/>
                      <a:pt x="52" y="93"/>
                      <a:pt x="52" y="93"/>
                    </a:cubicBezTo>
                    <a:cubicBezTo>
                      <a:pt x="54" y="94"/>
                      <a:pt x="54" y="94"/>
                      <a:pt x="54" y="94"/>
                    </a:cubicBezTo>
                    <a:cubicBezTo>
                      <a:pt x="55" y="97"/>
                      <a:pt x="55" y="97"/>
                      <a:pt x="55" y="97"/>
                    </a:cubicBezTo>
                    <a:cubicBezTo>
                      <a:pt x="52" y="98"/>
                      <a:pt x="52" y="98"/>
                      <a:pt x="52" y="98"/>
                    </a:cubicBezTo>
                    <a:lnTo>
                      <a:pt x="50" y="95"/>
                    </a:lnTo>
                    <a:close/>
                    <a:moveTo>
                      <a:pt x="59" y="87"/>
                    </a:moveTo>
                    <a:cubicBezTo>
                      <a:pt x="61" y="89"/>
                      <a:pt x="61" y="89"/>
                      <a:pt x="61" y="89"/>
                    </a:cubicBezTo>
                    <a:cubicBezTo>
                      <a:pt x="61" y="89"/>
                      <a:pt x="63" y="89"/>
                      <a:pt x="63" y="89"/>
                    </a:cubicBezTo>
                    <a:cubicBezTo>
                      <a:pt x="63" y="88"/>
                      <a:pt x="63" y="86"/>
                      <a:pt x="63" y="86"/>
                    </a:cubicBezTo>
                    <a:cubicBezTo>
                      <a:pt x="65" y="85"/>
                      <a:pt x="65" y="85"/>
                      <a:pt x="65" y="85"/>
                    </a:cubicBezTo>
                    <a:cubicBezTo>
                      <a:pt x="64" y="83"/>
                      <a:pt x="64" y="83"/>
                      <a:pt x="64" y="83"/>
                    </a:cubicBezTo>
                    <a:cubicBezTo>
                      <a:pt x="61" y="84"/>
                      <a:pt x="61" y="84"/>
                      <a:pt x="61" y="84"/>
                    </a:cubicBezTo>
                    <a:lnTo>
                      <a:pt x="59" y="8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1" name="Freeform 17">
                <a:extLst/>
              </p:cNvPr>
              <p:cNvSpPr>
                <a:spLocks/>
              </p:cNvSpPr>
              <p:nvPr/>
            </p:nvSpPr>
            <p:spPr bwMode="auto">
              <a:xfrm>
                <a:off x="10477500" y="1008063"/>
                <a:ext cx="323850" cy="700088"/>
              </a:xfrm>
              <a:custGeom>
                <a:avLst/>
                <a:gdLst>
                  <a:gd name="T0" fmla="*/ 188 w 204"/>
                  <a:gd name="T1" fmla="*/ 369 h 441"/>
                  <a:gd name="T2" fmla="*/ 199 w 204"/>
                  <a:gd name="T3" fmla="*/ 364 h 441"/>
                  <a:gd name="T4" fmla="*/ 204 w 204"/>
                  <a:gd name="T5" fmla="*/ 336 h 441"/>
                  <a:gd name="T6" fmla="*/ 188 w 204"/>
                  <a:gd name="T7" fmla="*/ 331 h 441"/>
                  <a:gd name="T8" fmla="*/ 182 w 204"/>
                  <a:gd name="T9" fmla="*/ 309 h 441"/>
                  <a:gd name="T10" fmla="*/ 154 w 204"/>
                  <a:gd name="T11" fmla="*/ 303 h 441"/>
                  <a:gd name="T12" fmla="*/ 149 w 204"/>
                  <a:gd name="T13" fmla="*/ 281 h 441"/>
                  <a:gd name="T14" fmla="*/ 99 w 204"/>
                  <a:gd name="T15" fmla="*/ 110 h 441"/>
                  <a:gd name="T16" fmla="*/ 66 w 204"/>
                  <a:gd name="T17" fmla="*/ 0 h 441"/>
                  <a:gd name="T18" fmla="*/ 55 w 204"/>
                  <a:gd name="T19" fmla="*/ 0 h 441"/>
                  <a:gd name="T20" fmla="*/ 50 w 204"/>
                  <a:gd name="T21" fmla="*/ 11 h 441"/>
                  <a:gd name="T22" fmla="*/ 50 w 204"/>
                  <a:gd name="T23" fmla="*/ 11 h 441"/>
                  <a:gd name="T24" fmla="*/ 39 w 204"/>
                  <a:gd name="T25" fmla="*/ 0 h 441"/>
                  <a:gd name="T26" fmla="*/ 28 w 204"/>
                  <a:gd name="T27" fmla="*/ 16 h 441"/>
                  <a:gd name="T28" fmla="*/ 28 w 204"/>
                  <a:gd name="T29" fmla="*/ 55 h 441"/>
                  <a:gd name="T30" fmla="*/ 33 w 204"/>
                  <a:gd name="T31" fmla="*/ 93 h 441"/>
                  <a:gd name="T32" fmla="*/ 44 w 204"/>
                  <a:gd name="T33" fmla="*/ 115 h 441"/>
                  <a:gd name="T34" fmla="*/ 44 w 204"/>
                  <a:gd name="T35" fmla="*/ 143 h 441"/>
                  <a:gd name="T36" fmla="*/ 17 w 204"/>
                  <a:gd name="T37" fmla="*/ 182 h 441"/>
                  <a:gd name="T38" fmla="*/ 0 w 204"/>
                  <a:gd name="T39" fmla="*/ 193 h 441"/>
                  <a:gd name="T40" fmla="*/ 0 w 204"/>
                  <a:gd name="T41" fmla="*/ 198 h 441"/>
                  <a:gd name="T42" fmla="*/ 6 w 204"/>
                  <a:gd name="T43" fmla="*/ 215 h 441"/>
                  <a:gd name="T44" fmla="*/ 6 w 204"/>
                  <a:gd name="T45" fmla="*/ 275 h 441"/>
                  <a:gd name="T46" fmla="*/ 0 w 204"/>
                  <a:gd name="T47" fmla="*/ 342 h 441"/>
                  <a:gd name="T48" fmla="*/ 0 w 204"/>
                  <a:gd name="T49" fmla="*/ 380 h 441"/>
                  <a:gd name="T50" fmla="*/ 6 w 204"/>
                  <a:gd name="T51" fmla="*/ 386 h 441"/>
                  <a:gd name="T52" fmla="*/ 6 w 204"/>
                  <a:gd name="T53" fmla="*/ 419 h 441"/>
                  <a:gd name="T54" fmla="*/ 6 w 204"/>
                  <a:gd name="T55" fmla="*/ 435 h 441"/>
                  <a:gd name="T56" fmla="*/ 11 w 204"/>
                  <a:gd name="T57" fmla="*/ 441 h 441"/>
                  <a:gd name="T58" fmla="*/ 132 w 204"/>
                  <a:gd name="T59" fmla="*/ 408 h 441"/>
                  <a:gd name="T60" fmla="*/ 149 w 204"/>
                  <a:gd name="T61" fmla="*/ 402 h 441"/>
                  <a:gd name="T62" fmla="*/ 160 w 204"/>
                  <a:gd name="T63" fmla="*/ 386 h 441"/>
                  <a:gd name="T64" fmla="*/ 188 w 204"/>
                  <a:gd name="T65" fmla="*/ 36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441">
                    <a:moveTo>
                      <a:pt x="188" y="369"/>
                    </a:moveTo>
                    <a:lnTo>
                      <a:pt x="199" y="364"/>
                    </a:lnTo>
                    <a:lnTo>
                      <a:pt x="204" y="336"/>
                    </a:lnTo>
                    <a:lnTo>
                      <a:pt x="188" y="331"/>
                    </a:lnTo>
                    <a:lnTo>
                      <a:pt x="182" y="309"/>
                    </a:lnTo>
                    <a:lnTo>
                      <a:pt x="154" y="303"/>
                    </a:lnTo>
                    <a:lnTo>
                      <a:pt x="149" y="281"/>
                    </a:lnTo>
                    <a:lnTo>
                      <a:pt x="99" y="110"/>
                    </a:lnTo>
                    <a:lnTo>
                      <a:pt x="66" y="0"/>
                    </a:lnTo>
                    <a:lnTo>
                      <a:pt x="55" y="0"/>
                    </a:lnTo>
                    <a:lnTo>
                      <a:pt x="50" y="11"/>
                    </a:lnTo>
                    <a:lnTo>
                      <a:pt x="50" y="11"/>
                    </a:lnTo>
                    <a:lnTo>
                      <a:pt x="39" y="0"/>
                    </a:lnTo>
                    <a:lnTo>
                      <a:pt x="28" y="16"/>
                    </a:lnTo>
                    <a:lnTo>
                      <a:pt x="28" y="55"/>
                    </a:lnTo>
                    <a:lnTo>
                      <a:pt x="33" y="93"/>
                    </a:lnTo>
                    <a:lnTo>
                      <a:pt x="44" y="115"/>
                    </a:lnTo>
                    <a:lnTo>
                      <a:pt x="44" y="143"/>
                    </a:lnTo>
                    <a:lnTo>
                      <a:pt x="17" y="182"/>
                    </a:lnTo>
                    <a:lnTo>
                      <a:pt x="0" y="193"/>
                    </a:lnTo>
                    <a:lnTo>
                      <a:pt x="0" y="198"/>
                    </a:lnTo>
                    <a:lnTo>
                      <a:pt x="6" y="215"/>
                    </a:lnTo>
                    <a:lnTo>
                      <a:pt x="6" y="275"/>
                    </a:lnTo>
                    <a:lnTo>
                      <a:pt x="0" y="342"/>
                    </a:lnTo>
                    <a:lnTo>
                      <a:pt x="0" y="380"/>
                    </a:lnTo>
                    <a:lnTo>
                      <a:pt x="6" y="386"/>
                    </a:lnTo>
                    <a:lnTo>
                      <a:pt x="6" y="419"/>
                    </a:lnTo>
                    <a:lnTo>
                      <a:pt x="6" y="435"/>
                    </a:lnTo>
                    <a:lnTo>
                      <a:pt x="11" y="441"/>
                    </a:lnTo>
                    <a:lnTo>
                      <a:pt x="132" y="408"/>
                    </a:lnTo>
                    <a:lnTo>
                      <a:pt x="149" y="402"/>
                    </a:lnTo>
                    <a:lnTo>
                      <a:pt x="160" y="386"/>
                    </a:lnTo>
                    <a:lnTo>
                      <a:pt x="188" y="3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2" name="Freeform 18">
                <a:extLst/>
              </p:cNvPr>
              <p:cNvSpPr>
                <a:spLocks/>
              </p:cNvSpPr>
              <p:nvPr/>
            </p:nvSpPr>
            <p:spPr bwMode="auto">
              <a:xfrm>
                <a:off x="10206038" y="1095375"/>
                <a:ext cx="333375" cy="630238"/>
              </a:xfrm>
              <a:custGeom>
                <a:avLst/>
                <a:gdLst>
                  <a:gd name="T0" fmla="*/ 94 w 210"/>
                  <a:gd name="T1" fmla="*/ 397 h 397"/>
                  <a:gd name="T2" fmla="*/ 88 w 210"/>
                  <a:gd name="T3" fmla="*/ 358 h 397"/>
                  <a:gd name="T4" fmla="*/ 72 w 210"/>
                  <a:gd name="T5" fmla="*/ 281 h 397"/>
                  <a:gd name="T6" fmla="*/ 66 w 210"/>
                  <a:gd name="T7" fmla="*/ 281 h 397"/>
                  <a:gd name="T8" fmla="*/ 44 w 210"/>
                  <a:gd name="T9" fmla="*/ 270 h 397"/>
                  <a:gd name="T10" fmla="*/ 50 w 210"/>
                  <a:gd name="T11" fmla="*/ 248 h 397"/>
                  <a:gd name="T12" fmla="*/ 44 w 210"/>
                  <a:gd name="T13" fmla="*/ 237 h 397"/>
                  <a:gd name="T14" fmla="*/ 22 w 210"/>
                  <a:gd name="T15" fmla="*/ 198 h 397"/>
                  <a:gd name="T16" fmla="*/ 28 w 210"/>
                  <a:gd name="T17" fmla="*/ 171 h 397"/>
                  <a:gd name="T18" fmla="*/ 22 w 210"/>
                  <a:gd name="T19" fmla="*/ 132 h 397"/>
                  <a:gd name="T20" fmla="*/ 6 w 210"/>
                  <a:gd name="T21" fmla="*/ 88 h 397"/>
                  <a:gd name="T22" fmla="*/ 0 w 210"/>
                  <a:gd name="T23" fmla="*/ 49 h 397"/>
                  <a:gd name="T24" fmla="*/ 193 w 210"/>
                  <a:gd name="T25" fmla="*/ 0 h 397"/>
                  <a:gd name="T26" fmla="*/ 199 w 210"/>
                  <a:gd name="T27" fmla="*/ 44 h 397"/>
                  <a:gd name="T28" fmla="*/ 210 w 210"/>
                  <a:gd name="T29" fmla="*/ 66 h 397"/>
                  <a:gd name="T30" fmla="*/ 210 w 210"/>
                  <a:gd name="T31" fmla="*/ 94 h 397"/>
                  <a:gd name="T32" fmla="*/ 182 w 210"/>
                  <a:gd name="T33" fmla="*/ 121 h 397"/>
                  <a:gd name="T34" fmla="*/ 166 w 210"/>
                  <a:gd name="T35" fmla="*/ 132 h 397"/>
                  <a:gd name="T36" fmla="*/ 166 w 210"/>
                  <a:gd name="T37" fmla="*/ 138 h 397"/>
                  <a:gd name="T38" fmla="*/ 171 w 210"/>
                  <a:gd name="T39" fmla="*/ 154 h 397"/>
                  <a:gd name="T40" fmla="*/ 171 w 210"/>
                  <a:gd name="T41" fmla="*/ 215 h 397"/>
                  <a:gd name="T42" fmla="*/ 166 w 210"/>
                  <a:gd name="T43" fmla="*/ 281 h 397"/>
                  <a:gd name="T44" fmla="*/ 166 w 210"/>
                  <a:gd name="T45" fmla="*/ 320 h 397"/>
                  <a:gd name="T46" fmla="*/ 171 w 210"/>
                  <a:gd name="T47" fmla="*/ 331 h 397"/>
                  <a:gd name="T48" fmla="*/ 171 w 210"/>
                  <a:gd name="T49" fmla="*/ 364 h 397"/>
                  <a:gd name="T50" fmla="*/ 166 w 210"/>
                  <a:gd name="T51" fmla="*/ 375 h 397"/>
                  <a:gd name="T52" fmla="*/ 171 w 210"/>
                  <a:gd name="T53" fmla="*/ 386 h 397"/>
                  <a:gd name="T54" fmla="*/ 121 w 210"/>
                  <a:gd name="T55" fmla="*/ 397 h 397"/>
                  <a:gd name="T56" fmla="*/ 94 w 210"/>
                  <a:gd name="T57"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397">
                    <a:moveTo>
                      <a:pt x="94" y="397"/>
                    </a:moveTo>
                    <a:lnTo>
                      <a:pt x="88" y="358"/>
                    </a:lnTo>
                    <a:lnTo>
                      <a:pt x="72" y="281"/>
                    </a:lnTo>
                    <a:lnTo>
                      <a:pt x="66" y="281"/>
                    </a:lnTo>
                    <a:lnTo>
                      <a:pt x="44" y="270"/>
                    </a:lnTo>
                    <a:lnTo>
                      <a:pt x="50" y="248"/>
                    </a:lnTo>
                    <a:lnTo>
                      <a:pt x="44" y="237"/>
                    </a:lnTo>
                    <a:lnTo>
                      <a:pt x="22" y="198"/>
                    </a:lnTo>
                    <a:lnTo>
                      <a:pt x="28" y="171"/>
                    </a:lnTo>
                    <a:lnTo>
                      <a:pt x="22" y="132"/>
                    </a:lnTo>
                    <a:lnTo>
                      <a:pt x="6" y="88"/>
                    </a:lnTo>
                    <a:lnTo>
                      <a:pt x="0" y="49"/>
                    </a:lnTo>
                    <a:lnTo>
                      <a:pt x="193" y="0"/>
                    </a:lnTo>
                    <a:lnTo>
                      <a:pt x="199" y="44"/>
                    </a:lnTo>
                    <a:lnTo>
                      <a:pt x="210" y="66"/>
                    </a:lnTo>
                    <a:lnTo>
                      <a:pt x="210" y="94"/>
                    </a:lnTo>
                    <a:lnTo>
                      <a:pt x="182" y="121"/>
                    </a:lnTo>
                    <a:lnTo>
                      <a:pt x="166" y="132"/>
                    </a:lnTo>
                    <a:lnTo>
                      <a:pt x="166" y="138"/>
                    </a:lnTo>
                    <a:lnTo>
                      <a:pt x="171" y="154"/>
                    </a:lnTo>
                    <a:lnTo>
                      <a:pt x="171" y="215"/>
                    </a:lnTo>
                    <a:lnTo>
                      <a:pt x="166" y="281"/>
                    </a:lnTo>
                    <a:lnTo>
                      <a:pt x="166" y="320"/>
                    </a:lnTo>
                    <a:lnTo>
                      <a:pt x="171" y="331"/>
                    </a:lnTo>
                    <a:lnTo>
                      <a:pt x="171" y="364"/>
                    </a:lnTo>
                    <a:lnTo>
                      <a:pt x="166" y="375"/>
                    </a:lnTo>
                    <a:lnTo>
                      <a:pt x="171" y="386"/>
                    </a:lnTo>
                    <a:lnTo>
                      <a:pt x="121" y="397"/>
                    </a:lnTo>
                    <a:lnTo>
                      <a:pt x="94" y="39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3" name="Freeform 19">
                <a:extLst/>
              </p:cNvPr>
              <p:cNvSpPr>
                <a:spLocks/>
              </p:cNvSpPr>
              <p:nvPr/>
            </p:nvSpPr>
            <p:spPr bwMode="auto">
              <a:xfrm>
                <a:off x="9190038" y="1182688"/>
                <a:ext cx="1479550" cy="1130300"/>
              </a:xfrm>
              <a:custGeom>
                <a:avLst/>
                <a:gdLst>
                  <a:gd name="T0" fmla="*/ 607 w 932"/>
                  <a:gd name="T1" fmla="*/ 601 h 712"/>
                  <a:gd name="T2" fmla="*/ 574 w 932"/>
                  <a:gd name="T3" fmla="*/ 585 h 712"/>
                  <a:gd name="T4" fmla="*/ 535 w 932"/>
                  <a:gd name="T5" fmla="*/ 541 h 712"/>
                  <a:gd name="T6" fmla="*/ 375 w 932"/>
                  <a:gd name="T7" fmla="*/ 552 h 712"/>
                  <a:gd name="T8" fmla="*/ 6 w 932"/>
                  <a:gd name="T9" fmla="*/ 623 h 712"/>
                  <a:gd name="T10" fmla="*/ 6 w 932"/>
                  <a:gd name="T11" fmla="*/ 568 h 712"/>
                  <a:gd name="T12" fmla="*/ 28 w 932"/>
                  <a:gd name="T13" fmla="*/ 546 h 712"/>
                  <a:gd name="T14" fmla="*/ 50 w 932"/>
                  <a:gd name="T15" fmla="*/ 530 h 712"/>
                  <a:gd name="T16" fmla="*/ 72 w 932"/>
                  <a:gd name="T17" fmla="*/ 496 h 712"/>
                  <a:gd name="T18" fmla="*/ 78 w 932"/>
                  <a:gd name="T19" fmla="*/ 480 h 712"/>
                  <a:gd name="T20" fmla="*/ 56 w 932"/>
                  <a:gd name="T21" fmla="*/ 458 h 712"/>
                  <a:gd name="T22" fmla="*/ 61 w 932"/>
                  <a:gd name="T23" fmla="*/ 397 h 712"/>
                  <a:gd name="T24" fmla="*/ 127 w 932"/>
                  <a:gd name="T25" fmla="*/ 381 h 712"/>
                  <a:gd name="T26" fmla="*/ 193 w 932"/>
                  <a:gd name="T27" fmla="*/ 375 h 712"/>
                  <a:gd name="T28" fmla="*/ 221 w 932"/>
                  <a:gd name="T29" fmla="*/ 386 h 712"/>
                  <a:gd name="T30" fmla="*/ 254 w 932"/>
                  <a:gd name="T31" fmla="*/ 364 h 712"/>
                  <a:gd name="T32" fmla="*/ 309 w 932"/>
                  <a:gd name="T33" fmla="*/ 348 h 712"/>
                  <a:gd name="T34" fmla="*/ 337 w 932"/>
                  <a:gd name="T35" fmla="*/ 314 h 712"/>
                  <a:gd name="T36" fmla="*/ 364 w 932"/>
                  <a:gd name="T37" fmla="*/ 303 h 712"/>
                  <a:gd name="T38" fmla="*/ 353 w 932"/>
                  <a:gd name="T39" fmla="*/ 270 h 712"/>
                  <a:gd name="T40" fmla="*/ 359 w 932"/>
                  <a:gd name="T41" fmla="*/ 248 h 712"/>
                  <a:gd name="T42" fmla="*/ 348 w 932"/>
                  <a:gd name="T43" fmla="*/ 237 h 712"/>
                  <a:gd name="T44" fmla="*/ 326 w 932"/>
                  <a:gd name="T45" fmla="*/ 221 h 712"/>
                  <a:gd name="T46" fmla="*/ 370 w 932"/>
                  <a:gd name="T47" fmla="*/ 160 h 712"/>
                  <a:gd name="T48" fmla="*/ 386 w 932"/>
                  <a:gd name="T49" fmla="*/ 132 h 712"/>
                  <a:gd name="T50" fmla="*/ 425 w 932"/>
                  <a:gd name="T51" fmla="*/ 72 h 712"/>
                  <a:gd name="T52" fmla="*/ 458 w 932"/>
                  <a:gd name="T53" fmla="*/ 44 h 712"/>
                  <a:gd name="T54" fmla="*/ 524 w 932"/>
                  <a:gd name="T55" fmla="*/ 22 h 712"/>
                  <a:gd name="T56" fmla="*/ 579 w 932"/>
                  <a:gd name="T57" fmla="*/ 11 h 712"/>
                  <a:gd name="T58" fmla="*/ 640 w 932"/>
                  <a:gd name="T59" fmla="*/ 33 h 712"/>
                  <a:gd name="T60" fmla="*/ 662 w 932"/>
                  <a:gd name="T61" fmla="*/ 121 h 712"/>
                  <a:gd name="T62" fmla="*/ 673 w 932"/>
                  <a:gd name="T63" fmla="*/ 182 h 712"/>
                  <a:gd name="T64" fmla="*/ 673 w 932"/>
                  <a:gd name="T65" fmla="*/ 221 h 712"/>
                  <a:gd name="T66" fmla="*/ 701 w 932"/>
                  <a:gd name="T67" fmla="*/ 232 h 712"/>
                  <a:gd name="T68" fmla="*/ 723 w 932"/>
                  <a:gd name="T69" fmla="*/ 348 h 712"/>
                  <a:gd name="T70" fmla="*/ 723 w 932"/>
                  <a:gd name="T71" fmla="*/ 469 h 712"/>
                  <a:gd name="T72" fmla="*/ 739 w 932"/>
                  <a:gd name="T73" fmla="*/ 552 h 712"/>
                  <a:gd name="T74" fmla="*/ 728 w 932"/>
                  <a:gd name="T75" fmla="*/ 623 h 712"/>
                  <a:gd name="T76" fmla="*/ 750 w 932"/>
                  <a:gd name="T77" fmla="*/ 651 h 712"/>
                  <a:gd name="T78" fmla="*/ 739 w 932"/>
                  <a:gd name="T79" fmla="*/ 673 h 712"/>
                  <a:gd name="T80" fmla="*/ 761 w 932"/>
                  <a:gd name="T81" fmla="*/ 662 h 712"/>
                  <a:gd name="T82" fmla="*/ 784 w 932"/>
                  <a:gd name="T83" fmla="*/ 640 h 712"/>
                  <a:gd name="T84" fmla="*/ 811 w 932"/>
                  <a:gd name="T85" fmla="*/ 645 h 712"/>
                  <a:gd name="T86" fmla="*/ 894 w 932"/>
                  <a:gd name="T87" fmla="*/ 596 h 712"/>
                  <a:gd name="T88" fmla="*/ 932 w 932"/>
                  <a:gd name="T89" fmla="*/ 596 h 712"/>
                  <a:gd name="T90" fmla="*/ 877 w 932"/>
                  <a:gd name="T91" fmla="*/ 645 h 712"/>
                  <a:gd name="T92" fmla="*/ 806 w 932"/>
                  <a:gd name="T93" fmla="*/ 690 h 712"/>
                  <a:gd name="T94" fmla="*/ 734 w 932"/>
                  <a:gd name="T95" fmla="*/ 712 h 712"/>
                  <a:gd name="T96" fmla="*/ 723 w 932"/>
                  <a:gd name="T97" fmla="*/ 684 h 712"/>
                  <a:gd name="T98" fmla="*/ 728 w 932"/>
                  <a:gd name="T99" fmla="*/ 645 h 712"/>
                  <a:gd name="T100" fmla="*/ 673 w 932"/>
                  <a:gd name="T101" fmla="*/ 629 h 712"/>
                  <a:gd name="T102" fmla="*/ 618 w 932"/>
                  <a:gd name="T103" fmla="*/ 6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12">
                    <a:moveTo>
                      <a:pt x="618" y="607"/>
                    </a:moveTo>
                    <a:lnTo>
                      <a:pt x="607" y="601"/>
                    </a:lnTo>
                    <a:lnTo>
                      <a:pt x="591" y="596"/>
                    </a:lnTo>
                    <a:lnTo>
                      <a:pt x="574" y="585"/>
                    </a:lnTo>
                    <a:lnTo>
                      <a:pt x="563" y="541"/>
                    </a:lnTo>
                    <a:lnTo>
                      <a:pt x="535" y="541"/>
                    </a:lnTo>
                    <a:lnTo>
                      <a:pt x="519" y="519"/>
                    </a:lnTo>
                    <a:lnTo>
                      <a:pt x="375" y="552"/>
                    </a:lnTo>
                    <a:lnTo>
                      <a:pt x="61" y="618"/>
                    </a:lnTo>
                    <a:lnTo>
                      <a:pt x="6" y="623"/>
                    </a:lnTo>
                    <a:lnTo>
                      <a:pt x="0" y="579"/>
                    </a:lnTo>
                    <a:lnTo>
                      <a:pt x="6" y="568"/>
                    </a:lnTo>
                    <a:lnTo>
                      <a:pt x="17" y="563"/>
                    </a:lnTo>
                    <a:lnTo>
                      <a:pt x="28" y="546"/>
                    </a:lnTo>
                    <a:lnTo>
                      <a:pt x="39" y="541"/>
                    </a:lnTo>
                    <a:lnTo>
                      <a:pt x="50" y="530"/>
                    </a:lnTo>
                    <a:lnTo>
                      <a:pt x="56" y="513"/>
                    </a:lnTo>
                    <a:lnTo>
                      <a:pt x="72" y="496"/>
                    </a:lnTo>
                    <a:lnTo>
                      <a:pt x="78" y="485"/>
                    </a:lnTo>
                    <a:lnTo>
                      <a:pt x="78" y="480"/>
                    </a:lnTo>
                    <a:lnTo>
                      <a:pt x="67" y="458"/>
                    </a:lnTo>
                    <a:lnTo>
                      <a:pt x="56" y="458"/>
                    </a:lnTo>
                    <a:lnTo>
                      <a:pt x="45" y="414"/>
                    </a:lnTo>
                    <a:lnTo>
                      <a:pt x="61" y="397"/>
                    </a:lnTo>
                    <a:lnTo>
                      <a:pt x="94" y="386"/>
                    </a:lnTo>
                    <a:lnTo>
                      <a:pt x="127" y="381"/>
                    </a:lnTo>
                    <a:lnTo>
                      <a:pt x="149" y="375"/>
                    </a:lnTo>
                    <a:lnTo>
                      <a:pt x="193" y="375"/>
                    </a:lnTo>
                    <a:lnTo>
                      <a:pt x="210" y="386"/>
                    </a:lnTo>
                    <a:lnTo>
                      <a:pt x="221" y="386"/>
                    </a:lnTo>
                    <a:lnTo>
                      <a:pt x="238" y="375"/>
                    </a:lnTo>
                    <a:lnTo>
                      <a:pt x="254" y="364"/>
                    </a:lnTo>
                    <a:lnTo>
                      <a:pt x="293" y="364"/>
                    </a:lnTo>
                    <a:lnTo>
                      <a:pt x="309" y="348"/>
                    </a:lnTo>
                    <a:lnTo>
                      <a:pt x="320" y="325"/>
                    </a:lnTo>
                    <a:lnTo>
                      <a:pt x="337" y="314"/>
                    </a:lnTo>
                    <a:lnTo>
                      <a:pt x="348" y="314"/>
                    </a:lnTo>
                    <a:lnTo>
                      <a:pt x="364" y="303"/>
                    </a:lnTo>
                    <a:lnTo>
                      <a:pt x="364" y="287"/>
                    </a:lnTo>
                    <a:lnTo>
                      <a:pt x="353" y="270"/>
                    </a:lnTo>
                    <a:lnTo>
                      <a:pt x="353" y="259"/>
                    </a:lnTo>
                    <a:lnTo>
                      <a:pt x="359" y="248"/>
                    </a:lnTo>
                    <a:lnTo>
                      <a:pt x="359" y="237"/>
                    </a:lnTo>
                    <a:lnTo>
                      <a:pt x="348" y="237"/>
                    </a:lnTo>
                    <a:lnTo>
                      <a:pt x="337" y="226"/>
                    </a:lnTo>
                    <a:lnTo>
                      <a:pt x="326" y="221"/>
                    </a:lnTo>
                    <a:lnTo>
                      <a:pt x="326" y="204"/>
                    </a:lnTo>
                    <a:lnTo>
                      <a:pt x="370" y="160"/>
                    </a:lnTo>
                    <a:lnTo>
                      <a:pt x="375" y="154"/>
                    </a:lnTo>
                    <a:lnTo>
                      <a:pt x="386" y="132"/>
                    </a:lnTo>
                    <a:lnTo>
                      <a:pt x="409" y="99"/>
                    </a:lnTo>
                    <a:lnTo>
                      <a:pt x="425" y="72"/>
                    </a:lnTo>
                    <a:lnTo>
                      <a:pt x="442" y="55"/>
                    </a:lnTo>
                    <a:lnTo>
                      <a:pt x="458" y="44"/>
                    </a:lnTo>
                    <a:lnTo>
                      <a:pt x="486" y="33"/>
                    </a:lnTo>
                    <a:lnTo>
                      <a:pt x="524" y="22"/>
                    </a:lnTo>
                    <a:lnTo>
                      <a:pt x="546" y="22"/>
                    </a:lnTo>
                    <a:lnTo>
                      <a:pt x="579" y="11"/>
                    </a:lnTo>
                    <a:lnTo>
                      <a:pt x="635" y="0"/>
                    </a:lnTo>
                    <a:lnTo>
                      <a:pt x="640" y="33"/>
                    </a:lnTo>
                    <a:lnTo>
                      <a:pt x="657" y="83"/>
                    </a:lnTo>
                    <a:lnTo>
                      <a:pt x="662" y="121"/>
                    </a:lnTo>
                    <a:lnTo>
                      <a:pt x="657" y="149"/>
                    </a:lnTo>
                    <a:lnTo>
                      <a:pt x="673" y="182"/>
                    </a:lnTo>
                    <a:lnTo>
                      <a:pt x="684" y="199"/>
                    </a:lnTo>
                    <a:lnTo>
                      <a:pt x="673" y="221"/>
                    </a:lnTo>
                    <a:lnTo>
                      <a:pt x="695" y="226"/>
                    </a:lnTo>
                    <a:lnTo>
                      <a:pt x="701" y="232"/>
                    </a:lnTo>
                    <a:lnTo>
                      <a:pt x="723" y="314"/>
                    </a:lnTo>
                    <a:lnTo>
                      <a:pt x="723" y="348"/>
                    </a:lnTo>
                    <a:lnTo>
                      <a:pt x="717" y="430"/>
                    </a:lnTo>
                    <a:lnTo>
                      <a:pt x="723" y="469"/>
                    </a:lnTo>
                    <a:lnTo>
                      <a:pt x="728" y="496"/>
                    </a:lnTo>
                    <a:lnTo>
                      <a:pt x="739" y="552"/>
                    </a:lnTo>
                    <a:lnTo>
                      <a:pt x="739" y="607"/>
                    </a:lnTo>
                    <a:lnTo>
                      <a:pt x="728" y="623"/>
                    </a:lnTo>
                    <a:lnTo>
                      <a:pt x="745" y="640"/>
                    </a:lnTo>
                    <a:lnTo>
                      <a:pt x="750" y="651"/>
                    </a:lnTo>
                    <a:lnTo>
                      <a:pt x="734" y="668"/>
                    </a:lnTo>
                    <a:lnTo>
                      <a:pt x="739" y="673"/>
                    </a:lnTo>
                    <a:lnTo>
                      <a:pt x="750" y="673"/>
                    </a:lnTo>
                    <a:lnTo>
                      <a:pt x="761" y="662"/>
                    </a:lnTo>
                    <a:lnTo>
                      <a:pt x="778" y="645"/>
                    </a:lnTo>
                    <a:lnTo>
                      <a:pt x="784" y="640"/>
                    </a:lnTo>
                    <a:lnTo>
                      <a:pt x="795" y="645"/>
                    </a:lnTo>
                    <a:lnTo>
                      <a:pt x="811" y="645"/>
                    </a:lnTo>
                    <a:lnTo>
                      <a:pt x="872" y="618"/>
                    </a:lnTo>
                    <a:lnTo>
                      <a:pt x="894" y="596"/>
                    </a:lnTo>
                    <a:lnTo>
                      <a:pt x="899" y="585"/>
                    </a:lnTo>
                    <a:lnTo>
                      <a:pt x="932" y="596"/>
                    </a:lnTo>
                    <a:lnTo>
                      <a:pt x="905" y="623"/>
                    </a:lnTo>
                    <a:lnTo>
                      <a:pt x="877" y="645"/>
                    </a:lnTo>
                    <a:lnTo>
                      <a:pt x="828" y="684"/>
                    </a:lnTo>
                    <a:lnTo>
                      <a:pt x="806" y="690"/>
                    </a:lnTo>
                    <a:lnTo>
                      <a:pt x="767" y="706"/>
                    </a:lnTo>
                    <a:lnTo>
                      <a:pt x="734" y="712"/>
                    </a:lnTo>
                    <a:lnTo>
                      <a:pt x="728" y="712"/>
                    </a:lnTo>
                    <a:lnTo>
                      <a:pt x="723" y="684"/>
                    </a:lnTo>
                    <a:lnTo>
                      <a:pt x="728" y="662"/>
                    </a:lnTo>
                    <a:lnTo>
                      <a:pt x="728" y="645"/>
                    </a:lnTo>
                    <a:lnTo>
                      <a:pt x="706" y="634"/>
                    </a:lnTo>
                    <a:lnTo>
                      <a:pt x="673" y="629"/>
                    </a:lnTo>
                    <a:lnTo>
                      <a:pt x="646" y="618"/>
                    </a:lnTo>
                    <a:lnTo>
                      <a:pt x="618" y="60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4" name="Freeform 20">
                <a:extLst/>
              </p:cNvPr>
              <p:cNvSpPr>
                <a:spLocks/>
              </p:cNvSpPr>
              <p:nvPr/>
            </p:nvSpPr>
            <p:spPr bwMode="auto">
              <a:xfrm>
                <a:off x="10101263" y="2154238"/>
                <a:ext cx="279400" cy="631825"/>
              </a:xfrm>
              <a:custGeom>
                <a:avLst/>
                <a:gdLst>
                  <a:gd name="T0" fmla="*/ 39 w 176"/>
                  <a:gd name="T1" fmla="*/ 0 h 398"/>
                  <a:gd name="T2" fmla="*/ 22 w 176"/>
                  <a:gd name="T3" fmla="*/ 17 h 398"/>
                  <a:gd name="T4" fmla="*/ 22 w 176"/>
                  <a:gd name="T5" fmla="*/ 39 h 398"/>
                  <a:gd name="T6" fmla="*/ 11 w 176"/>
                  <a:gd name="T7" fmla="*/ 67 h 398"/>
                  <a:gd name="T8" fmla="*/ 11 w 176"/>
                  <a:gd name="T9" fmla="*/ 78 h 398"/>
                  <a:gd name="T10" fmla="*/ 17 w 176"/>
                  <a:gd name="T11" fmla="*/ 83 h 398"/>
                  <a:gd name="T12" fmla="*/ 17 w 176"/>
                  <a:gd name="T13" fmla="*/ 105 h 398"/>
                  <a:gd name="T14" fmla="*/ 0 w 176"/>
                  <a:gd name="T15" fmla="*/ 111 h 398"/>
                  <a:gd name="T16" fmla="*/ 5 w 176"/>
                  <a:gd name="T17" fmla="*/ 133 h 398"/>
                  <a:gd name="T18" fmla="*/ 5 w 176"/>
                  <a:gd name="T19" fmla="*/ 138 h 398"/>
                  <a:gd name="T20" fmla="*/ 28 w 176"/>
                  <a:gd name="T21" fmla="*/ 144 h 398"/>
                  <a:gd name="T22" fmla="*/ 33 w 176"/>
                  <a:gd name="T23" fmla="*/ 160 h 398"/>
                  <a:gd name="T24" fmla="*/ 61 w 176"/>
                  <a:gd name="T25" fmla="*/ 177 h 398"/>
                  <a:gd name="T26" fmla="*/ 77 w 176"/>
                  <a:gd name="T27" fmla="*/ 193 h 398"/>
                  <a:gd name="T28" fmla="*/ 77 w 176"/>
                  <a:gd name="T29" fmla="*/ 199 h 398"/>
                  <a:gd name="T30" fmla="*/ 55 w 176"/>
                  <a:gd name="T31" fmla="*/ 221 h 398"/>
                  <a:gd name="T32" fmla="*/ 44 w 176"/>
                  <a:gd name="T33" fmla="*/ 238 h 398"/>
                  <a:gd name="T34" fmla="*/ 33 w 176"/>
                  <a:gd name="T35" fmla="*/ 254 h 398"/>
                  <a:gd name="T36" fmla="*/ 17 w 176"/>
                  <a:gd name="T37" fmla="*/ 265 h 398"/>
                  <a:gd name="T38" fmla="*/ 5 w 176"/>
                  <a:gd name="T39" fmla="*/ 271 h 398"/>
                  <a:gd name="T40" fmla="*/ 5 w 176"/>
                  <a:gd name="T41" fmla="*/ 282 h 398"/>
                  <a:gd name="T42" fmla="*/ 0 w 176"/>
                  <a:gd name="T43" fmla="*/ 298 h 398"/>
                  <a:gd name="T44" fmla="*/ 11 w 176"/>
                  <a:gd name="T45" fmla="*/ 315 h 398"/>
                  <a:gd name="T46" fmla="*/ 33 w 176"/>
                  <a:gd name="T47" fmla="*/ 337 h 398"/>
                  <a:gd name="T48" fmla="*/ 66 w 176"/>
                  <a:gd name="T49" fmla="*/ 353 h 398"/>
                  <a:gd name="T50" fmla="*/ 99 w 176"/>
                  <a:gd name="T51" fmla="*/ 359 h 398"/>
                  <a:gd name="T52" fmla="*/ 99 w 176"/>
                  <a:gd name="T53" fmla="*/ 370 h 398"/>
                  <a:gd name="T54" fmla="*/ 94 w 176"/>
                  <a:gd name="T55" fmla="*/ 376 h 398"/>
                  <a:gd name="T56" fmla="*/ 94 w 176"/>
                  <a:gd name="T57" fmla="*/ 398 h 398"/>
                  <a:gd name="T58" fmla="*/ 99 w 176"/>
                  <a:gd name="T59" fmla="*/ 398 h 398"/>
                  <a:gd name="T60" fmla="*/ 116 w 176"/>
                  <a:gd name="T61" fmla="*/ 381 h 398"/>
                  <a:gd name="T62" fmla="*/ 121 w 176"/>
                  <a:gd name="T63" fmla="*/ 342 h 398"/>
                  <a:gd name="T64" fmla="*/ 143 w 176"/>
                  <a:gd name="T65" fmla="*/ 315 h 398"/>
                  <a:gd name="T66" fmla="*/ 165 w 176"/>
                  <a:gd name="T67" fmla="*/ 265 h 398"/>
                  <a:gd name="T68" fmla="*/ 176 w 176"/>
                  <a:gd name="T69" fmla="*/ 227 h 398"/>
                  <a:gd name="T70" fmla="*/ 171 w 176"/>
                  <a:gd name="T71" fmla="*/ 216 h 398"/>
                  <a:gd name="T72" fmla="*/ 165 w 176"/>
                  <a:gd name="T73" fmla="*/ 149 h 398"/>
                  <a:gd name="T74" fmla="*/ 154 w 176"/>
                  <a:gd name="T75" fmla="*/ 122 h 398"/>
                  <a:gd name="T76" fmla="*/ 149 w 176"/>
                  <a:gd name="T77" fmla="*/ 127 h 398"/>
                  <a:gd name="T78" fmla="*/ 127 w 176"/>
                  <a:gd name="T79" fmla="*/ 133 h 398"/>
                  <a:gd name="T80" fmla="*/ 127 w 176"/>
                  <a:gd name="T81" fmla="*/ 127 h 398"/>
                  <a:gd name="T82" fmla="*/ 132 w 176"/>
                  <a:gd name="T83" fmla="*/ 122 h 398"/>
                  <a:gd name="T84" fmla="*/ 149 w 176"/>
                  <a:gd name="T85" fmla="*/ 105 h 398"/>
                  <a:gd name="T86" fmla="*/ 149 w 176"/>
                  <a:gd name="T87" fmla="*/ 100 h 398"/>
                  <a:gd name="T88" fmla="*/ 143 w 176"/>
                  <a:gd name="T89" fmla="*/ 72 h 398"/>
                  <a:gd name="T90" fmla="*/ 149 w 176"/>
                  <a:gd name="T91" fmla="*/ 56 h 398"/>
                  <a:gd name="T92" fmla="*/ 149 w 176"/>
                  <a:gd name="T93" fmla="*/ 39 h 398"/>
                  <a:gd name="T94" fmla="*/ 127 w 176"/>
                  <a:gd name="T95" fmla="*/ 28 h 398"/>
                  <a:gd name="T96" fmla="*/ 94 w 176"/>
                  <a:gd name="T97" fmla="*/ 22 h 398"/>
                  <a:gd name="T98" fmla="*/ 66 w 176"/>
                  <a:gd name="T99" fmla="*/ 11 h 398"/>
                  <a:gd name="T100" fmla="*/ 39 w 176"/>
                  <a:gd name="T10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398">
                    <a:moveTo>
                      <a:pt x="39" y="0"/>
                    </a:moveTo>
                    <a:lnTo>
                      <a:pt x="22" y="17"/>
                    </a:lnTo>
                    <a:lnTo>
                      <a:pt x="22" y="39"/>
                    </a:lnTo>
                    <a:lnTo>
                      <a:pt x="11" y="67"/>
                    </a:lnTo>
                    <a:lnTo>
                      <a:pt x="11" y="78"/>
                    </a:lnTo>
                    <a:lnTo>
                      <a:pt x="17" y="83"/>
                    </a:lnTo>
                    <a:lnTo>
                      <a:pt x="17" y="105"/>
                    </a:lnTo>
                    <a:lnTo>
                      <a:pt x="0" y="111"/>
                    </a:lnTo>
                    <a:lnTo>
                      <a:pt x="5" y="133"/>
                    </a:lnTo>
                    <a:lnTo>
                      <a:pt x="5" y="138"/>
                    </a:lnTo>
                    <a:lnTo>
                      <a:pt x="28" y="144"/>
                    </a:lnTo>
                    <a:lnTo>
                      <a:pt x="33" y="160"/>
                    </a:lnTo>
                    <a:lnTo>
                      <a:pt x="61" y="177"/>
                    </a:lnTo>
                    <a:lnTo>
                      <a:pt x="77" y="193"/>
                    </a:lnTo>
                    <a:lnTo>
                      <a:pt x="77" y="199"/>
                    </a:lnTo>
                    <a:lnTo>
                      <a:pt x="55" y="221"/>
                    </a:lnTo>
                    <a:lnTo>
                      <a:pt x="44" y="238"/>
                    </a:lnTo>
                    <a:lnTo>
                      <a:pt x="33" y="254"/>
                    </a:lnTo>
                    <a:lnTo>
                      <a:pt x="17" y="265"/>
                    </a:lnTo>
                    <a:lnTo>
                      <a:pt x="5" y="271"/>
                    </a:lnTo>
                    <a:lnTo>
                      <a:pt x="5" y="282"/>
                    </a:lnTo>
                    <a:lnTo>
                      <a:pt x="0" y="298"/>
                    </a:lnTo>
                    <a:lnTo>
                      <a:pt x="11" y="315"/>
                    </a:lnTo>
                    <a:lnTo>
                      <a:pt x="33" y="337"/>
                    </a:lnTo>
                    <a:lnTo>
                      <a:pt x="66" y="353"/>
                    </a:lnTo>
                    <a:lnTo>
                      <a:pt x="99" y="359"/>
                    </a:lnTo>
                    <a:lnTo>
                      <a:pt x="99" y="370"/>
                    </a:lnTo>
                    <a:lnTo>
                      <a:pt x="94" y="376"/>
                    </a:lnTo>
                    <a:lnTo>
                      <a:pt x="94" y="398"/>
                    </a:lnTo>
                    <a:lnTo>
                      <a:pt x="99" y="398"/>
                    </a:lnTo>
                    <a:lnTo>
                      <a:pt x="116" y="381"/>
                    </a:lnTo>
                    <a:lnTo>
                      <a:pt x="121" y="342"/>
                    </a:lnTo>
                    <a:lnTo>
                      <a:pt x="143" y="315"/>
                    </a:lnTo>
                    <a:lnTo>
                      <a:pt x="165" y="265"/>
                    </a:lnTo>
                    <a:lnTo>
                      <a:pt x="176" y="227"/>
                    </a:lnTo>
                    <a:lnTo>
                      <a:pt x="171" y="216"/>
                    </a:lnTo>
                    <a:lnTo>
                      <a:pt x="165" y="149"/>
                    </a:lnTo>
                    <a:lnTo>
                      <a:pt x="154" y="122"/>
                    </a:lnTo>
                    <a:lnTo>
                      <a:pt x="149" y="127"/>
                    </a:lnTo>
                    <a:lnTo>
                      <a:pt x="127" y="133"/>
                    </a:lnTo>
                    <a:lnTo>
                      <a:pt x="127" y="127"/>
                    </a:lnTo>
                    <a:lnTo>
                      <a:pt x="132" y="122"/>
                    </a:lnTo>
                    <a:lnTo>
                      <a:pt x="149" y="105"/>
                    </a:lnTo>
                    <a:lnTo>
                      <a:pt x="149" y="100"/>
                    </a:lnTo>
                    <a:lnTo>
                      <a:pt x="143" y="72"/>
                    </a:lnTo>
                    <a:lnTo>
                      <a:pt x="149" y="56"/>
                    </a:lnTo>
                    <a:lnTo>
                      <a:pt x="149" y="39"/>
                    </a:lnTo>
                    <a:lnTo>
                      <a:pt x="127" y="28"/>
                    </a:lnTo>
                    <a:lnTo>
                      <a:pt x="94" y="22"/>
                    </a:lnTo>
                    <a:lnTo>
                      <a:pt x="66" y="11"/>
                    </a:lnTo>
                    <a:lnTo>
                      <a:pt x="39" y="0"/>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5" name="Freeform 21">
                <a:extLst/>
              </p:cNvPr>
              <p:cNvSpPr>
                <a:spLocks/>
              </p:cNvSpPr>
              <p:nvPr/>
            </p:nvSpPr>
            <p:spPr bwMode="auto">
              <a:xfrm>
                <a:off x="9050338" y="2024063"/>
                <a:ext cx="1155700" cy="752475"/>
              </a:xfrm>
              <a:custGeom>
                <a:avLst/>
                <a:gdLst>
                  <a:gd name="T0" fmla="*/ 656 w 728"/>
                  <a:gd name="T1" fmla="*/ 347 h 474"/>
                  <a:gd name="T2" fmla="*/ 667 w 728"/>
                  <a:gd name="T3" fmla="*/ 342 h 474"/>
                  <a:gd name="T4" fmla="*/ 684 w 728"/>
                  <a:gd name="T5" fmla="*/ 342 h 474"/>
                  <a:gd name="T6" fmla="*/ 695 w 728"/>
                  <a:gd name="T7" fmla="*/ 320 h 474"/>
                  <a:gd name="T8" fmla="*/ 706 w 728"/>
                  <a:gd name="T9" fmla="*/ 303 h 474"/>
                  <a:gd name="T10" fmla="*/ 728 w 728"/>
                  <a:gd name="T11" fmla="*/ 281 h 474"/>
                  <a:gd name="T12" fmla="*/ 728 w 728"/>
                  <a:gd name="T13" fmla="*/ 275 h 474"/>
                  <a:gd name="T14" fmla="*/ 712 w 728"/>
                  <a:gd name="T15" fmla="*/ 264 h 474"/>
                  <a:gd name="T16" fmla="*/ 684 w 728"/>
                  <a:gd name="T17" fmla="*/ 242 h 474"/>
                  <a:gd name="T18" fmla="*/ 679 w 728"/>
                  <a:gd name="T19" fmla="*/ 226 h 474"/>
                  <a:gd name="T20" fmla="*/ 656 w 728"/>
                  <a:gd name="T21" fmla="*/ 220 h 474"/>
                  <a:gd name="T22" fmla="*/ 656 w 728"/>
                  <a:gd name="T23" fmla="*/ 215 h 474"/>
                  <a:gd name="T24" fmla="*/ 651 w 728"/>
                  <a:gd name="T25" fmla="*/ 193 h 474"/>
                  <a:gd name="T26" fmla="*/ 667 w 728"/>
                  <a:gd name="T27" fmla="*/ 187 h 474"/>
                  <a:gd name="T28" fmla="*/ 667 w 728"/>
                  <a:gd name="T29" fmla="*/ 171 h 474"/>
                  <a:gd name="T30" fmla="*/ 656 w 728"/>
                  <a:gd name="T31" fmla="*/ 160 h 474"/>
                  <a:gd name="T32" fmla="*/ 662 w 728"/>
                  <a:gd name="T33" fmla="*/ 149 h 474"/>
                  <a:gd name="T34" fmla="*/ 673 w 728"/>
                  <a:gd name="T35" fmla="*/ 126 h 474"/>
                  <a:gd name="T36" fmla="*/ 673 w 728"/>
                  <a:gd name="T37" fmla="*/ 99 h 474"/>
                  <a:gd name="T38" fmla="*/ 690 w 728"/>
                  <a:gd name="T39" fmla="*/ 82 h 474"/>
                  <a:gd name="T40" fmla="*/ 695 w 728"/>
                  <a:gd name="T41" fmla="*/ 77 h 474"/>
                  <a:gd name="T42" fmla="*/ 673 w 728"/>
                  <a:gd name="T43" fmla="*/ 77 h 474"/>
                  <a:gd name="T44" fmla="*/ 656 w 728"/>
                  <a:gd name="T45" fmla="*/ 60 h 474"/>
                  <a:gd name="T46" fmla="*/ 640 w 728"/>
                  <a:gd name="T47" fmla="*/ 22 h 474"/>
                  <a:gd name="T48" fmla="*/ 618 w 728"/>
                  <a:gd name="T49" fmla="*/ 16 h 474"/>
                  <a:gd name="T50" fmla="*/ 601 w 728"/>
                  <a:gd name="T51" fmla="*/ 0 h 474"/>
                  <a:gd name="T52" fmla="*/ 463 w 728"/>
                  <a:gd name="T53" fmla="*/ 27 h 474"/>
                  <a:gd name="T54" fmla="*/ 149 w 728"/>
                  <a:gd name="T55" fmla="*/ 93 h 474"/>
                  <a:gd name="T56" fmla="*/ 83 w 728"/>
                  <a:gd name="T57" fmla="*/ 104 h 474"/>
                  <a:gd name="T58" fmla="*/ 77 w 728"/>
                  <a:gd name="T59" fmla="*/ 49 h 474"/>
                  <a:gd name="T60" fmla="*/ 39 w 728"/>
                  <a:gd name="T61" fmla="*/ 93 h 474"/>
                  <a:gd name="T62" fmla="*/ 28 w 728"/>
                  <a:gd name="T63" fmla="*/ 93 h 474"/>
                  <a:gd name="T64" fmla="*/ 0 w 728"/>
                  <a:gd name="T65" fmla="*/ 115 h 474"/>
                  <a:gd name="T66" fmla="*/ 17 w 728"/>
                  <a:gd name="T67" fmla="*/ 259 h 474"/>
                  <a:gd name="T68" fmla="*/ 39 w 728"/>
                  <a:gd name="T69" fmla="*/ 331 h 474"/>
                  <a:gd name="T70" fmla="*/ 66 w 728"/>
                  <a:gd name="T71" fmla="*/ 474 h 474"/>
                  <a:gd name="T72" fmla="*/ 88 w 728"/>
                  <a:gd name="T73" fmla="*/ 469 h 474"/>
                  <a:gd name="T74" fmla="*/ 177 w 728"/>
                  <a:gd name="T75" fmla="*/ 458 h 474"/>
                  <a:gd name="T76" fmla="*/ 452 w 728"/>
                  <a:gd name="T77" fmla="*/ 402 h 474"/>
                  <a:gd name="T78" fmla="*/ 563 w 728"/>
                  <a:gd name="T79" fmla="*/ 380 h 474"/>
                  <a:gd name="T80" fmla="*/ 623 w 728"/>
                  <a:gd name="T81" fmla="*/ 369 h 474"/>
                  <a:gd name="T82" fmla="*/ 629 w 728"/>
                  <a:gd name="T83" fmla="*/ 364 h 474"/>
                  <a:gd name="T84" fmla="*/ 640 w 728"/>
                  <a:gd name="T85" fmla="*/ 353 h 474"/>
                  <a:gd name="T86" fmla="*/ 656 w 728"/>
                  <a:gd name="T87" fmla="*/ 34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8" h="474">
                    <a:moveTo>
                      <a:pt x="656" y="347"/>
                    </a:moveTo>
                    <a:lnTo>
                      <a:pt x="667" y="342"/>
                    </a:lnTo>
                    <a:lnTo>
                      <a:pt x="684" y="342"/>
                    </a:lnTo>
                    <a:lnTo>
                      <a:pt x="695" y="320"/>
                    </a:lnTo>
                    <a:lnTo>
                      <a:pt x="706" y="303"/>
                    </a:lnTo>
                    <a:lnTo>
                      <a:pt x="728" y="281"/>
                    </a:lnTo>
                    <a:lnTo>
                      <a:pt x="728" y="275"/>
                    </a:lnTo>
                    <a:lnTo>
                      <a:pt x="712" y="264"/>
                    </a:lnTo>
                    <a:lnTo>
                      <a:pt x="684" y="242"/>
                    </a:lnTo>
                    <a:lnTo>
                      <a:pt x="679" y="226"/>
                    </a:lnTo>
                    <a:lnTo>
                      <a:pt x="656" y="220"/>
                    </a:lnTo>
                    <a:lnTo>
                      <a:pt x="656" y="215"/>
                    </a:lnTo>
                    <a:lnTo>
                      <a:pt x="651" y="193"/>
                    </a:lnTo>
                    <a:lnTo>
                      <a:pt x="667" y="187"/>
                    </a:lnTo>
                    <a:lnTo>
                      <a:pt x="667" y="171"/>
                    </a:lnTo>
                    <a:lnTo>
                      <a:pt x="656" y="160"/>
                    </a:lnTo>
                    <a:lnTo>
                      <a:pt x="662" y="149"/>
                    </a:lnTo>
                    <a:lnTo>
                      <a:pt x="673" y="126"/>
                    </a:lnTo>
                    <a:lnTo>
                      <a:pt x="673" y="99"/>
                    </a:lnTo>
                    <a:lnTo>
                      <a:pt x="690" y="82"/>
                    </a:lnTo>
                    <a:lnTo>
                      <a:pt x="695" y="77"/>
                    </a:lnTo>
                    <a:lnTo>
                      <a:pt x="673" y="77"/>
                    </a:lnTo>
                    <a:lnTo>
                      <a:pt x="656" y="60"/>
                    </a:lnTo>
                    <a:lnTo>
                      <a:pt x="640" y="22"/>
                    </a:lnTo>
                    <a:lnTo>
                      <a:pt x="618" y="16"/>
                    </a:lnTo>
                    <a:lnTo>
                      <a:pt x="601" y="0"/>
                    </a:lnTo>
                    <a:lnTo>
                      <a:pt x="463" y="27"/>
                    </a:lnTo>
                    <a:lnTo>
                      <a:pt x="149" y="93"/>
                    </a:lnTo>
                    <a:lnTo>
                      <a:pt x="83" y="104"/>
                    </a:lnTo>
                    <a:lnTo>
                      <a:pt x="77" y="49"/>
                    </a:lnTo>
                    <a:lnTo>
                      <a:pt x="39" y="93"/>
                    </a:lnTo>
                    <a:lnTo>
                      <a:pt x="28" y="93"/>
                    </a:lnTo>
                    <a:lnTo>
                      <a:pt x="0" y="115"/>
                    </a:lnTo>
                    <a:lnTo>
                      <a:pt x="17" y="259"/>
                    </a:lnTo>
                    <a:lnTo>
                      <a:pt x="39" y="331"/>
                    </a:lnTo>
                    <a:lnTo>
                      <a:pt x="66" y="474"/>
                    </a:lnTo>
                    <a:lnTo>
                      <a:pt x="88" y="469"/>
                    </a:lnTo>
                    <a:lnTo>
                      <a:pt x="177" y="458"/>
                    </a:lnTo>
                    <a:lnTo>
                      <a:pt x="452" y="402"/>
                    </a:lnTo>
                    <a:lnTo>
                      <a:pt x="563" y="380"/>
                    </a:lnTo>
                    <a:lnTo>
                      <a:pt x="623" y="369"/>
                    </a:lnTo>
                    <a:lnTo>
                      <a:pt x="629" y="364"/>
                    </a:lnTo>
                    <a:lnTo>
                      <a:pt x="640" y="353"/>
                    </a:lnTo>
                    <a:lnTo>
                      <a:pt x="656" y="34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6" name="Freeform 22">
                <a:extLst/>
              </p:cNvPr>
              <p:cNvSpPr>
                <a:spLocks/>
              </p:cNvSpPr>
              <p:nvPr/>
            </p:nvSpPr>
            <p:spPr bwMode="auto">
              <a:xfrm>
                <a:off x="10048875" y="2584450"/>
                <a:ext cx="219075" cy="341313"/>
              </a:xfrm>
              <a:custGeom>
                <a:avLst/>
                <a:gdLst>
                  <a:gd name="T0" fmla="*/ 27 w 138"/>
                  <a:gd name="T1" fmla="*/ 27 h 215"/>
                  <a:gd name="T2" fmla="*/ 33 w 138"/>
                  <a:gd name="T3" fmla="*/ 11 h 215"/>
                  <a:gd name="T4" fmla="*/ 33 w 138"/>
                  <a:gd name="T5" fmla="*/ 0 h 215"/>
                  <a:gd name="T6" fmla="*/ 27 w 138"/>
                  <a:gd name="T7" fmla="*/ 0 h 215"/>
                  <a:gd name="T8" fmla="*/ 11 w 138"/>
                  <a:gd name="T9" fmla="*/ 11 h 215"/>
                  <a:gd name="T10" fmla="*/ 0 w 138"/>
                  <a:gd name="T11" fmla="*/ 22 h 215"/>
                  <a:gd name="T12" fmla="*/ 11 w 138"/>
                  <a:gd name="T13" fmla="*/ 55 h 215"/>
                  <a:gd name="T14" fmla="*/ 27 w 138"/>
                  <a:gd name="T15" fmla="*/ 93 h 215"/>
                  <a:gd name="T16" fmla="*/ 44 w 138"/>
                  <a:gd name="T17" fmla="*/ 165 h 215"/>
                  <a:gd name="T18" fmla="*/ 55 w 138"/>
                  <a:gd name="T19" fmla="*/ 215 h 215"/>
                  <a:gd name="T20" fmla="*/ 88 w 138"/>
                  <a:gd name="T21" fmla="*/ 209 h 215"/>
                  <a:gd name="T22" fmla="*/ 138 w 138"/>
                  <a:gd name="T23" fmla="*/ 204 h 215"/>
                  <a:gd name="T24" fmla="*/ 121 w 138"/>
                  <a:gd name="T25" fmla="*/ 149 h 215"/>
                  <a:gd name="T26" fmla="*/ 110 w 138"/>
                  <a:gd name="T27" fmla="*/ 154 h 215"/>
                  <a:gd name="T28" fmla="*/ 88 w 138"/>
                  <a:gd name="T29" fmla="*/ 132 h 215"/>
                  <a:gd name="T30" fmla="*/ 72 w 138"/>
                  <a:gd name="T31" fmla="*/ 99 h 215"/>
                  <a:gd name="T32" fmla="*/ 61 w 138"/>
                  <a:gd name="T33" fmla="*/ 71 h 215"/>
                  <a:gd name="T34" fmla="*/ 44 w 138"/>
                  <a:gd name="T35" fmla="*/ 66 h 215"/>
                  <a:gd name="T36" fmla="*/ 27 w 138"/>
                  <a:gd name="T37" fmla="*/ 38 h 215"/>
                  <a:gd name="T38" fmla="*/ 27 w 138"/>
                  <a:gd name="T39" fmla="*/ 2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215">
                    <a:moveTo>
                      <a:pt x="27" y="27"/>
                    </a:moveTo>
                    <a:lnTo>
                      <a:pt x="33" y="11"/>
                    </a:lnTo>
                    <a:lnTo>
                      <a:pt x="33" y="0"/>
                    </a:lnTo>
                    <a:lnTo>
                      <a:pt x="27" y="0"/>
                    </a:lnTo>
                    <a:lnTo>
                      <a:pt x="11" y="11"/>
                    </a:lnTo>
                    <a:lnTo>
                      <a:pt x="0" y="22"/>
                    </a:lnTo>
                    <a:lnTo>
                      <a:pt x="11" y="55"/>
                    </a:lnTo>
                    <a:lnTo>
                      <a:pt x="27" y="93"/>
                    </a:lnTo>
                    <a:lnTo>
                      <a:pt x="44" y="165"/>
                    </a:lnTo>
                    <a:lnTo>
                      <a:pt x="55" y="215"/>
                    </a:lnTo>
                    <a:lnTo>
                      <a:pt x="88" y="209"/>
                    </a:lnTo>
                    <a:lnTo>
                      <a:pt x="138" y="204"/>
                    </a:lnTo>
                    <a:lnTo>
                      <a:pt x="121" y="149"/>
                    </a:lnTo>
                    <a:lnTo>
                      <a:pt x="110" y="154"/>
                    </a:lnTo>
                    <a:lnTo>
                      <a:pt x="88" y="132"/>
                    </a:lnTo>
                    <a:lnTo>
                      <a:pt x="72" y="99"/>
                    </a:lnTo>
                    <a:lnTo>
                      <a:pt x="61" y="71"/>
                    </a:lnTo>
                    <a:lnTo>
                      <a:pt x="44" y="66"/>
                    </a:lnTo>
                    <a:lnTo>
                      <a:pt x="27" y="38"/>
                    </a:lnTo>
                    <a:lnTo>
                      <a:pt x="27" y="27"/>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7" name="Freeform 23">
                <a:extLst/>
              </p:cNvPr>
              <p:cNvSpPr>
                <a:spLocks noEditPoints="1"/>
              </p:cNvSpPr>
              <p:nvPr/>
            </p:nvSpPr>
            <p:spPr bwMode="auto">
              <a:xfrm>
                <a:off x="9339263" y="2619374"/>
                <a:ext cx="928688" cy="473075"/>
              </a:xfrm>
              <a:custGeom>
                <a:avLst/>
                <a:gdLst>
                  <a:gd name="T0" fmla="*/ 98 w 106"/>
                  <a:gd name="T1" fmla="*/ 35 h 54"/>
                  <a:gd name="T2" fmla="*/ 88 w 106"/>
                  <a:gd name="T3" fmla="*/ 26 h 54"/>
                  <a:gd name="T4" fmla="*/ 82 w 106"/>
                  <a:gd name="T5" fmla="*/ 6 h 54"/>
                  <a:gd name="T6" fmla="*/ 70 w 106"/>
                  <a:gd name="T7" fmla="*/ 2 h 54"/>
                  <a:gd name="T8" fmla="*/ 0 w 106"/>
                  <a:gd name="T9" fmla="*/ 16 h 54"/>
                  <a:gd name="T10" fmla="*/ 3 w 106"/>
                  <a:gd name="T11" fmla="*/ 30 h 54"/>
                  <a:gd name="T12" fmla="*/ 6 w 106"/>
                  <a:gd name="T13" fmla="*/ 26 h 54"/>
                  <a:gd name="T14" fmla="*/ 13 w 106"/>
                  <a:gd name="T15" fmla="*/ 22 h 54"/>
                  <a:gd name="T16" fmla="*/ 17 w 106"/>
                  <a:gd name="T17" fmla="*/ 17 h 54"/>
                  <a:gd name="T18" fmla="*/ 22 w 106"/>
                  <a:gd name="T19" fmla="*/ 17 h 54"/>
                  <a:gd name="T20" fmla="*/ 29 w 106"/>
                  <a:gd name="T21" fmla="*/ 12 h 54"/>
                  <a:gd name="T22" fmla="*/ 33 w 106"/>
                  <a:gd name="T23" fmla="*/ 13 h 54"/>
                  <a:gd name="T24" fmla="*/ 40 w 106"/>
                  <a:gd name="T25" fmla="*/ 18 h 54"/>
                  <a:gd name="T26" fmla="*/ 47 w 106"/>
                  <a:gd name="T27" fmla="*/ 22 h 54"/>
                  <a:gd name="T28" fmla="*/ 54 w 106"/>
                  <a:gd name="T29" fmla="*/ 28 h 54"/>
                  <a:gd name="T30" fmla="*/ 58 w 106"/>
                  <a:gd name="T31" fmla="*/ 26 h 54"/>
                  <a:gd name="T32" fmla="*/ 60 w 106"/>
                  <a:gd name="T33" fmla="*/ 31 h 54"/>
                  <a:gd name="T34" fmla="*/ 56 w 106"/>
                  <a:gd name="T35" fmla="*/ 40 h 54"/>
                  <a:gd name="T36" fmla="*/ 57 w 106"/>
                  <a:gd name="T37" fmla="*/ 45 h 54"/>
                  <a:gd name="T38" fmla="*/ 70 w 106"/>
                  <a:gd name="T39" fmla="*/ 47 h 54"/>
                  <a:gd name="T40" fmla="*/ 77 w 106"/>
                  <a:gd name="T41" fmla="*/ 49 h 54"/>
                  <a:gd name="T42" fmla="*/ 76 w 106"/>
                  <a:gd name="T43" fmla="*/ 43 h 54"/>
                  <a:gd name="T44" fmla="*/ 73 w 106"/>
                  <a:gd name="T45" fmla="*/ 38 h 54"/>
                  <a:gd name="T46" fmla="*/ 72 w 106"/>
                  <a:gd name="T47" fmla="*/ 24 h 54"/>
                  <a:gd name="T48" fmla="*/ 70 w 106"/>
                  <a:gd name="T49" fmla="*/ 19 h 54"/>
                  <a:gd name="T50" fmla="*/ 72 w 106"/>
                  <a:gd name="T51" fmla="*/ 13 h 54"/>
                  <a:gd name="T52" fmla="*/ 77 w 106"/>
                  <a:gd name="T53" fmla="*/ 9 h 54"/>
                  <a:gd name="T54" fmla="*/ 76 w 106"/>
                  <a:gd name="T55" fmla="*/ 13 h 54"/>
                  <a:gd name="T56" fmla="*/ 75 w 106"/>
                  <a:gd name="T57" fmla="*/ 19 h 54"/>
                  <a:gd name="T58" fmla="*/ 78 w 106"/>
                  <a:gd name="T59" fmla="*/ 27 h 54"/>
                  <a:gd name="T60" fmla="*/ 75 w 106"/>
                  <a:gd name="T61" fmla="*/ 33 h 54"/>
                  <a:gd name="T62" fmla="*/ 78 w 106"/>
                  <a:gd name="T63" fmla="*/ 30 h 54"/>
                  <a:gd name="T64" fmla="*/ 78 w 106"/>
                  <a:gd name="T65" fmla="*/ 34 h 54"/>
                  <a:gd name="T66" fmla="*/ 81 w 106"/>
                  <a:gd name="T67" fmla="*/ 43 h 54"/>
                  <a:gd name="T68" fmla="*/ 88 w 106"/>
                  <a:gd name="T69" fmla="*/ 43 h 54"/>
                  <a:gd name="T70" fmla="*/ 94 w 106"/>
                  <a:gd name="T71" fmla="*/ 49 h 54"/>
                  <a:gd name="T72" fmla="*/ 106 w 106"/>
                  <a:gd name="T73" fmla="*/ 40 h 54"/>
                  <a:gd name="T74" fmla="*/ 84 w 106"/>
                  <a:gd name="T75" fmla="*/ 46 h 54"/>
                  <a:gd name="T76" fmla="*/ 85 w 106"/>
                  <a:gd name="T77" fmla="*/ 51 h 54"/>
                  <a:gd name="T78" fmla="*/ 88 w 106"/>
                  <a:gd name="T79" fmla="*/ 52 h 54"/>
                  <a:gd name="T80" fmla="*/ 86 w 106"/>
                  <a:gd name="T81"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54">
                    <a:moveTo>
                      <a:pt x="106" y="34"/>
                    </a:moveTo>
                    <a:cubicBezTo>
                      <a:pt x="98" y="35"/>
                      <a:pt x="98" y="35"/>
                      <a:pt x="98" y="35"/>
                    </a:cubicBezTo>
                    <a:cubicBezTo>
                      <a:pt x="90" y="36"/>
                      <a:pt x="90" y="36"/>
                      <a:pt x="90" y="36"/>
                    </a:cubicBezTo>
                    <a:cubicBezTo>
                      <a:pt x="88" y="26"/>
                      <a:pt x="88" y="26"/>
                      <a:pt x="88" y="26"/>
                    </a:cubicBezTo>
                    <a:cubicBezTo>
                      <a:pt x="85" y="13"/>
                      <a:pt x="85" y="13"/>
                      <a:pt x="85" y="13"/>
                    </a:cubicBezTo>
                    <a:cubicBezTo>
                      <a:pt x="82" y="6"/>
                      <a:pt x="82" y="6"/>
                      <a:pt x="82" y="6"/>
                    </a:cubicBezTo>
                    <a:cubicBezTo>
                      <a:pt x="80" y="0"/>
                      <a:pt x="80" y="0"/>
                      <a:pt x="80" y="0"/>
                    </a:cubicBezTo>
                    <a:cubicBezTo>
                      <a:pt x="70" y="2"/>
                      <a:pt x="70" y="2"/>
                      <a:pt x="70" y="2"/>
                    </a:cubicBezTo>
                    <a:cubicBezTo>
                      <a:pt x="50" y="6"/>
                      <a:pt x="50" y="6"/>
                      <a:pt x="50" y="6"/>
                    </a:cubicBezTo>
                    <a:cubicBezTo>
                      <a:pt x="0" y="16"/>
                      <a:pt x="0" y="16"/>
                      <a:pt x="0" y="16"/>
                    </a:cubicBezTo>
                    <a:cubicBezTo>
                      <a:pt x="2" y="23"/>
                      <a:pt x="2" y="23"/>
                      <a:pt x="2" y="23"/>
                    </a:cubicBezTo>
                    <a:cubicBezTo>
                      <a:pt x="3" y="30"/>
                      <a:pt x="3" y="30"/>
                      <a:pt x="3" y="30"/>
                    </a:cubicBezTo>
                    <a:cubicBezTo>
                      <a:pt x="3" y="30"/>
                      <a:pt x="3" y="30"/>
                      <a:pt x="3" y="30"/>
                    </a:cubicBezTo>
                    <a:cubicBezTo>
                      <a:pt x="6" y="26"/>
                      <a:pt x="6" y="26"/>
                      <a:pt x="6" y="26"/>
                    </a:cubicBezTo>
                    <a:cubicBezTo>
                      <a:pt x="9" y="23"/>
                      <a:pt x="9" y="23"/>
                      <a:pt x="9" y="23"/>
                    </a:cubicBezTo>
                    <a:cubicBezTo>
                      <a:pt x="13" y="22"/>
                      <a:pt x="13" y="22"/>
                      <a:pt x="13" y="22"/>
                    </a:cubicBezTo>
                    <a:cubicBezTo>
                      <a:pt x="14" y="20"/>
                      <a:pt x="14" y="20"/>
                      <a:pt x="14" y="20"/>
                    </a:cubicBezTo>
                    <a:cubicBezTo>
                      <a:pt x="17" y="17"/>
                      <a:pt x="17" y="17"/>
                      <a:pt x="17" y="17"/>
                    </a:cubicBezTo>
                    <a:cubicBezTo>
                      <a:pt x="19" y="18"/>
                      <a:pt x="19" y="18"/>
                      <a:pt x="19" y="18"/>
                    </a:cubicBezTo>
                    <a:cubicBezTo>
                      <a:pt x="22" y="17"/>
                      <a:pt x="22" y="17"/>
                      <a:pt x="22" y="17"/>
                    </a:cubicBezTo>
                    <a:cubicBezTo>
                      <a:pt x="26" y="14"/>
                      <a:pt x="26" y="14"/>
                      <a:pt x="26" y="14"/>
                    </a:cubicBezTo>
                    <a:cubicBezTo>
                      <a:pt x="29" y="12"/>
                      <a:pt x="29" y="12"/>
                      <a:pt x="29" y="12"/>
                    </a:cubicBezTo>
                    <a:cubicBezTo>
                      <a:pt x="31" y="12"/>
                      <a:pt x="31" y="12"/>
                      <a:pt x="31" y="12"/>
                    </a:cubicBezTo>
                    <a:cubicBezTo>
                      <a:pt x="33" y="13"/>
                      <a:pt x="33" y="13"/>
                      <a:pt x="33" y="13"/>
                    </a:cubicBezTo>
                    <a:cubicBezTo>
                      <a:pt x="37" y="15"/>
                      <a:pt x="37" y="15"/>
                      <a:pt x="37" y="15"/>
                    </a:cubicBezTo>
                    <a:cubicBezTo>
                      <a:pt x="40" y="18"/>
                      <a:pt x="40" y="18"/>
                      <a:pt x="40" y="18"/>
                    </a:cubicBezTo>
                    <a:cubicBezTo>
                      <a:pt x="41" y="20"/>
                      <a:pt x="41" y="20"/>
                      <a:pt x="41" y="20"/>
                    </a:cubicBezTo>
                    <a:cubicBezTo>
                      <a:pt x="47" y="22"/>
                      <a:pt x="47" y="22"/>
                      <a:pt x="47" y="22"/>
                    </a:cubicBezTo>
                    <a:cubicBezTo>
                      <a:pt x="47" y="26"/>
                      <a:pt x="47" y="26"/>
                      <a:pt x="47" y="26"/>
                    </a:cubicBezTo>
                    <a:cubicBezTo>
                      <a:pt x="54" y="28"/>
                      <a:pt x="54" y="28"/>
                      <a:pt x="54" y="28"/>
                    </a:cubicBezTo>
                    <a:cubicBezTo>
                      <a:pt x="56" y="28"/>
                      <a:pt x="56" y="28"/>
                      <a:pt x="56" y="28"/>
                    </a:cubicBezTo>
                    <a:cubicBezTo>
                      <a:pt x="58" y="26"/>
                      <a:pt x="58" y="26"/>
                      <a:pt x="58" y="26"/>
                    </a:cubicBezTo>
                    <a:cubicBezTo>
                      <a:pt x="61" y="28"/>
                      <a:pt x="61" y="28"/>
                      <a:pt x="61" y="28"/>
                    </a:cubicBezTo>
                    <a:cubicBezTo>
                      <a:pt x="60" y="31"/>
                      <a:pt x="60" y="31"/>
                      <a:pt x="60" y="31"/>
                    </a:cubicBezTo>
                    <a:cubicBezTo>
                      <a:pt x="59" y="37"/>
                      <a:pt x="59" y="37"/>
                      <a:pt x="59" y="37"/>
                    </a:cubicBezTo>
                    <a:cubicBezTo>
                      <a:pt x="56" y="40"/>
                      <a:pt x="56" y="40"/>
                      <a:pt x="56" y="40"/>
                    </a:cubicBezTo>
                    <a:cubicBezTo>
                      <a:pt x="56" y="43"/>
                      <a:pt x="56" y="43"/>
                      <a:pt x="56" y="43"/>
                    </a:cubicBezTo>
                    <a:cubicBezTo>
                      <a:pt x="57" y="45"/>
                      <a:pt x="57" y="45"/>
                      <a:pt x="57" y="45"/>
                    </a:cubicBezTo>
                    <a:cubicBezTo>
                      <a:pt x="64" y="47"/>
                      <a:pt x="64" y="47"/>
                      <a:pt x="64" y="47"/>
                    </a:cubicBezTo>
                    <a:cubicBezTo>
                      <a:pt x="70" y="47"/>
                      <a:pt x="70" y="47"/>
                      <a:pt x="70" y="47"/>
                    </a:cubicBezTo>
                    <a:cubicBezTo>
                      <a:pt x="74" y="48"/>
                      <a:pt x="74" y="48"/>
                      <a:pt x="74" y="48"/>
                    </a:cubicBezTo>
                    <a:cubicBezTo>
                      <a:pt x="77" y="49"/>
                      <a:pt x="77" y="49"/>
                      <a:pt x="77" y="49"/>
                    </a:cubicBezTo>
                    <a:cubicBezTo>
                      <a:pt x="78" y="46"/>
                      <a:pt x="78" y="46"/>
                      <a:pt x="78" y="46"/>
                    </a:cubicBezTo>
                    <a:cubicBezTo>
                      <a:pt x="76" y="43"/>
                      <a:pt x="76" y="43"/>
                      <a:pt x="76" y="43"/>
                    </a:cubicBezTo>
                    <a:cubicBezTo>
                      <a:pt x="76" y="41"/>
                      <a:pt x="76" y="41"/>
                      <a:pt x="76" y="41"/>
                    </a:cubicBezTo>
                    <a:cubicBezTo>
                      <a:pt x="73" y="38"/>
                      <a:pt x="73" y="38"/>
                      <a:pt x="73" y="38"/>
                    </a:cubicBezTo>
                    <a:cubicBezTo>
                      <a:pt x="70" y="31"/>
                      <a:pt x="70" y="31"/>
                      <a:pt x="70" y="31"/>
                    </a:cubicBezTo>
                    <a:cubicBezTo>
                      <a:pt x="72" y="24"/>
                      <a:pt x="72" y="24"/>
                      <a:pt x="72" y="24"/>
                    </a:cubicBezTo>
                    <a:cubicBezTo>
                      <a:pt x="71" y="21"/>
                      <a:pt x="71" y="21"/>
                      <a:pt x="71" y="21"/>
                    </a:cubicBezTo>
                    <a:cubicBezTo>
                      <a:pt x="70" y="19"/>
                      <a:pt x="70" y="19"/>
                      <a:pt x="70" y="19"/>
                    </a:cubicBezTo>
                    <a:cubicBezTo>
                      <a:pt x="70" y="19"/>
                      <a:pt x="72" y="17"/>
                      <a:pt x="72" y="16"/>
                    </a:cubicBezTo>
                    <a:cubicBezTo>
                      <a:pt x="72" y="15"/>
                      <a:pt x="72" y="13"/>
                      <a:pt x="72" y="13"/>
                    </a:cubicBezTo>
                    <a:cubicBezTo>
                      <a:pt x="75" y="12"/>
                      <a:pt x="75" y="12"/>
                      <a:pt x="75" y="12"/>
                    </a:cubicBezTo>
                    <a:cubicBezTo>
                      <a:pt x="77" y="9"/>
                      <a:pt x="77" y="9"/>
                      <a:pt x="77" y="9"/>
                    </a:cubicBezTo>
                    <a:cubicBezTo>
                      <a:pt x="78" y="11"/>
                      <a:pt x="78" y="11"/>
                      <a:pt x="78" y="11"/>
                    </a:cubicBezTo>
                    <a:cubicBezTo>
                      <a:pt x="76" y="13"/>
                      <a:pt x="76" y="13"/>
                      <a:pt x="76" y="13"/>
                    </a:cubicBezTo>
                    <a:cubicBezTo>
                      <a:pt x="74" y="18"/>
                      <a:pt x="74" y="18"/>
                      <a:pt x="74" y="18"/>
                    </a:cubicBezTo>
                    <a:cubicBezTo>
                      <a:pt x="75" y="19"/>
                      <a:pt x="75" y="19"/>
                      <a:pt x="75" y="19"/>
                    </a:cubicBezTo>
                    <a:cubicBezTo>
                      <a:pt x="77" y="20"/>
                      <a:pt x="77" y="20"/>
                      <a:pt x="77" y="20"/>
                    </a:cubicBezTo>
                    <a:cubicBezTo>
                      <a:pt x="78" y="27"/>
                      <a:pt x="78" y="27"/>
                      <a:pt x="78" y="27"/>
                    </a:cubicBezTo>
                    <a:cubicBezTo>
                      <a:pt x="75" y="28"/>
                      <a:pt x="75" y="28"/>
                      <a:pt x="75" y="28"/>
                    </a:cubicBezTo>
                    <a:cubicBezTo>
                      <a:pt x="75" y="33"/>
                      <a:pt x="75" y="33"/>
                      <a:pt x="75" y="33"/>
                    </a:cubicBezTo>
                    <a:cubicBezTo>
                      <a:pt x="76" y="33"/>
                      <a:pt x="76" y="33"/>
                      <a:pt x="76" y="33"/>
                    </a:cubicBezTo>
                    <a:cubicBezTo>
                      <a:pt x="78" y="30"/>
                      <a:pt x="78" y="30"/>
                      <a:pt x="78" y="30"/>
                    </a:cubicBezTo>
                    <a:cubicBezTo>
                      <a:pt x="80" y="33"/>
                      <a:pt x="80" y="33"/>
                      <a:pt x="80" y="33"/>
                    </a:cubicBezTo>
                    <a:cubicBezTo>
                      <a:pt x="78" y="34"/>
                      <a:pt x="78" y="34"/>
                      <a:pt x="78" y="34"/>
                    </a:cubicBezTo>
                    <a:cubicBezTo>
                      <a:pt x="77" y="39"/>
                      <a:pt x="77" y="39"/>
                      <a:pt x="77" y="39"/>
                    </a:cubicBezTo>
                    <a:cubicBezTo>
                      <a:pt x="81" y="43"/>
                      <a:pt x="81" y="43"/>
                      <a:pt x="81" y="43"/>
                    </a:cubicBezTo>
                    <a:cubicBezTo>
                      <a:pt x="86" y="44"/>
                      <a:pt x="86" y="44"/>
                      <a:pt x="86" y="44"/>
                    </a:cubicBezTo>
                    <a:cubicBezTo>
                      <a:pt x="88" y="43"/>
                      <a:pt x="88" y="43"/>
                      <a:pt x="88" y="43"/>
                    </a:cubicBezTo>
                    <a:cubicBezTo>
                      <a:pt x="92" y="49"/>
                      <a:pt x="92" y="49"/>
                      <a:pt x="92" y="49"/>
                    </a:cubicBezTo>
                    <a:cubicBezTo>
                      <a:pt x="94" y="49"/>
                      <a:pt x="94" y="49"/>
                      <a:pt x="94" y="49"/>
                    </a:cubicBezTo>
                    <a:cubicBezTo>
                      <a:pt x="103" y="46"/>
                      <a:pt x="103" y="46"/>
                      <a:pt x="103" y="46"/>
                    </a:cubicBezTo>
                    <a:cubicBezTo>
                      <a:pt x="106" y="40"/>
                      <a:pt x="106" y="40"/>
                      <a:pt x="106" y="40"/>
                    </a:cubicBezTo>
                    <a:lnTo>
                      <a:pt x="106" y="34"/>
                    </a:lnTo>
                    <a:close/>
                    <a:moveTo>
                      <a:pt x="84" y="46"/>
                    </a:moveTo>
                    <a:cubicBezTo>
                      <a:pt x="85" y="49"/>
                      <a:pt x="85" y="49"/>
                      <a:pt x="85" y="49"/>
                    </a:cubicBezTo>
                    <a:cubicBezTo>
                      <a:pt x="85" y="51"/>
                      <a:pt x="85" y="51"/>
                      <a:pt x="85" y="51"/>
                    </a:cubicBezTo>
                    <a:cubicBezTo>
                      <a:pt x="87" y="54"/>
                      <a:pt x="87" y="54"/>
                      <a:pt x="87" y="54"/>
                    </a:cubicBezTo>
                    <a:cubicBezTo>
                      <a:pt x="87" y="54"/>
                      <a:pt x="88" y="53"/>
                      <a:pt x="88" y="52"/>
                    </a:cubicBezTo>
                    <a:cubicBezTo>
                      <a:pt x="88" y="52"/>
                      <a:pt x="87" y="48"/>
                      <a:pt x="87" y="48"/>
                    </a:cubicBezTo>
                    <a:cubicBezTo>
                      <a:pt x="86" y="45"/>
                      <a:pt x="86" y="45"/>
                      <a:pt x="86" y="45"/>
                    </a:cubicBezTo>
                    <a:lnTo>
                      <a:pt x="84" y="4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8" name="Freeform 24">
                <a:extLst/>
              </p:cNvPr>
              <p:cNvSpPr>
                <a:spLocks/>
              </p:cNvSpPr>
              <p:nvPr/>
            </p:nvSpPr>
            <p:spPr bwMode="auto">
              <a:xfrm>
                <a:off x="8778875" y="2557463"/>
                <a:ext cx="911225" cy="911225"/>
              </a:xfrm>
              <a:custGeom>
                <a:avLst/>
                <a:gdLst>
                  <a:gd name="T0" fmla="*/ 64 w 104"/>
                  <a:gd name="T1" fmla="*/ 30 h 104"/>
                  <a:gd name="T2" fmla="*/ 70 w 104"/>
                  <a:gd name="T3" fmla="*/ 35 h 104"/>
                  <a:gd name="T4" fmla="*/ 77 w 104"/>
                  <a:gd name="T5" fmla="*/ 30 h 104"/>
                  <a:gd name="T6" fmla="*/ 81 w 104"/>
                  <a:gd name="T7" fmla="*/ 25 h 104"/>
                  <a:gd name="T8" fmla="*/ 87 w 104"/>
                  <a:gd name="T9" fmla="*/ 25 h 104"/>
                  <a:gd name="T10" fmla="*/ 93 w 104"/>
                  <a:gd name="T11" fmla="*/ 20 h 104"/>
                  <a:gd name="T12" fmla="*/ 97 w 104"/>
                  <a:gd name="T13" fmla="*/ 21 h 104"/>
                  <a:gd name="T14" fmla="*/ 102 w 104"/>
                  <a:gd name="T15" fmla="*/ 25 h 104"/>
                  <a:gd name="T16" fmla="*/ 104 w 104"/>
                  <a:gd name="T17" fmla="*/ 33 h 104"/>
                  <a:gd name="T18" fmla="*/ 91 w 104"/>
                  <a:gd name="T19" fmla="*/ 27 h 104"/>
                  <a:gd name="T20" fmla="*/ 90 w 104"/>
                  <a:gd name="T21" fmla="*/ 36 h 104"/>
                  <a:gd name="T22" fmla="*/ 87 w 104"/>
                  <a:gd name="T23" fmla="*/ 42 h 104"/>
                  <a:gd name="T24" fmla="*/ 82 w 104"/>
                  <a:gd name="T25" fmla="*/ 49 h 104"/>
                  <a:gd name="T26" fmla="*/ 77 w 104"/>
                  <a:gd name="T27" fmla="*/ 53 h 104"/>
                  <a:gd name="T28" fmla="*/ 72 w 104"/>
                  <a:gd name="T29" fmla="*/ 60 h 104"/>
                  <a:gd name="T30" fmla="*/ 68 w 104"/>
                  <a:gd name="T31" fmla="*/ 56 h 104"/>
                  <a:gd name="T32" fmla="*/ 65 w 104"/>
                  <a:gd name="T33" fmla="*/ 62 h 104"/>
                  <a:gd name="T34" fmla="*/ 56 w 104"/>
                  <a:gd name="T35" fmla="*/ 85 h 104"/>
                  <a:gd name="T36" fmla="*/ 57 w 104"/>
                  <a:gd name="T37" fmla="*/ 90 h 104"/>
                  <a:gd name="T38" fmla="*/ 52 w 104"/>
                  <a:gd name="T39" fmla="*/ 92 h 104"/>
                  <a:gd name="T40" fmla="*/ 44 w 104"/>
                  <a:gd name="T41" fmla="*/ 94 h 104"/>
                  <a:gd name="T42" fmla="*/ 36 w 104"/>
                  <a:gd name="T43" fmla="*/ 102 h 104"/>
                  <a:gd name="T44" fmla="*/ 30 w 104"/>
                  <a:gd name="T45" fmla="*/ 103 h 104"/>
                  <a:gd name="T46" fmla="*/ 22 w 104"/>
                  <a:gd name="T47" fmla="*/ 103 h 104"/>
                  <a:gd name="T48" fmla="*/ 18 w 104"/>
                  <a:gd name="T49" fmla="*/ 97 h 104"/>
                  <a:gd name="T50" fmla="*/ 10 w 104"/>
                  <a:gd name="T51" fmla="*/ 91 h 104"/>
                  <a:gd name="T52" fmla="*/ 5 w 104"/>
                  <a:gd name="T53" fmla="*/ 83 h 104"/>
                  <a:gd name="T54" fmla="*/ 1 w 104"/>
                  <a:gd name="T55" fmla="*/ 79 h 104"/>
                  <a:gd name="T56" fmla="*/ 3 w 104"/>
                  <a:gd name="T57" fmla="*/ 72 h 104"/>
                  <a:gd name="T58" fmla="*/ 6 w 104"/>
                  <a:gd name="T59" fmla="*/ 67 h 104"/>
                  <a:gd name="T60" fmla="*/ 8 w 104"/>
                  <a:gd name="T61" fmla="*/ 58 h 104"/>
                  <a:gd name="T62" fmla="*/ 11 w 104"/>
                  <a:gd name="T63" fmla="*/ 52 h 104"/>
                  <a:gd name="T64" fmla="*/ 14 w 104"/>
                  <a:gd name="T65" fmla="*/ 56 h 104"/>
                  <a:gd name="T66" fmla="*/ 17 w 104"/>
                  <a:gd name="T67" fmla="*/ 53 h 104"/>
                  <a:gd name="T68" fmla="*/ 15 w 104"/>
                  <a:gd name="T69" fmla="*/ 47 h 104"/>
                  <a:gd name="T70" fmla="*/ 20 w 104"/>
                  <a:gd name="T71" fmla="*/ 41 h 104"/>
                  <a:gd name="T72" fmla="*/ 24 w 104"/>
                  <a:gd name="T73" fmla="*/ 40 h 104"/>
                  <a:gd name="T74" fmla="*/ 31 w 104"/>
                  <a:gd name="T75" fmla="*/ 33 h 104"/>
                  <a:gd name="T76" fmla="*/ 35 w 104"/>
                  <a:gd name="T77" fmla="*/ 20 h 104"/>
                  <a:gd name="T78" fmla="*/ 35 w 104"/>
                  <a:gd name="T79" fmla="*/ 7 h 104"/>
                  <a:gd name="T80" fmla="*/ 35 w 104"/>
                  <a:gd name="T81" fmla="*/ 1 h 104"/>
                  <a:gd name="T82" fmla="*/ 42 w 104"/>
                  <a:gd name="T83" fmla="*/ 26 h 104"/>
                  <a:gd name="T84" fmla="*/ 63 w 104"/>
                  <a:gd name="T8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63" y="23"/>
                    </a:moveTo>
                    <a:cubicBezTo>
                      <a:pt x="64" y="30"/>
                      <a:pt x="64" y="30"/>
                      <a:pt x="64" y="30"/>
                    </a:cubicBezTo>
                    <a:cubicBezTo>
                      <a:pt x="66" y="39"/>
                      <a:pt x="66" y="39"/>
                      <a:pt x="66" y="39"/>
                    </a:cubicBezTo>
                    <a:cubicBezTo>
                      <a:pt x="70" y="35"/>
                      <a:pt x="70" y="35"/>
                      <a:pt x="70" y="35"/>
                    </a:cubicBezTo>
                    <a:cubicBezTo>
                      <a:pt x="73" y="31"/>
                      <a:pt x="73" y="31"/>
                      <a:pt x="73" y="31"/>
                    </a:cubicBezTo>
                    <a:cubicBezTo>
                      <a:pt x="77" y="30"/>
                      <a:pt x="77" y="30"/>
                      <a:pt x="77" y="30"/>
                    </a:cubicBezTo>
                    <a:cubicBezTo>
                      <a:pt x="79" y="28"/>
                      <a:pt x="79" y="28"/>
                      <a:pt x="79" y="28"/>
                    </a:cubicBezTo>
                    <a:cubicBezTo>
                      <a:pt x="81" y="25"/>
                      <a:pt x="81" y="25"/>
                      <a:pt x="81" y="25"/>
                    </a:cubicBezTo>
                    <a:cubicBezTo>
                      <a:pt x="83" y="26"/>
                      <a:pt x="83" y="26"/>
                      <a:pt x="83" y="26"/>
                    </a:cubicBezTo>
                    <a:cubicBezTo>
                      <a:pt x="87" y="25"/>
                      <a:pt x="87" y="25"/>
                      <a:pt x="87" y="25"/>
                    </a:cubicBezTo>
                    <a:cubicBezTo>
                      <a:pt x="90" y="22"/>
                      <a:pt x="90" y="22"/>
                      <a:pt x="90" y="22"/>
                    </a:cubicBezTo>
                    <a:cubicBezTo>
                      <a:pt x="93" y="20"/>
                      <a:pt x="93" y="20"/>
                      <a:pt x="93" y="20"/>
                    </a:cubicBezTo>
                    <a:cubicBezTo>
                      <a:pt x="95" y="20"/>
                      <a:pt x="95" y="20"/>
                      <a:pt x="95" y="20"/>
                    </a:cubicBezTo>
                    <a:cubicBezTo>
                      <a:pt x="97" y="21"/>
                      <a:pt x="97" y="21"/>
                      <a:pt x="97" y="21"/>
                    </a:cubicBezTo>
                    <a:cubicBezTo>
                      <a:pt x="100" y="23"/>
                      <a:pt x="100" y="23"/>
                      <a:pt x="100" y="23"/>
                    </a:cubicBezTo>
                    <a:cubicBezTo>
                      <a:pt x="102" y="25"/>
                      <a:pt x="102" y="25"/>
                      <a:pt x="102" y="25"/>
                    </a:cubicBezTo>
                    <a:cubicBezTo>
                      <a:pt x="104" y="27"/>
                      <a:pt x="104" y="27"/>
                      <a:pt x="104" y="27"/>
                    </a:cubicBezTo>
                    <a:cubicBezTo>
                      <a:pt x="104" y="33"/>
                      <a:pt x="104" y="33"/>
                      <a:pt x="104" y="33"/>
                    </a:cubicBezTo>
                    <a:cubicBezTo>
                      <a:pt x="97" y="29"/>
                      <a:pt x="97" y="29"/>
                      <a:pt x="97" y="29"/>
                    </a:cubicBezTo>
                    <a:cubicBezTo>
                      <a:pt x="91" y="27"/>
                      <a:pt x="91" y="27"/>
                      <a:pt x="91" y="27"/>
                    </a:cubicBezTo>
                    <a:cubicBezTo>
                      <a:pt x="90" y="34"/>
                      <a:pt x="90" y="34"/>
                      <a:pt x="90" y="34"/>
                    </a:cubicBezTo>
                    <a:cubicBezTo>
                      <a:pt x="90" y="36"/>
                      <a:pt x="90" y="36"/>
                      <a:pt x="90" y="36"/>
                    </a:cubicBezTo>
                    <a:cubicBezTo>
                      <a:pt x="88" y="40"/>
                      <a:pt x="88" y="40"/>
                      <a:pt x="88" y="40"/>
                    </a:cubicBezTo>
                    <a:cubicBezTo>
                      <a:pt x="87" y="42"/>
                      <a:pt x="87" y="42"/>
                      <a:pt x="87" y="42"/>
                    </a:cubicBezTo>
                    <a:cubicBezTo>
                      <a:pt x="83" y="45"/>
                      <a:pt x="83" y="45"/>
                      <a:pt x="83" y="45"/>
                    </a:cubicBezTo>
                    <a:cubicBezTo>
                      <a:pt x="82" y="49"/>
                      <a:pt x="82" y="49"/>
                      <a:pt x="82" y="49"/>
                    </a:cubicBezTo>
                    <a:cubicBezTo>
                      <a:pt x="77" y="49"/>
                      <a:pt x="77" y="49"/>
                      <a:pt x="77" y="49"/>
                    </a:cubicBezTo>
                    <a:cubicBezTo>
                      <a:pt x="77" y="53"/>
                      <a:pt x="77" y="53"/>
                      <a:pt x="77" y="53"/>
                    </a:cubicBezTo>
                    <a:cubicBezTo>
                      <a:pt x="75" y="60"/>
                      <a:pt x="75" y="60"/>
                      <a:pt x="75" y="60"/>
                    </a:cubicBezTo>
                    <a:cubicBezTo>
                      <a:pt x="72" y="60"/>
                      <a:pt x="72" y="60"/>
                      <a:pt x="72" y="60"/>
                    </a:cubicBezTo>
                    <a:cubicBezTo>
                      <a:pt x="70" y="59"/>
                      <a:pt x="70" y="59"/>
                      <a:pt x="70" y="59"/>
                    </a:cubicBezTo>
                    <a:cubicBezTo>
                      <a:pt x="68" y="56"/>
                      <a:pt x="68" y="56"/>
                      <a:pt x="68" y="56"/>
                    </a:cubicBezTo>
                    <a:cubicBezTo>
                      <a:pt x="66" y="56"/>
                      <a:pt x="66" y="56"/>
                      <a:pt x="66" y="56"/>
                    </a:cubicBezTo>
                    <a:cubicBezTo>
                      <a:pt x="65" y="62"/>
                      <a:pt x="65" y="62"/>
                      <a:pt x="65" y="62"/>
                    </a:cubicBezTo>
                    <a:cubicBezTo>
                      <a:pt x="63" y="71"/>
                      <a:pt x="63" y="71"/>
                      <a:pt x="63" y="71"/>
                    </a:cubicBezTo>
                    <a:cubicBezTo>
                      <a:pt x="56" y="85"/>
                      <a:pt x="56" y="85"/>
                      <a:pt x="56" y="85"/>
                    </a:cubicBezTo>
                    <a:cubicBezTo>
                      <a:pt x="57" y="87"/>
                      <a:pt x="57" y="87"/>
                      <a:pt x="57" y="87"/>
                    </a:cubicBezTo>
                    <a:cubicBezTo>
                      <a:pt x="57" y="90"/>
                      <a:pt x="57" y="90"/>
                      <a:pt x="57" y="90"/>
                    </a:cubicBezTo>
                    <a:cubicBezTo>
                      <a:pt x="54" y="93"/>
                      <a:pt x="54" y="93"/>
                      <a:pt x="54" y="93"/>
                    </a:cubicBezTo>
                    <a:cubicBezTo>
                      <a:pt x="52" y="92"/>
                      <a:pt x="52" y="92"/>
                      <a:pt x="52" y="92"/>
                    </a:cubicBezTo>
                    <a:cubicBezTo>
                      <a:pt x="48" y="96"/>
                      <a:pt x="48" y="96"/>
                      <a:pt x="48" y="96"/>
                    </a:cubicBezTo>
                    <a:cubicBezTo>
                      <a:pt x="44" y="94"/>
                      <a:pt x="44" y="94"/>
                      <a:pt x="44" y="94"/>
                    </a:cubicBezTo>
                    <a:cubicBezTo>
                      <a:pt x="42" y="101"/>
                      <a:pt x="42" y="101"/>
                      <a:pt x="42" y="101"/>
                    </a:cubicBezTo>
                    <a:cubicBezTo>
                      <a:pt x="42" y="101"/>
                      <a:pt x="37" y="102"/>
                      <a:pt x="36" y="102"/>
                    </a:cubicBezTo>
                    <a:cubicBezTo>
                      <a:pt x="35" y="102"/>
                      <a:pt x="33" y="100"/>
                      <a:pt x="33" y="100"/>
                    </a:cubicBezTo>
                    <a:cubicBezTo>
                      <a:pt x="30" y="103"/>
                      <a:pt x="30" y="103"/>
                      <a:pt x="30" y="103"/>
                    </a:cubicBezTo>
                    <a:cubicBezTo>
                      <a:pt x="26" y="104"/>
                      <a:pt x="26" y="104"/>
                      <a:pt x="26" y="104"/>
                    </a:cubicBezTo>
                    <a:cubicBezTo>
                      <a:pt x="22" y="103"/>
                      <a:pt x="22" y="103"/>
                      <a:pt x="22" y="103"/>
                    </a:cubicBezTo>
                    <a:cubicBezTo>
                      <a:pt x="20" y="101"/>
                      <a:pt x="20" y="101"/>
                      <a:pt x="20" y="101"/>
                    </a:cubicBezTo>
                    <a:cubicBezTo>
                      <a:pt x="18" y="97"/>
                      <a:pt x="18" y="97"/>
                      <a:pt x="18" y="97"/>
                    </a:cubicBezTo>
                    <a:cubicBezTo>
                      <a:pt x="13" y="95"/>
                      <a:pt x="13" y="95"/>
                      <a:pt x="13" y="95"/>
                    </a:cubicBezTo>
                    <a:cubicBezTo>
                      <a:pt x="10" y="91"/>
                      <a:pt x="10" y="91"/>
                      <a:pt x="10" y="91"/>
                    </a:cubicBezTo>
                    <a:cubicBezTo>
                      <a:pt x="6" y="86"/>
                      <a:pt x="6" y="86"/>
                      <a:pt x="6" y="86"/>
                    </a:cubicBezTo>
                    <a:cubicBezTo>
                      <a:pt x="5" y="83"/>
                      <a:pt x="5" y="83"/>
                      <a:pt x="5" y="83"/>
                    </a:cubicBezTo>
                    <a:cubicBezTo>
                      <a:pt x="2" y="81"/>
                      <a:pt x="2" y="81"/>
                      <a:pt x="2" y="81"/>
                    </a:cubicBezTo>
                    <a:cubicBezTo>
                      <a:pt x="1" y="79"/>
                      <a:pt x="1" y="79"/>
                      <a:pt x="1" y="79"/>
                    </a:cubicBezTo>
                    <a:cubicBezTo>
                      <a:pt x="0" y="72"/>
                      <a:pt x="0" y="72"/>
                      <a:pt x="0" y="72"/>
                    </a:cubicBezTo>
                    <a:cubicBezTo>
                      <a:pt x="3" y="72"/>
                      <a:pt x="3" y="72"/>
                      <a:pt x="3" y="72"/>
                    </a:cubicBezTo>
                    <a:cubicBezTo>
                      <a:pt x="6" y="71"/>
                      <a:pt x="6" y="71"/>
                      <a:pt x="6" y="71"/>
                    </a:cubicBezTo>
                    <a:cubicBezTo>
                      <a:pt x="6" y="67"/>
                      <a:pt x="6" y="67"/>
                      <a:pt x="6" y="67"/>
                    </a:cubicBezTo>
                    <a:cubicBezTo>
                      <a:pt x="8" y="65"/>
                      <a:pt x="8" y="65"/>
                      <a:pt x="8" y="65"/>
                    </a:cubicBezTo>
                    <a:cubicBezTo>
                      <a:pt x="8" y="58"/>
                      <a:pt x="8" y="58"/>
                      <a:pt x="8" y="58"/>
                    </a:cubicBezTo>
                    <a:cubicBezTo>
                      <a:pt x="10" y="53"/>
                      <a:pt x="10" y="53"/>
                      <a:pt x="10" y="53"/>
                    </a:cubicBezTo>
                    <a:cubicBezTo>
                      <a:pt x="11" y="52"/>
                      <a:pt x="11" y="52"/>
                      <a:pt x="11" y="52"/>
                    </a:cubicBezTo>
                    <a:cubicBezTo>
                      <a:pt x="13" y="54"/>
                      <a:pt x="13" y="54"/>
                      <a:pt x="13" y="54"/>
                    </a:cubicBezTo>
                    <a:cubicBezTo>
                      <a:pt x="14" y="56"/>
                      <a:pt x="14" y="56"/>
                      <a:pt x="14" y="56"/>
                    </a:cubicBezTo>
                    <a:cubicBezTo>
                      <a:pt x="16" y="55"/>
                      <a:pt x="16" y="55"/>
                      <a:pt x="16" y="55"/>
                    </a:cubicBezTo>
                    <a:cubicBezTo>
                      <a:pt x="17" y="53"/>
                      <a:pt x="17" y="53"/>
                      <a:pt x="17" y="53"/>
                    </a:cubicBezTo>
                    <a:cubicBezTo>
                      <a:pt x="15" y="50"/>
                      <a:pt x="15" y="50"/>
                      <a:pt x="15" y="50"/>
                    </a:cubicBezTo>
                    <a:cubicBezTo>
                      <a:pt x="15" y="47"/>
                      <a:pt x="15" y="47"/>
                      <a:pt x="15" y="47"/>
                    </a:cubicBezTo>
                    <a:cubicBezTo>
                      <a:pt x="17" y="45"/>
                      <a:pt x="17" y="45"/>
                      <a:pt x="17" y="45"/>
                    </a:cubicBezTo>
                    <a:cubicBezTo>
                      <a:pt x="20" y="41"/>
                      <a:pt x="20" y="41"/>
                      <a:pt x="20" y="41"/>
                    </a:cubicBezTo>
                    <a:cubicBezTo>
                      <a:pt x="21" y="39"/>
                      <a:pt x="21" y="39"/>
                      <a:pt x="21" y="39"/>
                    </a:cubicBezTo>
                    <a:cubicBezTo>
                      <a:pt x="24" y="40"/>
                      <a:pt x="24" y="40"/>
                      <a:pt x="24" y="40"/>
                    </a:cubicBezTo>
                    <a:cubicBezTo>
                      <a:pt x="27" y="38"/>
                      <a:pt x="27" y="38"/>
                      <a:pt x="27" y="38"/>
                    </a:cubicBezTo>
                    <a:cubicBezTo>
                      <a:pt x="31" y="33"/>
                      <a:pt x="31" y="33"/>
                      <a:pt x="31" y="33"/>
                    </a:cubicBezTo>
                    <a:cubicBezTo>
                      <a:pt x="34" y="28"/>
                      <a:pt x="34" y="28"/>
                      <a:pt x="34" y="28"/>
                    </a:cubicBezTo>
                    <a:cubicBezTo>
                      <a:pt x="35" y="20"/>
                      <a:pt x="35" y="20"/>
                      <a:pt x="35" y="20"/>
                    </a:cubicBezTo>
                    <a:cubicBezTo>
                      <a:pt x="35" y="14"/>
                      <a:pt x="35" y="14"/>
                      <a:pt x="35" y="14"/>
                    </a:cubicBezTo>
                    <a:cubicBezTo>
                      <a:pt x="35" y="7"/>
                      <a:pt x="35" y="7"/>
                      <a:pt x="35" y="7"/>
                    </a:cubicBezTo>
                    <a:cubicBezTo>
                      <a:pt x="34" y="3"/>
                      <a:pt x="34" y="3"/>
                      <a:pt x="34" y="3"/>
                    </a:cubicBezTo>
                    <a:cubicBezTo>
                      <a:pt x="35" y="1"/>
                      <a:pt x="35" y="1"/>
                      <a:pt x="35" y="1"/>
                    </a:cubicBezTo>
                    <a:cubicBezTo>
                      <a:pt x="37" y="0"/>
                      <a:pt x="37" y="0"/>
                      <a:pt x="37" y="0"/>
                    </a:cubicBezTo>
                    <a:cubicBezTo>
                      <a:pt x="42" y="26"/>
                      <a:pt x="42" y="26"/>
                      <a:pt x="42" y="26"/>
                    </a:cubicBezTo>
                    <a:cubicBezTo>
                      <a:pt x="48" y="25"/>
                      <a:pt x="48" y="25"/>
                      <a:pt x="48" y="25"/>
                    </a:cubicBezTo>
                    <a:lnTo>
                      <a:pt x="63" y="23"/>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9" name="Freeform 25">
                <a:extLst/>
              </p:cNvPr>
              <p:cNvSpPr>
                <a:spLocks/>
              </p:cNvSpPr>
              <p:nvPr/>
            </p:nvSpPr>
            <p:spPr bwMode="auto">
              <a:xfrm>
                <a:off x="7431088" y="3057525"/>
                <a:ext cx="1487488" cy="752475"/>
              </a:xfrm>
              <a:custGeom>
                <a:avLst/>
                <a:gdLst>
                  <a:gd name="T0" fmla="*/ 921 w 937"/>
                  <a:gd name="T1" fmla="*/ 242 h 474"/>
                  <a:gd name="T2" fmla="*/ 860 w 937"/>
                  <a:gd name="T3" fmla="*/ 314 h 474"/>
                  <a:gd name="T4" fmla="*/ 849 w 937"/>
                  <a:gd name="T5" fmla="*/ 342 h 474"/>
                  <a:gd name="T6" fmla="*/ 778 w 937"/>
                  <a:gd name="T7" fmla="*/ 380 h 474"/>
                  <a:gd name="T8" fmla="*/ 369 w 937"/>
                  <a:gd name="T9" fmla="*/ 419 h 474"/>
                  <a:gd name="T10" fmla="*/ 221 w 937"/>
                  <a:gd name="T11" fmla="*/ 435 h 474"/>
                  <a:gd name="T12" fmla="*/ 187 w 937"/>
                  <a:gd name="T13" fmla="*/ 469 h 474"/>
                  <a:gd name="T14" fmla="*/ 77 w 937"/>
                  <a:gd name="T15" fmla="*/ 474 h 474"/>
                  <a:gd name="T16" fmla="*/ 17 w 937"/>
                  <a:gd name="T17" fmla="*/ 474 h 474"/>
                  <a:gd name="T18" fmla="*/ 44 w 937"/>
                  <a:gd name="T19" fmla="*/ 452 h 474"/>
                  <a:gd name="T20" fmla="*/ 55 w 937"/>
                  <a:gd name="T21" fmla="*/ 413 h 474"/>
                  <a:gd name="T22" fmla="*/ 50 w 937"/>
                  <a:gd name="T23" fmla="*/ 380 h 474"/>
                  <a:gd name="T24" fmla="*/ 83 w 937"/>
                  <a:gd name="T25" fmla="*/ 364 h 474"/>
                  <a:gd name="T26" fmla="*/ 127 w 937"/>
                  <a:gd name="T27" fmla="*/ 386 h 474"/>
                  <a:gd name="T28" fmla="*/ 138 w 937"/>
                  <a:gd name="T29" fmla="*/ 364 h 474"/>
                  <a:gd name="T30" fmla="*/ 132 w 937"/>
                  <a:gd name="T31" fmla="*/ 331 h 474"/>
                  <a:gd name="T32" fmla="*/ 165 w 937"/>
                  <a:gd name="T33" fmla="*/ 314 h 474"/>
                  <a:gd name="T34" fmla="*/ 171 w 937"/>
                  <a:gd name="T35" fmla="*/ 298 h 474"/>
                  <a:gd name="T36" fmla="*/ 171 w 937"/>
                  <a:gd name="T37" fmla="*/ 275 h 474"/>
                  <a:gd name="T38" fmla="*/ 204 w 937"/>
                  <a:gd name="T39" fmla="*/ 237 h 474"/>
                  <a:gd name="T40" fmla="*/ 270 w 937"/>
                  <a:gd name="T41" fmla="*/ 231 h 474"/>
                  <a:gd name="T42" fmla="*/ 298 w 937"/>
                  <a:gd name="T43" fmla="*/ 248 h 474"/>
                  <a:gd name="T44" fmla="*/ 331 w 937"/>
                  <a:gd name="T45" fmla="*/ 215 h 474"/>
                  <a:gd name="T46" fmla="*/ 347 w 937"/>
                  <a:gd name="T47" fmla="*/ 237 h 474"/>
                  <a:gd name="T48" fmla="*/ 364 w 937"/>
                  <a:gd name="T49" fmla="*/ 204 h 474"/>
                  <a:gd name="T50" fmla="*/ 392 w 937"/>
                  <a:gd name="T51" fmla="*/ 187 h 474"/>
                  <a:gd name="T52" fmla="*/ 436 w 937"/>
                  <a:gd name="T53" fmla="*/ 198 h 474"/>
                  <a:gd name="T54" fmla="*/ 441 w 937"/>
                  <a:gd name="T55" fmla="*/ 171 h 474"/>
                  <a:gd name="T56" fmla="*/ 496 w 937"/>
                  <a:gd name="T57" fmla="*/ 115 h 474"/>
                  <a:gd name="T58" fmla="*/ 518 w 937"/>
                  <a:gd name="T59" fmla="*/ 77 h 474"/>
                  <a:gd name="T60" fmla="*/ 568 w 937"/>
                  <a:gd name="T61" fmla="*/ 49 h 474"/>
                  <a:gd name="T62" fmla="*/ 557 w 937"/>
                  <a:gd name="T63" fmla="*/ 27 h 474"/>
                  <a:gd name="T64" fmla="*/ 590 w 937"/>
                  <a:gd name="T65" fmla="*/ 5 h 474"/>
                  <a:gd name="T66" fmla="*/ 629 w 937"/>
                  <a:gd name="T67" fmla="*/ 16 h 474"/>
                  <a:gd name="T68" fmla="*/ 684 w 937"/>
                  <a:gd name="T69" fmla="*/ 49 h 474"/>
                  <a:gd name="T70" fmla="*/ 711 w 937"/>
                  <a:gd name="T71" fmla="*/ 60 h 474"/>
                  <a:gd name="T72" fmla="*/ 755 w 937"/>
                  <a:gd name="T73" fmla="*/ 55 h 474"/>
                  <a:gd name="T74" fmla="*/ 783 w 937"/>
                  <a:gd name="T75" fmla="*/ 49 h 474"/>
                  <a:gd name="T76" fmla="*/ 805 w 937"/>
                  <a:gd name="T77" fmla="*/ 38 h 474"/>
                  <a:gd name="T78" fmla="*/ 827 w 937"/>
                  <a:gd name="T79" fmla="*/ 66 h 474"/>
                  <a:gd name="T80" fmla="*/ 844 w 937"/>
                  <a:gd name="T81" fmla="*/ 121 h 474"/>
                  <a:gd name="T82" fmla="*/ 871 w 937"/>
                  <a:gd name="T83" fmla="*/ 143 h 474"/>
                  <a:gd name="T84" fmla="*/ 893 w 937"/>
                  <a:gd name="T85" fmla="*/ 187 h 474"/>
                  <a:gd name="T86" fmla="*/ 937 w 937"/>
                  <a:gd name="T87" fmla="*/ 22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7" h="474">
                    <a:moveTo>
                      <a:pt x="937" y="220"/>
                    </a:moveTo>
                    <a:lnTo>
                      <a:pt x="921" y="242"/>
                    </a:lnTo>
                    <a:lnTo>
                      <a:pt x="893" y="270"/>
                    </a:lnTo>
                    <a:lnTo>
                      <a:pt x="860" y="314"/>
                    </a:lnTo>
                    <a:lnTo>
                      <a:pt x="849" y="325"/>
                    </a:lnTo>
                    <a:lnTo>
                      <a:pt x="849" y="342"/>
                    </a:lnTo>
                    <a:lnTo>
                      <a:pt x="816" y="358"/>
                    </a:lnTo>
                    <a:lnTo>
                      <a:pt x="778" y="380"/>
                    </a:lnTo>
                    <a:lnTo>
                      <a:pt x="750" y="386"/>
                    </a:lnTo>
                    <a:lnTo>
                      <a:pt x="369" y="419"/>
                    </a:lnTo>
                    <a:lnTo>
                      <a:pt x="254" y="435"/>
                    </a:lnTo>
                    <a:lnTo>
                      <a:pt x="221" y="435"/>
                    </a:lnTo>
                    <a:lnTo>
                      <a:pt x="193" y="435"/>
                    </a:lnTo>
                    <a:lnTo>
                      <a:pt x="187" y="469"/>
                    </a:lnTo>
                    <a:lnTo>
                      <a:pt x="127" y="469"/>
                    </a:lnTo>
                    <a:lnTo>
                      <a:pt x="77" y="474"/>
                    </a:lnTo>
                    <a:lnTo>
                      <a:pt x="0" y="474"/>
                    </a:lnTo>
                    <a:lnTo>
                      <a:pt x="17" y="474"/>
                    </a:lnTo>
                    <a:lnTo>
                      <a:pt x="33" y="458"/>
                    </a:lnTo>
                    <a:lnTo>
                      <a:pt x="44" y="452"/>
                    </a:lnTo>
                    <a:lnTo>
                      <a:pt x="50" y="430"/>
                    </a:lnTo>
                    <a:lnTo>
                      <a:pt x="55" y="413"/>
                    </a:lnTo>
                    <a:lnTo>
                      <a:pt x="44" y="397"/>
                    </a:lnTo>
                    <a:lnTo>
                      <a:pt x="50" y="380"/>
                    </a:lnTo>
                    <a:lnTo>
                      <a:pt x="66" y="369"/>
                    </a:lnTo>
                    <a:lnTo>
                      <a:pt x="83" y="364"/>
                    </a:lnTo>
                    <a:lnTo>
                      <a:pt x="99" y="375"/>
                    </a:lnTo>
                    <a:lnTo>
                      <a:pt x="127" y="386"/>
                    </a:lnTo>
                    <a:lnTo>
                      <a:pt x="138" y="380"/>
                    </a:lnTo>
                    <a:lnTo>
                      <a:pt x="138" y="364"/>
                    </a:lnTo>
                    <a:lnTo>
                      <a:pt x="127" y="347"/>
                    </a:lnTo>
                    <a:lnTo>
                      <a:pt x="132" y="331"/>
                    </a:lnTo>
                    <a:lnTo>
                      <a:pt x="143" y="320"/>
                    </a:lnTo>
                    <a:lnTo>
                      <a:pt x="165" y="314"/>
                    </a:lnTo>
                    <a:lnTo>
                      <a:pt x="176" y="309"/>
                    </a:lnTo>
                    <a:lnTo>
                      <a:pt x="171" y="298"/>
                    </a:lnTo>
                    <a:lnTo>
                      <a:pt x="165" y="281"/>
                    </a:lnTo>
                    <a:lnTo>
                      <a:pt x="171" y="275"/>
                    </a:lnTo>
                    <a:lnTo>
                      <a:pt x="182" y="253"/>
                    </a:lnTo>
                    <a:lnTo>
                      <a:pt x="204" y="237"/>
                    </a:lnTo>
                    <a:lnTo>
                      <a:pt x="248" y="231"/>
                    </a:lnTo>
                    <a:lnTo>
                      <a:pt x="270" y="231"/>
                    </a:lnTo>
                    <a:lnTo>
                      <a:pt x="281" y="242"/>
                    </a:lnTo>
                    <a:lnTo>
                      <a:pt x="298" y="248"/>
                    </a:lnTo>
                    <a:lnTo>
                      <a:pt x="309" y="226"/>
                    </a:lnTo>
                    <a:lnTo>
                      <a:pt x="331" y="215"/>
                    </a:lnTo>
                    <a:lnTo>
                      <a:pt x="342" y="226"/>
                    </a:lnTo>
                    <a:lnTo>
                      <a:pt x="347" y="237"/>
                    </a:lnTo>
                    <a:lnTo>
                      <a:pt x="364" y="231"/>
                    </a:lnTo>
                    <a:lnTo>
                      <a:pt x="364" y="204"/>
                    </a:lnTo>
                    <a:lnTo>
                      <a:pt x="386" y="193"/>
                    </a:lnTo>
                    <a:lnTo>
                      <a:pt x="392" y="187"/>
                    </a:lnTo>
                    <a:lnTo>
                      <a:pt x="403" y="198"/>
                    </a:lnTo>
                    <a:lnTo>
                      <a:pt x="436" y="198"/>
                    </a:lnTo>
                    <a:lnTo>
                      <a:pt x="441" y="187"/>
                    </a:lnTo>
                    <a:lnTo>
                      <a:pt x="441" y="171"/>
                    </a:lnTo>
                    <a:lnTo>
                      <a:pt x="463" y="143"/>
                    </a:lnTo>
                    <a:lnTo>
                      <a:pt x="496" y="115"/>
                    </a:lnTo>
                    <a:lnTo>
                      <a:pt x="502" y="82"/>
                    </a:lnTo>
                    <a:lnTo>
                      <a:pt x="518" y="77"/>
                    </a:lnTo>
                    <a:lnTo>
                      <a:pt x="546" y="66"/>
                    </a:lnTo>
                    <a:lnTo>
                      <a:pt x="568" y="49"/>
                    </a:lnTo>
                    <a:lnTo>
                      <a:pt x="568" y="38"/>
                    </a:lnTo>
                    <a:lnTo>
                      <a:pt x="557" y="27"/>
                    </a:lnTo>
                    <a:lnTo>
                      <a:pt x="562" y="11"/>
                    </a:lnTo>
                    <a:lnTo>
                      <a:pt x="590" y="5"/>
                    </a:lnTo>
                    <a:lnTo>
                      <a:pt x="607" y="0"/>
                    </a:lnTo>
                    <a:lnTo>
                      <a:pt x="629" y="16"/>
                    </a:lnTo>
                    <a:lnTo>
                      <a:pt x="640" y="44"/>
                    </a:lnTo>
                    <a:lnTo>
                      <a:pt x="684" y="49"/>
                    </a:lnTo>
                    <a:lnTo>
                      <a:pt x="695" y="60"/>
                    </a:lnTo>
                    <a:lnTo>
                      <a:pt x="711" y="60"/>
                    </a:lnTo>
                    <a:lnTo>
                      <a:pt x="728" y="49"/>
                    </a:lnTo>
                    <a:lnTo>
                      <a:pt x="755" y="55"/>
                    </a:lnTo>
                    <a:lnTo>
                      <a:pt x="761" y="66"/>
                    </a:lnTo>
                    <a:lnTo>
                      <a:pt x="783" y="49"/>
                    </a:lnTo>
                    <a:lnTo>
                      <a:pt x="794" y="38"/>
                    </a:lnTo>
                    <a:lnTo>
                      <a:pt x="805" y="38"/>
                    </a:lnTo>
                    <a:lnTo>
                      <a:pt x="811" y="55"/>
                    </a:lnTo>
                    <a:lnTo>
                      <a:pt x="827" y="66"/>
                    </a:lnTo>
                    <a:lnTo>
                      <a:pt x="844" y="82"/>
                    </a:lnTo>
                    <a:lnTo>
                      <a:pt x="844" y="121"/>
                    </a:lnTo>
                    <a:lnTo>
                      <a:pt x="849" y="132"/>
                    </a:lnTo>
                    <a:lnTo>
                      <a:pt x="871" y="143"/>
                    </a:lnTo>
                    <a:lnTo>
                      <a:pt x="877" y="160"/>
                    </a:lnTo>
                    <a:lnTo>
                      <a:pt x="893" y="187"/>
                    </a:lnTo>
                    <a:lnTo>
                      <a:pt x="915" y="209"/>
                    </a:lnTo>
                    <a:lnTo>
                      <a:pt x="937" y="22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0" name="Freeform 26">
                <a:extLst/>
              </p:cNvPr>
              <p:cNvSpPr>
                <a:spLocks/>
              </p:cNvSpPr>
              <p:nvPr/>
            </p:nvSpPr>
            <p:spPr bwMode="auto">
              <a:xfrm>
                <a:off x="8245475" y="2206625"/>
                <a:ext cx="839788" cy="963613"/>
              </a:xfrm>
              <a:custGeom>
                <a:avLst/>
                <a:gdLst>
                  <a:gd name="T0" fmla="*/ 452 w 529"/>
                  <a:gd name="T1" fmla="*/ 34 h 607"/>
                  <a:gd name="T2" fmla="*/ 397 w 529"/>
                  <a:gd name="T3" fmla="*/ 78 h 607"/>
                  <a:gd name="T4" fmla="*/ 347 w 529"/>
                  <a:gd name="T5" fmla="*/ 111 h 607"/>
                  <a:gd name="T6" fmla="*/ 287 w 529"/>
                  <a:gd name="T7" fmla="*/ 133 h 607"/>
                  <a:gd name="T8" fmla="*/ 242 w 529"/>
                  <a:gd name="T9" fmla="*/ 111 h 607"/>
                  <a:gd name="T10" fmla="*/ 187 w 529"/>
                  <a:gd name="T11" fmla="*/ 105 h 607"/>
                  <a:gd name="T12" fmla="*/ 132 w 529"/>
                  <a:gd name="T13" fmla="*/ 100 h 607"/>
                  <a:gd name="T14" fmla="*/ 0 w 529"/>
                  <a:gd name="T15" fmla="*/ 122 h 607"/>
                  <a:gd name="T16" fmla="*/ 22 w 529"/>
                  <a:gd name="T17" fmla="*/ 331 h 607"/>
                  <a:gd name="T18" fmla="*/ 49 w 529"/>
                  <a:gd name="T19" fmla="*/ 541 h 607"/>
                  <a:gd name="T20" fmla="*/ 94 w 529"/>
                  <a:gd name="T21" fmla="*/ 530 h 607"/>
                  <a:gd name="T22" fmla="*/ 132 w 529"/>
                  <a:gd name="T23" fmla="*/ 574 h 607"/>
                  <a:gd name="T24" fmla="*/ 187 w 529"/>
                  <a:gd name="T25" fmla="*/ 591 h 607"/>
                  <a:gd name="T26" fmla="*/ 220 w 529"/>
                  <a:gd name="T27" fmla="*/ 580 h 607"/>
                  <a:gd name="T28" fmla="*/ 254 w 529"/>
                  <a:gd name="T29" fmla="*/ 591 h 607"/>
                  <a:gd name="T30" fmla="*/ 281 w 529"/>
                  <a:gd name="T31" fmla="*/ 569 h 607"/>
                  <a:gd name="T32" fmla="*/ 303 w 529"/>
                  <a:gd name="T33" fmla="*/ 585 h 607"/>
                  <a:gd name="T34" fmla="*/ 342 w 529"/>
                  <a:gd name="T35" fmla="*/ 607 h 607"/>
                  <a:gd name="T36" fmla="*/ 364 w 529"/>
                  <a:gd name="T37" fmla="*/ 596 h 607"/>
                  <a:gd name="T38" fmla="*/ 375 w 529"/>
                  <a:gd name="T39" fmla="*/ 580 h 607"/>
                  <a:gd name="T40" fmla="*/ 386 w 529"/>
                  <a:gd name="T41" fmla="*/ 514 h 607"/>
                  <a:gd name="T42" fmla="*/ 408 w 529"/>
                  <a:gd name="T43" fmla="*/ 508 h 607"/>
                  <a:gd name="T44" fmla="*/ 419 w 529"/>
                  <a:gd name="T45" fmla="*/ 514 h 607"/>
                  <a:gd name="T46" fmla="*/ 413 w 529"/>
                  <a:gd name="T47" fmla="*/ 491 h 607"/>
                  <a:gd name="T48" fmla="*/ 419 w 529"/>
                  <a:gd name="T49" fmla="*/ 464 h 607"/>
                  <a:gd name="T50" fmla="*/ 447 w 529"/>
                  <a:gd name="T51" fmla="*/ 431 h 607"/>
                  <a:gd name="T52" fmla="*/ 480 w 529"/>
                  <a:gd name="T53" fmla="*/ 420 h 607"/>
                  <a:gd name="T54" fmla="*/ 518 w 529"/>
                  <a:gd name="T55" fmla="*/ 370 h 607"/>
                  <a:gd name="T56" fmla="*/ 524 w 529"/>
                  <a:gd name="T57" fmla="*/ 293 h 607"/>
                  <a:gd name="T58" fmla="*/ 513 w 529"/>
                  <a:gd name="T59" fmla="*/ 232 h 607"/>
                  <a:gd name="T60" fmla="*/ 529 w 529"/>
                  <a:gd name="T61" fmla="*/ 216 h 607"/>
                  <a:gd name="T62" fmla="*/ 496 w 529"/>
                  <a:gd name="T6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9" h="607">
                    <a:moveTo>
                      <a:pt x="496" y="0"/>
                    </a:moveTo>
                    <a:lnTo>
                      <a:pt x="452" y="34"/>
                    </a:lnTo>
                    <a:lnTo>
                      <a:pt x="424" y="50"/>
                    </a:lnTo>
                    <a:lnTo>
                      <a:pt x="397" y="78"/>
                    </a:lnTo>
                    <a:lnTo>
                      <a:pt x="369" y="105"/>
                    </a:lnTo>
                    <a:lnTo>
                      <a:pt x="347" y="111"/>
                    </a:lnTo>
                    <a:lnTo>
                      <a:pt x="325" y="116"/>
                    </a:lnTo>
                    <a:lnTo>
                      <a:pt x="287" y="133"/>
                    </a:lnTo>
                    <a:lnTo>
                      <a:pt x="270" y="133"/>
                    </a:lnTo>
                    <a:lnTo>
                      <a:pt x="242" y="111"/>
                    </a:lnTo>
                    <a:lnTo>
                      <a:pt x="204" y="116"/>
                    </a:lnTo>
                    <a:lnTo>
                      <a:pt x="187" y="105"/>
                    </a:lnTo>
                    <a:lnTo>
                      <a:pt x="171" y="94"/>
                    </a:lnTo>
                    <a:lnTo>
                      <a:pt x="132" y="100"/>
                    </a:lnTo>
                    <a:lnTo>
                      <a:pt x="61" y="111"/>
                    </a:lnTo>
                    <a:lnTo>
                      <a:pt x="0" y="122"/>
                    </a:lnTo>
                    <a:lnTo>
                      <a:pt x="11" y="232"/>
                    </a:lnTo>
                    <a:lnTo>
                      <a:pt x="22" y="331"/>
                    </a:lnTo>
                    <a:lnTo>
                      <a:pt x="44" y="503"/>
                    </a:lnTo>
                    <a:lnTo>
                      <a:pt x="49" y="541"/>
                    </a:lnTo>
                    <a:lnTo>
                      <a:pt x="77" y="536"/>
                    </a:lnTo>
                    <a:lnTo>
                      <a:pt x="94" y="530"/>
                    </a:lnTo>
                    <a:lnTo>
                      <a:pt x="121" y="541"/>
                    </a:lnTo>
                    <a:lnTo>
                      <a:pt x="132" y="574"/>
                    </a:lnTo>
                    <a:lnTo>
                      <a:pt x="171" y="574"/>
                    </a:lnTo>
                    <a:lnTo>
                      <a:pt x="187" y="591"/>
                    </a:lnTo>
                    <a:lnTo>
                      <a:pt x="198" y="591"/>
                    </a:lnTo>
                    <a:lnTo>
                      <a:pt x="220" y="580"/>
                    </a:lnTo>
                    <a:lnTo>
                      <a:pt x="237" y="585"/>
                    </a:lnTo>
                    <a:lnTo>
                      <a:pt x="254" y="591"/>
                    </a:lnTo>
                    <a:lnTo>
                      <a:pt x="265" y="580"/>
                    </a:lnTo>
                    <a:lnTo>
                      <a:pt x="281" y="569"/>
                    </a:lnTo>
                    <a:lnTo>
                      <a:pt x="298" y="563"/>
                    </a:lnTo>
                    <a:lnTo>
                      <a:pt x="303" y="585"/>
                    </a:lnTo>
                    <a:lnTo>
                      <a:pt x="314" y="591"/>
                    </a:lnTo>
                    <a:lnTo>
                      <a:pt x="342" y="607"/>
                    </a:lnTo>
                    <a:lnTo>
                      <a:pt x="358" y="607"/>
                    </a:lnTo>
                    <a:lnTo>
                      <a:pt x="364" y="596"/>
                    </a:lnTo>
                    <a:lnTo>
                      <a:pt x="364" y="591"/>
                    </a:lnTo>
                    <a:lnTo>
                      <a:pt x="375" y="580"/>
                    </a:lnTo>
                    <a:lnTo>
                      <a:pt x="375" y="541"/>
                    </a:lnTo>
                    <a:lnTo>
                      <a:pt x="386" y="514"/>
                    </a:lnTo>
                    <a:lnTo>
                      <a:pt x="397" y="503"/>
                    </a:lnTo>
                    <a:lnTo>
                      <a:pt x="408" y="508"/>
                    </a:lnTo>
                    <a:lnTo>
                      <a:pt x="413" y="519"/>
                    </a:lnTo>
                    <a:lnTo>
                      <a:pt x="419" y="514"/>
                    </a:lnTo>
                    <a:lnTo>
                      <a:pt x="419" y="497"/>
                    </a:lnTo>
                    <a:lnTo>
                      <a:pt x="413" y="491"/>
                    </a:lnTo>
                    <a:lnTo>
                      <a:pt x="413" y="475"/>
                    </a:lnTo>
                    <a:lnTo>
                      <a:pt x="419" y="464"/>
                    </a:lnTo>
                    <a:lnTo>
                      <a:pt x="436" y="442"/>
                    </a:lnTo>
                    <a:lnTo>
                      <a:pt x="447" y="431"/>
                    </a:lnTo>
                    <a:lnTo>
                      <a:pt x="463" y="436"/>
                    </a:lnTo>
                    <a:lnTo>
                      <a:pt x="480" y="420"/>
                    </a:lnTo>
                    <a:lnTo>
                      <a:pt x="502" y="398"/>
                    </a:lnTo>
                    <a:lnTo>
                      <a:pt x="518" y="370"/>
                    </a:lnTo>
                    <a:lnTo>
                      <a:pt x="518" y="331"/>
                    </a:lnTo>
                    <a:lnTo>
                      <a:pt x="524" y="293"/>
                    </a:lnTo>
                    <a:lnTo>
                      <a:pt x="524" y="260"/>
                    </a:lnTo>
                    <a:lnTo>
                      <a:pt x="513" y="232"/>
                    </a:lnTo>
                    <a:lnTo>
                      <a:pt x="524" y="227"/>
                    </a:lnTo>
                    <a:lnTo>
                      <a:pt x="529" y="216"/>
                    </a:lnTo>
                    <a:lnTo>
                      <a:pt x="518" y="144"/>
                    </a:lnTo>
                    <a:lnTo>
                      <a:pt x="496" y="0"/>
                    </a:lnTo>
                    <a:close/>
                  </a:path>
                </a:pathLst>
              </a:custGeom>
              <a:solidFill>
                <a:srgbClr val="D9D9D9"/>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1" name="Freeform 27">
                <a:extLst/>
              </p:cNvPr>
              <p:cNvSpPr>
                <a:spLocks noEditPoints="1"/>
              </p:cNvSpPr>
              <p:nvPr/>
            </p:nvSpPr>
            <p:spPr bwMode="auto">
              <a:xfrm>
                <a:off x="7124700" y="806450"/>
                <a:ext cx="1524000" cy="1601788"/>
              </a:xfrm>
              <a:custGeom>
                <a:avLst/>
                <a:gdLst>
                  <a:gd name="T0" fmla="*/ 31 w 174"/>
                  <a:gd name="T1" fmla="*/ 1 h 183"/>
                  <a:gd name="T2" fmla="*/ 23 w 174"/>
                  <a:gd name="T3" fmla="*/ 10 h 183"/>
                  <a:gd name="T4" fmla="*/ 134 w 174"/>
                  <a:gd name="T5" fmla="*/ 56 h 183"/>
                  <a:gd name="T6" fmla="*/ 138 w 174"/>
                  <a:gd name="T7" fmla="*/ 50 h 183"/>
                  <a:gd name="T8" fmla="*/ 133 w 174"/>
                  <a:gd name="T9" fmla="*/ 53 h 183"/>
                  <a:gd name="T10" fmla="*/ 163 w 174"/>
                  <a:gd name="T11" fmla="*/ 109 h 183"/>
                  <a:gd name="T12" fmla="*/ 150 w 174"/>
                  <a:gd name="T13" fmla="*/ 117 h 183"/>
                  <a:gd name="T14" fmla="*/ 139 w 174"/>
                  <a:gd name="T15" fmla="*/ 120 h 183"/>
                  <a:gd name="T16" fmla="*/ 146 w 174"/>
                  <a:gd name="T17" fmla="*/ 103 h 183"/>
                  <a:gd name="T18" fmla="*/ 145 w 174"/>
                  <a:gd name="T19" fmla="*/ 84 h 183"/>
                  <a:gd name="T20" fmla="*/ 148 w 174"/>
                  <a:gd name="T21" fmla="*/ 78 h 183"/>
                  <a:gd name="T22" fmla="*/ 133 w 174"/>
                  <a:gd name="T23" fmla="*/ 70 h 183"/>
                  <a:gd name="T24" fmla="*/ 120 w 174"/>
                  <a:gd name="T25" fmla="*/ 65 h 183"/>
                  <a:gd name="T26" fmla="*/ 109 w 174"/>
                  <a:gd name="T27" fmla="*/ 72 h 183"/>
                  <a:gd name="T28" fmla="*/ 110 w 174"/>
                  <a:gd name="T29" fmla="*/ 76 h 183"/>
                  <a:gd name="T30" fmla="*/ 105 w 174"/>
                  <a:gd name="T31" fmla="*/ 83 h 183"/>
                  <a:gd name="T32" fmla="*/ 99 w 174"/>
                  <a:gd name="T33" fmla="*/ 88 h 183"/>
                  <a:gd name="T34" fmla="*/ 98 w 174"/>
                  <a:gd name="T35" fmla="*/ 81 h 183"/>
                  <a:gd name="T36" fmla="*/ 91 w 174"/>
                  <a:gd name="T37" fmla="*/ 92 h 183"/>
                  <a:gd name="T38" fmla="*/ 88 w 174"/>
                  <a:gd name="T39" fmla="*/ 99 h 183"/>
                  <a:gd name="T40" fmla="*/ 86 w 174"/>
                  <a:gd name="T41" fmla="*/ 122 h 183"/>
                  <a:gd name="T42" fmla="*/ 85 w 174"/>
                  <a:gd name="T43" fmla="*/ 131 h 183"/>
                  <a:gd name="T44" fmla="*/ 94 w 174"/>
                  <a:gd name="T45" fmla="*/ 161 h 183"/>
                  <a:gd name="T46" fmla="*/ 85 w 174"/>
                  <a:gd name="T47" fmla="*/ 183 h 183"/>
                  <a:gd name="T48" fmla="*/ 129 w 174"/>
                  <a:gd name="T49" fmla="*/ 181 h 183"/>
                  <a:gd name="T50" fmla="*/ 157 w 174"/>
                  <a:gd name="T51" fmla="*/ 176 h 183"/>
                  <a:gd name="T52" fmla="*/ 163 w 174"/>
                  <a:gd name="T53" fmla="*/ 160 h 183"/>
                  <a:gd name="T54" fmla="*/ 169 w 174"/>
                  <a:gd name="T55" fmla="*/ 149 h 183"/>
                  <a:gd name="T56" fmla="*/ 174 w 174"/>
                  <a:gd name="T57" fmla="*/ 149 h 183"/>
                  <a:gd name="T58" fmla="*/ 4 w 174"/>
                  <a:gd name="T59" fmla="*/ 47 h 183"/>
                  <a:gd name="T60" fmla="*/ 18 w 174"/>
                  <a:gd name="T61" fmla="*/ 40 h 183"/>
                  <a:gd name="T62" fmla="*/ 30 w 174"/>
                  <a:gd name="T63" fmla="*/ 29 h 183"/>
                  <a:gd name="T64" fmla="*/ 43 w 174"/>
                  <a:gd name="T65" fmla="*/ 20 h 183"/>
                  <a:gd name="T66" fmla="*/ 45 w 174"/>
                  <a:gd name="T67" fmla="*/ 23 h 183"/>
                  <a:gd name="T68" fmla="*/ 36 w 174"/>
                  <a:gd name="T69" fmla="*/ 36 h 183"/>
                  <a:gd name="T70" fmla="*/ 43 w 174"/>
                  <a:gd name="T71" fmla="*/ 34 h 183"/>
                  <a:gd name="T72" fmla="*/ 54 w 174"/>
                  <a:gd name="T73" fmla="*/ 39 h 183"/>
                  <a:gd name="T74" fmla="*/ 67 w 174"/>
                  <a:gd name="T75" fmla="*/ 45 h 183"/>
                  <a:gd name="T76" fmla="*/ 74 w 174"/>
                  <a:gd name="T77" fmla="*/ 47 h 183"/>
                  <a:gd name="T78" fmla="*/ 95 w 174"/>
                  <a:gd name="T79" fmla="*/ 39 h 183"/>
                  <a:gd name="T80" fmla="*/ 106 w 174"/>
                  <a:gd name="T81" fmla="*/ 42 h 183"/>
                  <a:gd name="T82" fmla="*/ 122 w 174"/>
                  <a:gd name="T83" fmla="*/ 41 h 183"/>
                  <a:gd name="T84" fmla="*/ 130 w 174"/>
                  <a:gd name="T85" fmla="*/ 53 h 183"/>
                  <a:gd name="T86" fmla="*/ 130 w 174"/>
                  <a:gd name="T87" fmla="*/ 55 h 183"/>
                  <a:gd name="T88" fmla="*/ 115 w 174"/>
                  <a:gd name="T89" fmla="*/ 57 h 183"/>
                  <a:gd name="T90" fmla="*/ 95 w 174"/>
                  <a:gd name="T91" fmla="*/ 59 h 183"/>
                  <a:gd name="T92" fmla="*/ 80 w 174"/>
                  <a:gd name="T93" fmla="*/ 67 h 183"/>
                  <a:gd name="T94" fmla="*/ 70 w 174"/>
                  <a:gd name="T95" fmla="*/ 68 h 183"/>
                  <a:gd name="T96" fmla="*/ 64 w 174"/>
                  <a:gd name="T97" fmla="*/ 77 h 183"/>
                  <a:gd name="T98" fmla="*/ 54 w 174"/>
                  <a:gd name="T99" fmla="*/ 70 h 183"/>
                  <a:gd name="T100" fmla="*/ 26 w 174"/>
                  <a:gd name="T10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83">
                    <a:moveTo>
                      <a:pt x="18" y="10"/>
                    </a:moveTo>
                    <a:cubicBezTo>
                      <a:pt x="21" y="7"/>
                      <a:pt x="21" y="7"/>
                      <a:pt x="21" y="7"/>
                    </a:cubicBezTo>
                    <a:cubicBezTo>
                      <a:pt x="24" y="6"/>
                      <a:pt x="24" y="6"/>
                      <a:pt x="24" y="6"/>
                    </a:cubicBezTo>
                    <a:cubicBezTo>
                      <a:pt x="31" y="1"/>
                      <a:pt x="31" y="1"/>
                      <a:pt x="31" y="1"/>
                    </a:cubicBezTo>
                    <a:cubicBezTo>
                      <a:pt x="34" y="0"/>
                      <a:pt x="34" y="0"/>
                      <a:pt x="34" y="0"/>
                    </a:cubicBezTo>
                    <a:cubicBezTo>
                      <a:pt x="35" y="1"/>
                      <a:pt x="35" y="1"/>
                      <a:pt x="35" y="1"/>
                    </a:cubicBezTo>
                    <a:cubicBezTo>
                      <a:pt x="28" y="7"/>
                      <a:pt x="28" y="7"/>
                      <a:pt x="28" y="7"/>
                    </a:cubicBezTo>
                    <a:cubicBezTo>
                      <a:pt x="23" y="10"/>
                      <a:pt x="23" y="10"/>
                      <a:pt x="23" y="10"/>
                    </a:cubicBezTo>
                    <a:cubicBezTo>
                      <a:pt x="21" y="11"/>
                      <a:pt x="21" y="11"/>
                      <a:pt x="21" y="11"/>
                    </a:cubicBezTo>
                    <a:lnTo>
                      <a:pt x="18" y="10"/>
                    </a:lnTo>
                    <a:close/>
                    <a:moveTo>
                      <a:pt x="133" y="53"/>
                    </a:moveTo>
                    <a:cubicBezTo>
                      <a:pt x="134" y="56"/>
                      <a:pt x="134" y="56"/>
                      <a:pt x="134" y="56"/>
                    </a:cubicBezTo>
                    <a:cubicBezTo>
                      <a:pt x="139" y="56"/>
                      <a:pt x="139" y="56"/>
                      <a:pt x="139" y="56"/>
                    </a:cubicBezTo>
                    <a:cubicBezTo>
                      <a:pt x="140" y="55"/>
                      <a:pt x="140" y="55"/>
                      <a:pt x="140" y="55"/>
                    </a:cubicBezTo>
                    <a:cubicBezTo>
                      <a:pt x="140" y="55"/>
                      <a:pt x="140" y="53"/>
                      <a:pt x="140" y="52"/>
                    </a:cubicBezTo>
                    <a:cubicBezTo>
                      <a:pt x="139" y="52"/>
                      <a:pt x="138" y="50"/>
                      <a:pt x="138" y="50"/>
                    </a:cubicBezTo>
                    <a:cubicBezTo>
                      <a:pt x="135" y="50"/>
                      <a:pt x="135" y="50"/>
                      <a:pt x="135" y="50"/>
                    </a:cubicBezTo>
                    <a:cubicBezTo>
                      <a:pt x="133" y="50"/>
                      <a:pt x="133" y="50"/>
                      <a:pt x="133" y="50"/>
                    </a:cubicBezTo>
                    <a:cubicBezTo>
                      <a:pt x="132" y="52"/>
                      <a:pt x="132" y="52"/>
                      <a:pt x="132" y="52"/>
                    </a:cubicBezTo>
                    <a:lnTo>
                      <a:pt x="133" y="53"/>
                    </a:lnTo>
                    <a:close/>
                    <a:moveTo>
                      <a:pt x="173" y="137"/>
                    </a:moveTo>
                    <a:cubicBezTo>
                      <a:pt x="169" y="126"/>
                      <a:pt x="169" y="126"/>
                      <a:pt x="169" y="126"/>
                    </a:cubicBezTo>
                    <a:cubicBezTo>
                      <a:pt x="166" y="114"/>
                      <a:pt x="166" y="114"/>
                      <a:pt x="166" y="114"/>
                    </a:cubicBezTo>
                    <a:cubicBezTo>
                      <a:pt x="163" y="109"/>
                      <a:pt x="163" y="109"/>
                      <a:pt x="163" y="109"/>
                    </a:cubicBezTo>
                    <a:cubicBezTo>
                      <a:pt x="159" y="107"/>
                      <a:pt x="159" y="107"/>
                      <a:pt x="159" y="107"/>
                    </a:cubicBezTo>
                    <a:cubicBezTo>
                      <a:pt x="157" y="108"/>
                      <a:pt x="157" y="108"/>
                      <a:pt x="157" y="108"/>
                    </a:cubicBezTo>
                    <a:cubicBezTo>
                      <a:pt x="152" y="111"/>
                      <a:pt x="152" y="111"/>
                      <a:pt x="152" y="111"/>
                    </a:cubicBezTo>
                    <a:cubicBezTo>
                      <a:pt x="150" y="117"/>
                      <a:pt x="150" y="117"/>
                      <a:pt x="150" y="117"/>
                    </a:cubicBezTo>
                    <a:cubicBezTo>
                      <a:pt x="146" y="122"/>
                      <a:pt x="146" y="122"/>
                      <a:pt x="146" y="122"/>
                    </a:cubicBezTo>
                    <a:cubicBezTo>
                      <a:pt x="144" y="123"/>
                      <a:pt x="144" y="123"/>
                      <a:pt x="144" y="123"/>
                    </a:cubicBezTo>
                    <a:cubicBezTo>
                      <a:pt x="142" y="122"/>
                      <a:pt x="142" y="122"/>
                      <a:pt x="142" y="122"/>
                    </a:cubicBezTo>
                    <a:cubicBezTo>
                      <a:pt x="142" y="122"/>
                      <a:pt x="139" y="120"/>
                      <a:pt x="139" y="120"/>
                    </a:cubicBezTo>
                    <a:cubicBezTo>
                      <a:pt x="139" y="119"/>
                      <a:pt x="140" y="113"/>
                      <a:pt x="140" y="113"/>
                    </a:cubicBezTo>
                    <a:cubicBezTo>
                      <a:pt x="144" y="111"/>
                      <a:pt x="144" y="111"/>
                      <a:pt x="144" y="111"/>
                    </a:cubicBezTo>
                    <a:cubicBezTo>
                      <a:pt x="145" y="107"/>
                      <a:pt x="145" y="107"/>
                      <a:pt x="145" y="107"/>
                    </a:cubicBezTo>
                    <a:cubicBezTo>
                      <a:pt x="146" y="103"/>
                      <a:pt x="146" y="103"/>
                      <a:pt x="146" y="103"/>
                    </a:cubicBezTo>
                    <a:cubicBezTo>
                      <a:pt x="150" y="101"/>
                      <a:pt x="150" y="101"/>
                      <a:pt x="150" y="101"/>
                    </a:cubicBezTo>
                    <a:cubicBezTo>
                      <a:pt x="149" y="88"/>
                      <a:pt x="149" y="88"/>
                      <a:pt x="149" y="88"/>
                    </a:cubicBezTo>
                    <a:cubicBezTo>
                      <a:pt x="147" y="85"/>
                      <a:pt x="147" y="85"/>
                      <a:pt x="147" y="85"/>
                    </a:cubicBezTo>
                    <a:cubicBezTo>
                      <a:pt x="145" y="84"/>
                      <a:pt x="145" y="84"/>
                      <a:pt x="145" y="84"/>
                    </a:cubicBezTo>
                    <a:cubicBezTo>
                      <a:pt x="144" y="81"/>
                      <a:pt x="144" y="81"/>
                      <a:pt x="144" y="81"/>
                    </a:cubicBezTo>
                    <a:cubicBezTo>
                      <a:pt x="145" y="80"/>
                      <a:pt x="145" y="80"/>
                      <a:pt x="145" y="80"/>
                    </a:cubicBezTo>
                    <a:cubicBezTo>
                      <a:pt x="147" y="80"/>
                      <a:pt x="147" y="80"/>
                      <a:pt x="147" y="80"/>
                    </a:cubicBezTo>
                    <a:cubicBezTo>
                      <a:pt x="148" y="78"/>
                      <a:pt x="148" y="78"/>
                      <a:pt x="148" y="78"/>
                    </a:cubicBezTo>
                    <a:cubicBezTo>
                      <a:pt x="144" y="75"/>
                      <a:pt x="144" y="75"/>
                      <a:pt x="144" y="75"/>
                    </a:cubicBezTo>
                    <a:cubicBezTo>
                      <a:pt x="143" y="72"/>
                      <a:pt x="143" y="72"/>
                      <a:pt x="143" y="72"/>
                    </a:cubicBezTo>
                    <a:cubicBezTo>
                      <a:pt x="139" y="72"/>
                      <a:pt x="139" y="72"/>
                      <a:pt x="139" y="72"/>
                    </a:cubicBezTo>
                    <a:cubicBezTo>
                      <a:pt x="133" y="70"/>
                      <a:pt x="133" y="70"/>
                      <a:pt x="133" y="70"/>
                    </a:cubicBezTo>
                    <a:cubicBezTo>
                      <a:pt x="126" y="65"/>
                      <a:pt x="126" y="65"/>
                      <a:pt x="126" y="65"/>
                    </a:cubicBezTo>
                    <a:cubicBezTo>
                      <a:pt x="122" y="65"/>
                      <a:pt x="122" y="65"/>
                      <a:pt x="122" y="65"/>
                    </a:cubicBezTo>
                    <a:cubicBezTo>
                      <a:pt x="121" y="66"/>
                      <a:pt x="121" y="66"/>
                      <a:pt x="121" y="66"/>
                    </a:cubicBezTo>
                    <a:cubicBezTo>
                      <a:pt x="120" y="65"/>
                      <a:pt x="120" y="65"/>
                      <a:pt x="120" y="65"/>
                    </a:cubicBezTo>
                    <a:cubicBezTo>
                      <a:pt x="116" y="62"/>
                      <a:pt x="116" y="62"/>
                      <a:pt x="116" y="62"/>
                    </a:cubicBezTo>
                    <a:cubicBezTo>
                      <a:pt x="112" y="65"/>
                      <a:pt x="112" y="65"/>
                      <a:pt x="112" y="65"/>
                    </a:cubicBezTo>
                    <a:cubicBezTo>
                      <a:pt x="108" y="68"/>
                      <a:pt x="108" y="68"/>
                      <a:pt x="108" y="68"/>
                    </a:cubicBezTo>
                    <a:cubicBezTo>
                      <a:pt x="109" y="72"/>
                      <a:pt x="109" y="72"/>
                      <a:pt x="109" y="72"/>
                    </a:cubicBezTo>
                    <a:cubicBezTo>
                      <a:pt x="110" y="73"/>
                      <a:pt x="110" y="73"/>
                      <a:pt x="110" y="73"/>
                    </a:cubicBezTo>
                    <a:cubicBezTo>
                      <a:pt x="113" y="73"/>
                      <a:pt x="113" y="73"/>
                      <a:pt x="113" y="73"/>
                    </a:cubicBezTo>
                    <a:cubicBezTo>
                      <a:pt x="113" y="75"/>
                      <a:pt x="113" y="75"/>
                      <a:pt x="113" y="75"/>
                    </a:cubicBezTo>
                    <a:cubicBezTo>
                      <a:pt x="110" y="76"/>
                      <a:pt x="110" y="76"/>
                      <a:pt x="110" y="76"/>
                    </a:cubicBezTo>
                    <a:cubicBezTo>
                      <a:pt x="106" y="76"/>
                      <a:pt x="106" y="76"/>
                      <a:pt x="106" y="76"/>
                    </a:cubicBezTo>
                    <a:cubicBezTo>
                      <a:pt x="105" y="78"/>
                      <a:pt x="105" y="78"/>
                      <a:pt x="105" y="78"/>
                    </a:cubicBezTo>
                    <a:cubicBezTo>
                      <a:pt x="104" y="81"/>
                      <a:pt x="104" y="81"/>
                      <a:pt x="104" y="81"/>
                    </a:cubicBezTo>
                    <a:cubicBezTo>
                      <a:pt x="105" y="83"/>
                      <a:pt x="105" y="83"/>
                      <a:pt x="105" y="83"/>
                    </a:cubicBezTo>
                    <a:cubicBezTo>
                      <a:pt x="105" y="91"/>
                      <a:pt x="105" y="91"/>
                      <a:pt x="105" y="91"/>
                    </a:cubicBezTo>
                    <a:cubicBezTo>
                      <a:pt x="100" y="94"/>
                      <a:pt x="100" y="94"/>
                      <a:pt x="100" y="94"/>
                    </a:cubicBezTo>
                    <a:cubicBezTo>
                      <a:pt x="99" y="93"/>
                      <a:pt x="99" y="93"/>
                      <a:pt x="99" y="93"/>
                    </a:cubicBezTo>
                    <a:cubicBezTo>
                      <a:pt x="99" y="88"/>
                      <a:pt x="99" y="88"/>
                      <a:pt x="99" y="88"/>
                    </a:cubicBezTo>
                    <a:cubicBezTo>
                      <a:pt x="101" y="84"/>
                      <a:pt x="101" y="84"/>
                      <a:pt x="101" y="84"/>
                    </a:cubicBezTo>
                    <a:cubicBezTo>
                      <a:pt x="102" y="81"/>
                      <a:pt x="102" y="81"/>
                      <a:pt x="102" y="81"/>
                    </a:cubicBezTo>
                    <a:cubicBezTo>
                      <a:pt x="101" y="80"/>
                      <a:pt x="101" y="80"/>
                      <a:pt x="101" y="80"/>
                    </a:cubicBezTo>
                    <a:cubicBezTo>
                      <a:pt x="98" y="81"/>
                      <a:pt x="98" y="81"/>
                      <a:pt x="98" y="81"/>
                    </a:cubicBezTo>
                    <a:cubicBezTo>
                      <a:pt x="97" y="87"/>
                      <a:pt x="97" y="87"/>
                      <a:pt x="97" y="87"/>
                    </a:cubicBezTo>
                    <a:cubicBezTo>
                      <a:pt x="93" y="88"/>
                      <a:pt x="93" y="88"/>
                      <a:pt x="93" y="88"/>
                    </a:cubicBezTo>
                    <a:cubicBezTo>
                      <a:pt x="91" y="91"/>
                      <a:pt x="91" y="91"/>
                      <a:pt x="91" y="91"/>
                    </a:cubicBezTo>
                    <a:cubicBezTo>
                      <a:pt x="91" y="92"/>
                      <a:pt x="91" y="92"/>
                      <a:pt x="91" y="92"/>
                    </a:cubicBezTo>
                    <a:cubicBezTo>
                      <a:pt x="92" y="93"/>
                      <a:pt x="92" y="93"/>
                      <a:pt x="92" y="93"/>
                    </a:cubicBezTo>
                    <a:cubicBezTo>
                      <a:pt x="91" y="97"/>
                      <a:pt x="91" y="97"/>
                      <a:pt x="91" y="97"/>
                    </a:cubicBezTo>
                    <a:cubicBezTo>
                      <a:pt x="88" y="97"/>
                      <a:pt x="88" y="97"/>
                      <a:pt x="88" y="97"/>
                    </a:cubicBezTo>
                    <a:cubicBezTo>
                      <a:pt x="88" y="99"/>
                      <a:pt x="88" y="99"/>
                      <a:pt x="88" y="99"/>
                    </a:cubicBezTo>
                    <a:cubicBezTo>
                      <a:pt x="89" y="102"/>
                      <a:pt x="89" y="102"/>
                      <a:pt x="89" y="102"/>
                    </a:cubicBezTo>
                    <a:cubicBezTo>
                      <a:pt x="87" y="110"/>
                      <a:pt x="87" y="110"/>
                      <a:pt x="87" y="110"/>
                    </a:cubicBezTo>
                    <a:cubicBezTo>
                      <a:pt x="85" y="116"/>
                      <a:pt x="85" y="116"/>
                      <a:pt x="85" y="116"/>
                    </a:cubicBezTo>
                    <a:cubicBezTo>
                      <a:pt x="86" y="122"/>
                      <a:pt x="86" y="122"/>
                      <a:pt x="86" y="122"/>
                    </a:cubicBezTo>
                    <a:cubicBezTo>
                      <a:pt x="87" y="124"/>
                      <a:pt x="87" y="124"/>
                      <a:pt x="87" y="124"/>
                    </a:cubicBezTo>
                    <a:cubicBezTo>
                      <a:pt x="86" y="127"/>
                      <a:pt x="86" y="127"/>
                      <a:pt x="86" y="127"/>
                    </a:cubicBezTo>
                    <a:cubicBezTo>
                      <a:pt x="85" y="128"/>
                      <a:pt x="85" y="128"/>
                      <a:pt x="85" y="128"/>
                    </a:cubicBezTo>
                    <a:cubicBezTo>
                      <a:pt x="85" y="131"/>
                      <a:pt x="85" y="131"/>
                      <a:pt x="85" y="131"/>
                    </a:cubicBezTo>
                    <a:cubicBezTo>
                      <a:pt x="89" y="139"/>
                      <a:pt x="89" y="139"/>
                      <a:pt x="89" y="139"/>
                    </a:cubicBezTo>
                    <a:cubicBezTo>
                      <a:pt x="93" y="148"/>
                      <a:pt x="93" y="148"/>
                      <a:pt x="93" y="148"/>
                    </a:cubicBezTo>
                    <a:cubicBezTo>
                      <a:pt x="95" y="155"/>
                      <a:pt x="95" y="155"/>
                      <a:pt x="95" y="155"/>
                    </a:cubicBezTo>
                    <a:cubicBezTo>
                      <a:pt x="94" y="161"/>
                      <a:pt x="94" y="161"/>
                      <a:pt x="94" y="161"/>
                    </a:cubicBezTo>
                    <a:cubicBezTo>
                      <a:pt x="93" y="169"/>
                      <a:pt x="93" y="169"/>
                      <a:pt x="93" y="169"/>
                    </a:cubicBezTo>
                    <a:cubicBezTo>
                      <a:pt x="90" y="176"/>
                      <a:pt x="90" y="176"/>
                      <a:pt x="90" y="176"/>
                    </a:cubicBezTo>
                    <a:cubicBezTo>
                      <a:pt x="89" y="179"/>
                      <a:pt x="89" y="179"/>
                      <a:pt x="89" y="179"/>
                    </a:cubicBezTo>
                    <a:cubicBezTo>
                      <a:pt x="85" y="183"/>
                      <a:pt x="85" y="183"/>
                      <a:pt x="85" y="183"/>
                    </a:cubicBezTo>
                    <a:cubicBezTo>
                      <a:pt x="91" y="183"/>
                      <a:pt x="91" y="183"/>
                      <a:pt x="91" y="183"/>
                    </a:cubicBezTo>
                    <a:cubicBezTo>
                      <a:pt x="119" y="180"/>
                      <a:pt x="119" y="180"/>
                      <a:pt x="119" y="180"/>
                    </a:cubicBezTo>
                    <a:cubicBezTo>
                      <a:pt x="129" y="179"/>
                      <a:pt x="129" y="179"/>
                      <a:pt x="129" y="179"/>
                    </a:cubicBezTo>
                    <a:cubicBezTo>
                      <a:pt x="129" y="181"/>
                      <a:pt x="129" y="181"/>
                      <a:pt x="129" y="181"/>
                    </a:cubicBezTo>
                    <a:cubicBezTo>
                      <a:pt x="138" y="179"/>
                      <a:pt x="138" y="179"/>
                      <a:pt x="138" y="179"/>
                    </a:cubicBezTo>
                    <a:cubicBezTo>
                      <a:pt x="152" y="177"/>
                      <a:pt x="152" y="177"/>
                      <a:pt x="152" y="177"/>
                    </a:cubicBezTo>
                    <a:cubicBezTo>
                      <a:pt x="157" y="177"/>
                      <a:pt x="157" y="177"/>
                      <a:pt x="157" y="177"/>
                    </a:cubicBezTo>
                    <a:cubicBezTo>
                      <a:pt x="157" y="176"/>
                      <a:pt x="157" y="176"/>
                      <a:pt x="157" y="176"/>
                    </a:cubicBezTo>
                    <a:cubicBezTo>
                      <a:pt x="158" y="174"/>
                      <a:pt x="158" y="174"/>
                      <a:pt x="158" y="174"/>
                    </a:cubicBezTo>
                    <a:cubicBezTo>
                      <a:pt x="160" y="169"/>
                      <a:pt x="160" y="169"/>
                      <a:pt x="160" y="169"/>
                    </a:cubicBezTo>
                    <a:cubicBezTo>
                      <a:pt x="163" y="167"/>
                      <a:pt x="163" y="167"/>
                      <a:pt x="163" y="167"/>
                    </a:cubicBezTo>
                    <a:cubicBezTo>
                      <a:pt x="163" y="160"/>
                      <a:pt x="163" y="160"/>
                      <a:pt x="163" y="160"/>
                    </a:cubicBezTo>
                    <a:cubicBezTo>
                      <a:pt x="165" y="158"/>
                      <a:pt x="165" y="158"/>
                      <a:pt x="165" y="158"/>
                    </a:cubicBezTo>
                    <a:cubicBezTo>
                      <a:pt x="166" y="158"/>
                      <a:pt x="166" y="158"/>
                      <a:pt x="166" y="158"/>
                    </a:cubicBezTo>
                    <a:cubicBezTo>
                      <a:pt x="167" y="153"/>
                      <a:pt x="167" y="153"/>
                      <a:pt x="167" y="153"/>
                    </a:cubicBezTo>
                    <a:cubicBezTo>
                      <a:pt x="169" y="149"/>
                      <a:pt x="169" y="149"/>
                      <a:pt x="169" y="149"/>
                    </a:cubicBezTo>
                    <a:cubicBezTo>
                      <a:pt x="170" y="150"/>
                      <a:pt x="170" y="150"/>
                      <a:pt x="170" y="150"/>
                    </a:cubicBezTo>
                    <a:cubicBezTo>
                      <a:pt x="170" y="150"/>
                      <a:pt x="170" y="150"/>
                      <a:pt x="170" y="150"/>
                    </a:cubicBezTo>
                    <a:cubicBezTo>
                      <a:pt x="171" y="151"/>
                      <a:pt x="171" y="151"/>
                      <a:pt x="171" y="151"/>
                    </a:cubicBezTo>
                    <a:cubicBezTo>
                      <a:pt x="174" y="149"/>
                      <a:pt x="174" y="149"/>
                      <a:pt x="174" y="149"/>
                    </a:cubicBezTo>
                    <a:lnTo>
                      <a:pt x="173" y="137"/>
                    </a:lnTo>
                    <a:close/>
                    <a:moveTo>
                      <a:pt x="0" y="49"/>
                    </a:moveTo>
                    <a:cubicBezTo>
                      <a:pt x="1" y="48"/>
                      <a:pt x="1" y="48"/>
                      <a:pt x="1" y="48"/>
                    </a:cubicBezTo>
                    <a:cubicBezTo>
                      <a:pt x="4" y="47"/>
                      <a:pt x="4" y="47"/>
                      <a:pt x="4" y="47"/>
                    </a:cubicBezTo>
                    <a:cubicBezTo>
                      <a:pt x="9" y="44"/>
                      <a:pt x="9" y="44"/>
                      <a:pt x="9" y="44"/>
                    </a:cubicBezTo>
                    <a:cubicBezTo>
                      <a:pt x="9" y="42"/>
                      <a:pt x="9" y="42"/>
                      <a:pt x="9" y="42"/>
                    </a:cubicBezTo>
                    <a:cubicBezTo>
                      <a:pt x="10" y="42"/>
                      <a:pt x="10" y="42"/>
                      <a:pt x="10" y="42"/>
                    </a:cubicBezTo>
                    <a:cubicBezTo>
                      <a:pt x="18" y="40"/>
                      <a:pt x="18" y="40"/>
                      <a:pt x="18" y="40"/>
                    </a:cubicBezTo>
                    <a:cubicBezTo>
                      <a:pt x="21" y="38"/>
                      <a:pt x="21" y="38"/>
                      <a:pt x="21" y="38"/>
                    </a:cubicBezTo>
                    <a:cubicBezTo>
                      <a:pt x="27" y="35"/>
                      <a:pt x="27" y="35"/>
                      <a:pt x="27" y="35"/>
                    </a:cubicBezTo>
                    <a:cubicBezTo>
                      <a:pt x="27" y="33"/>
                      <a:pt x="27" y="33"/>
                      <a:pt x="27" y="33"/>
                    </a:cubicBezTo>
                    <a:cubicBezTo>
                      <a:pt x="30" y="29"/>
                      <a:pt x="30" y="29"/>
                      <a:pt x="30" y="29"/>
                    </a:cubicBezTo>
                    <a:cubicBezTo>
                      <a:pt x="32" y="28"/>
                      <a:pt x="32" y="28"/>
                      <a:pt x="32" y="28"/>
                    </a:cubicBezTo>
                    <a:cubicBezTo>
                      <a:pt x="34" y="26"/>
                      <a:pt x="34" y="26"/>
                      <a:pt x="34" y="26"/>
                    </a:cubicBezTo>
                    <a:cubicBezTo>
                      <a:pt x="37" y="23"/>
                      <a:pt x="37" y="23"/>
                      <a:pt x="37" y="23"/>
                    </a:cubicBezTo>
                    <a:cubicBezTo>
                      <a:pt x="43" y="20"/>
                      <a:pt x="43" y="20"/>
                      <a:pt x="43" y="20"/>
                    </a:cubicBezTo>
                    <a:cubicBezTo>
                      <a:pt x="49" y="19"/>
                      <a:pt x="49" y="19"/>
                      <a:pt x="49" y="19"/>
                    </a:cubicBezTo>
                    <a:cubicBezTo>
                      <a:pt x="50" y="20"/>
                      <a:pt x="50" y="20"/>
                      <a:pt x="50" y="20"/>
                    </a:cubicBezTo>
                    <a:cubicBezTo>
                      <a:pt x="50" y="22"/>
                      <a:pt x="50" y="22"/>
                      <a:pt x="50" y="22"/>
                    </a:cubicBezTo>
                    <a:cubicBezTo>
                      <a:pt x="45" y="23"/>
                      <a:pt x="45" y="23"/>
                      <a:pt x="45" y="23"/>
                    </a:cubicBezTo>
                    <a:cubicBezTo>
                      <a:pt x="43" y="27"/>
                      <a:pt x="43" y="27"/>
                      <a:pt x="43" y="27"/>
                    </a:cubicBezTo>
                    <a:cubicBezTo>
                      <a:pt x="40" y="28"/>
                      <a:pt x="40" y="28"/>
                      <a:pt x="40" y="28"/>
                    </a:cubicBezTo>
                    <a:cubicBezTo>
                      <a:pt x="39" y="31"/>
                      <a:pt x="39" y="31"/>
                      <a:pt x="39" y="31"/>
                    </a:cubicBezTo>
                    <a:cubicBezTo>
                      <a:pt x="36" y="36"/>
                      <a:pt x="36" y="36"/>
                      <a:pt x="36" y="36"/>
                    </a:cubicBezTo>
                    <a:cubicBezTo>
                      <a:pt x="36" y="39"/>
                      <a:pt x="36" y="39"/>
                      <a:pt x="36" y="39"/>
                    </a:cubicBezTo>
                    <a:cubicBezTo>
                      <a:pt x="37" y="40"/>
                      <a:pt x="37" y="40"/>
                      <a:pt x="37" y="40"/>
                    </a:cubicBezTo>
                    <a:cubicBezTo>
                      <a:pt x="38" y="38"/>
                      <a:pt x="38" y="38"/>
                      <a:pt x="38" y="38"/>
                    </a:cubicBezTo>
                    <a:cubicBezTo>
                      <a:pt x="43" y="34"/>
                      <a:pt x="43" y="34"/>
                      <a:pt x="43" y="34"/>
                    </a:cubicBezTo>
                    <a:cubicBezTo>
                      <a:pt x="45" y="36"/>
                      <a:pt x="45" y="36"/>
                      <a:pt x="45" y="36"/>
                    </a:cubicBezTo>
                    <a:cubicBezTo>
                      <a:pt x="48" y="36"/>
                      <a:pt x="48" y="36"/>
                      <a:pt x="48" y="36"/>
                    </a:cubicBezTo>
                    <a:cubicBezTo>
                      <a:pt x="52" y="37"/>
                      <a:pt x="52" y="37"/>
                      <a:pt x="52" y="37"/>
                    </a:cubicBezTo>
                    <a:cubicBezTo>
                      <a:pt x="54" y="39"/>
                      <a:pt x="54" y="39"/>
                      <a:pt x="54" y="39"/>
                    </a:cubicBezTo>
                    <a:cubicBezTo>
                      <a:pt x="56" y="43"/>
                      <a:pt x="56" y="43"/>
                      <a:pt x="56" y="43"/>
                    </a:cubicBezTo>
                    <a:cubicBezTo>
                      <a:pt x="59" y="47"/>
                      <a:pt x="59" y="47"/>
                      <a:pt x="59" y="47"/>
                    </a:cubicBezTo>
                    <a:cubicBezTo>
                      <a:pt x="65" y="47"/>
                      <a:pt x="65" y="47"/>
                      <a:pt x="65" y="47"/>
                    </a:cubicBezTo>
                    <a:cubicBezTo>
                      <a:pt x="67" y="45"/>
                      <a:pt x="67" y="45"/>
                      <a:pt x="67" y="45"/>
                    </a:cubicBezTo>
                    <a:cubicBezTo>
                      <a:pt x="69" y="47"/>
                      <a:pt x="69" y="47"/>
                      <a:pt x="69" y="47"/>
                    </a:cubicBezTo>
                    <a:cubicBezTo>
                      <a:pt x="71" y="48"/>
                      <a:pt x="71" y="48"/>
                      <a:pt x="71" y="48"/>
                    </a:cubicBezTo>
                    <a:cubicBezTo>
                      <a:pt x="73" y="47"/>
                      <a:pt x="73" y="47"/>
                      <a:pt x="73" y="47"/>
                    </a:cubicBezTo>
                    <a:cubicBezTo>
                      <a:pt x="74" y="47"/>
                      <a:pt x="74" y="47"/>
                      <a:pt x="74" y="47"/>
                    </a:cubicBezTo>
                    <a:cubicBezTo>
                      <a:pt x="76" y="45"/>
                      <a:pt x="76" y="45"/>
                      <a:pt x="76" y="45"/>
                    </a:cubicBezTo>
                    <a:cubicBezTo>
                      <a:pt x="82" y="41"/>
                      <a:pt x="82" y="41"/>
                      <a:pt x="82" y="41"/>
                    </a:cubicBezTo>
                    <a:cubicBezTo>
                      <a:pt x="86" y="39"/>
                      <a:pt x="86" y="39"/>
                      <a:pt x="86" y="39"/>
                    </a:cubicBezTo>
                    <a:cubicBezTo>
                      <a:pt x="95" y="39"/>
                      <a:pt x="95" y="39"/>
                      <a:pt x="95" y="39"/>
                    </a:cubicBezTo>
                    <a:cubicBezTo>
                      <a:pt x="101" y="36"/>
                      <a:pt x="101" y="36"/>
                      <a:pt x="101" y="36"/>
                    </a:cubicBezTo>
                    <a:cubicBezTo>
                      <a:pt x="105" y="34"/>
                      <a:pt x="105" y="34"/>
                      <a:pt x="105" y="34"/>
                    </a:cubicBezTo>
                    <a:cubicBezTo>
                      <a:pt x="106" y="34"/>
                      <a:pt x="106" y="34"/>
                      <a:pt x="106" y="34"/>
                    </a:cubicBezTo>
                    <a:cubicBezTo>
                      <a:pt x="106" y="42"/>
                      <a:pt x="106" y="42"/>
                      <a:pt x="106" y="42"/>
                    </a:cubicBezTo>
                    <a:cubicBezTo>
                      <a:pt x="107" y="42"/>
                      <a:pt x="107" y="42"/>
                      <a:pt x="107" y="42"/>
                    </a:cubicBezTo>
                    <a:cubicBezTo>
                      <a:pt x="111" y="44"/>
                      <a:pt x="111" y="44"/>
                      <a:pt x="111" y="44"/>
                    </a:cubicBezTo>
                    <a:cubicBezTo>
                      <a:pt x="114" y="43"/>
                      <a:pt x="114" y="43"/>
                      <a:pt x="114" y="43"/>
                    </a:cubicBezTo>
                    <a:cubicBezTo>
                      <a:pt x="122" y="41"/>
                      <a:pt x="122" y="41"/>
                      <a:pt x="122" y="41"/>
                    </a:cubicBezTo>
                    <a:cubicBezTo>
                      <a:pt x="123" y="39"/>
                      <a:pt x="123" y="39"/>
                      <a:pt x="123" y="39"/>
                    </a:cubicBezTo>
                    <a:cubicBezTo>
                      <a:pt x="125" y="40"/>
                      <a:pt x="125" y="40"/>
                      <a:pt x="125" y="40"/>
                    </a:cubicBezTo>
                    <a:cubicBezTo>
                      <a:pt x="125" y="49"/>
                      <a:pt x="125" y="49"/>
                      <a:pt x="125" y="49"/>
                    </a:cubicBezTo>
                    <a:cubicBezTo>
                      <a:pt x="130" y="53"/>
                      <a:pt x="130" y="53"/>
                      <a:pt x="130" y="53"/>
                    </a:cubicBezTo>
                    <a:cubicBezTo>
                      <a:pt x="131" y="54"/>
                      <a:pt x="131" y="54"/>
                      <a:pt x="131" y="54"/>
                    </a:cubicBezTo>
                    <a:cubicBezTo>
                      <a:pt x="133" y="55"/>
                      <a:pt x="133" y="55"/>
                      <a:pt x="133" y="55"/>
                    </a:cubicBezTo>
                    <a:cubicBezTo>
                      <a:pt x="131" y="56"/>
                      <a:pt x="131" y="56"/>
                      <a:pt x="131" y="56"/>
                    </a:cubicBezTo>
                    <a:cubicBezTo>
                      <a:pt x="130" y="55"/>
                      <a:pt x="130" y="55"/>
                      <a:pt x="130" y="55"/>
                    </a:cubicBezTo>
                    <a:cubicBezTo>
                      <a:pt x="125" y="55"/>
                      <a:pt x="125" y="55"/>
                      <a:pt x="125" y="55"/>
                    </a:cubicBezTo>
                    <a:cubicBezTo>
                      <a:pt x="122" y="56"/>
                      <a:pt x="122" y="56"/>
                      <a:pt x="122" y="56"/>
                    </a:cubicBezTo>
                    <a:cubicBezTo>
                      <a:pt x="119" y="55"/>
                      <a:pt x="119" y="55"/>
                      <a:pt x="119" y="55"/>
                    </a:cubicBezTo>
                    <a:cubicBezTo>
                      <a:pt x="115" y="57"/>
                      <a:pt x="115" y="57"/>
                      <a:pt x="115" y="57"/>
                    </a:cubicBezTo>
                    <a:cubicBezTo>
                      <a:pt x="113" y="57"/>
                      <a:pt x="113" y="57"/>
                      <a:pt x="113" y="57"/>
                    </a:cubicBezTo>
                    <a:cubicBezTo>
                      <a:pt x="105" y="56"/>
                      <a:pt x="105" y="56"/>
                      <a:pt x="105" y="56"/>
                    </a:cubicBezTo>
                    <a:cubicBezTo>
                      <a:pt x="98" y="56"/>
                      <a:pt x="98" y="56"/>
                      <a:pt x="98" y="56"/>
                    </a:cubicBezTo>
                    <a:cubicBezTo>
                      <a:pt x="95" y="59"/>
                      <a:pt x="95" y="59"/>
                      <a:pt x="95" y="59"/>
                    </a:cubicBezTo>
                    <a:cubicBezTo>
                      <a:pt x="86" y="60"/>
                      <a:pt x="86" y="60"/>
                      <a:pt x="86" y="60"/>
                    </a:cubicBezTo>
                    <a:cubicBezTo>
                      <a:pt x="83" y="61"/>
                      <a:pt x="83" y="61"/>
                      <a:pt x="83" y="61"/>
                    </a:cubicBezTo>
                    <a:cubicBezTo>
                      <a:pt x="81" y="65"/>
                      <a:pt x="81" y="65"/>
                      <a:pt x="81" y="65"/>
                    </a:cubicBezTo>
                    <a:cubicBezTo>
                      <a:pt x="80" y="67"/>
                      <a:pt x="80" y="67"/>
                      <a:pt x="80" y="67"/>
                    </a:cubicBezTo>
                    <a:cubicBezTo>
                      <a:pt x="79" y="67"/>
                      <a:pt x="79" y="67"/>
                      <a:pt x="79" y="67"/>
                    </a:cubicBezTo>
                    <a:cubicBezTo>
                      <a:pt x="77" y="64"/>
                      <a:pt x="77" y="64"/>
                      <a:pt x="77" y="64"/>
                    </a:cubicBezTo>
                    <a:cubicBezTo>
                      <a:pt x="71" y="68"/>
                      <a:pt x="71" y="68"/>
                      <a:pt x="71" y="68"/>
                    </a:cubicBezTo>
                    <a:cubicBezTo>
                      <a:pt x="70" y="68"/>
                      <a:pt x="70" y="68"/>
                      <a:pt x="70" y="68"/>
                    </a:cubicBezTo>
                    <a:cubicBezTo>
                      <a:pt x="69" y="66"/>
                      <a:pt x="69" y="66"/>
                      <a:pt x="69" y="66"/>
                    </a:cubicBezTo>
                    <a:cubicBezTo>
                      <a:pt x="68" y="66"/>
                      <a:pt x="68" y="66"/>
                      <a:pt x="68" y="66"/>
                    </a:cubicBezTo>
                    <a:cubicBezTo>
                      <a:pt x="65" y="72"/>
                      <a:pt x="65" y="72"/>
                      <a:pt x="65" y="72"/>
                    </a:cubicBezTo>
                    <a:cubicBezTo>
                      <a:pt x="64" y="77"/>
                      <a:pt x="64" y="77"/>
                      <a:pt x="64" y="77"/>
                    </a:cubicBezTo>
                    <a:cubicBezTo>
                      <a:pt x="60" y="86"/>
                      <a:pt x="60" y="86"/>
                      <a:pt x="60" y="86"/>
                    </a:cubicBezTo>
                    <a:cubicBezTo>
                      <a:pt x="58" y="85"/>
                      <a:pt x="58" y="85"/>
                      <a:pt x="58" y="85"/>
                    </a:cubicBezTo>
                    <a:cubicBezTo>
                      <a:pt x="56" y="84"/>
                      <a:pt x="56" y="84"/>
                      <a:pt x="56" y="84"/>
                    </a:cubicBezTo>
                    <a:cubicBezTo>
                      <a:pt x="54" y="70"/>
                      <a:pt x="54" y="70"/>
                      <a:pt x="54" y="70"/>
                    </a:cubicBezTo>
                    <a:cubicBezTo>
                      <a:pt x="49" y="68"/>
                      <a:pt x="49" y="68"/>
                      <a:pt x="49" y="68"/>
                    </a:cubicBezTo>
                    <a:cubicBezTo>
                      <a:pt x="46" y="65"/>
                      <a:pt x="46" y="65"/>
                      <a:pt x="46" y="65"/>
                    </a:cubicBezTo>
                    <a:cubicBezTo>
                      <a:pt x="30" y="61"/>
                      <a:pt x="30" y="61"/>
                      <a:pt x="30" y="61"/>
                    </a:cubicBezTo>
                    <a:cubicBezTo>
                      <a:pt x="26" y="60"/>
                      <a:pt x="26" y="60"/>
                      <a:pt x="26" y="60"/>
                    </a:cubicBezTo>
                    <a:cubicBezTo>
                      <a:pt x="15" y="57"/>
                      <a:pt x="15" y="57"/>
                      <a:pt x="15" y="57"/>
                    </a:cubicBezTo>
                    <a:cubicBezTo>
                      <a:pt x="5" y="55"/>
                      <a:pt x="5" y="55"/>
                      <a:pt x="5" y="55"/>
                    </a:cubicBezTo>
                    <a:lnTo>
                      <a:pt x="0" y="4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2" name="Freeform 28">
                <a:extLst/>
              </p:cNvPr>
              <p:cNvSpPr>
                <a:spLocks/>
              </p:cNvSpPr>
              <p:nvPr/>
            </p:nvSpPr>
            <p:spPr bwMode="auto">
              <a:xfrm>
                <a:off x="3219450" y="1454150"/>
                <a:ext cx="1409700" cy="1182688"/>
              </a:xfrm>
              <a:custGeom>
                <a:avLst/>
                <a:gdLst>
                  <a:gd name="T0" fmla="*/ 888 w 888"/>
                  <a:gd name="T1" fmla="*/ 99 h 745"/>
                  <a:gd name="T2" fmla="*/ 811 w 888"/>
                  <a:gd name="T3" fmla="*/ 94 h 745"/>
                  <a:gd name="T4" fmla="*/ 574 w 888"/>
                  <a:gd name="T5" fmla="*/ 72 h 745"/>
                  <a:gd name="T6" fmla="*/ 458 w 888"/>
                  <a:gd name="T7" fmla="*/ 55 h 745"/>
                  <a:gd name="T8" fmla="*/ 249 w 888"/>
                  <a:gd name="T9" fmla="*/ 22 h 745"/>
                  <a:gd name="T10" fmla="*/ 105 w 888"/>
                  <a:gd name="T11" fmla="*/ 0 h 745"/>
                  <a:gd name="T12" fmla="*/ 94 w 888"/>
                  <a:gd name="T13" fmla="*/ 83 h 745"/>
                  <a:gd name="T14" fmla="*/ 67 w 888"/>
                  <a:gd name="T15" fmla="*/ 265 h 745"/>
                  <a:gd name="T16" fmla="*/ 28 w 888"/>
                  <a:gd name="T17" fmla="*/ 485 h 745"/>
                  <a:gd name="T18" fmla="*/ 11 w 888"/>
                  <a:gd name="T19" fmla="*/ 563 h 745"/>
                  <a:gd name="T20" fmla="*/ 0 w 888"/>
                  <a:gd name="T21" fmla="*/ 651 h 745"/>
                  <a:gd name="T22" fmla="*/ 50 w 888"/>
                  <a:gd name="T23" fmla="*/ 657 h 745"/>
                  <a:gd name="T24" fmla="*/ 238 w 888"/>
                  <a:gd name="T25" fmla="*/ 679 h 745"/>
                  <a:gd name="T26" fmla="*/ 392 w 888"/>
                  <a:gd name="T27" fmla="*/ 695 h 745"/>
                  <a:gd name="T28" fmla="*/ 662 w 888"/>
                  <a:gd name="T29" fmla="*/ 723 h 745"/>
                  <a:gd name="T30" fmla="*/ 839 w 888"/>
                  <a:gd name="T31" fmla="*/ 745 h 745"/>
                  <a:gd name="T32" fmla="*/ 872 w 888"/>
                  <a:gd name="T33" fmla="*/ 419 h 745"/>
                  <a:gd name="T34" fmla="*/ 883 w 888"/>
                  <a:gd name="T35" fmla="*/ 232 h 745"/>
                  <a:gd name="T36" fmla="*/ 888 w 888"/>
                  <a:gd name="T37" fmla="*/ 9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8" h="745">
                    <a:moveTo>
                      <a:pt x="888" y="99"/>
                    </a:moveTo>
                    <a:lnTo>
                      <a:pt x="811" y="94"/>
                    </a:lnTo>
                    <a:lnTo>
                      <a:pt x="574" y="72"/>
                    </a:lnTo>
                    <a:lnTo>
                      <a:pt x="458" y="55"/>
                    </a:lnTo>
                    <a:lnTo>
                      <a:pt x="249" y="22"/>
                    </a:lnTo>
                    <a:lnTo>
                      <a:pt x="105" y="0"/>
                    </a:lnTo>
                    <a:lnTo>
                      <a:pt x="94" y="83"/>
                    </a:lnTo>
                    <a:lnTo>
                      <a:pt x="67" y="265"/>
                    </a:lnTo>
                    <a:lnTo>
                      <a:pt x="28" y="485"/>
                    </a:lnTo>
                    <a:lnTo>
                      <a:pt x="11" y="563"/>
                    </a:lnTo>
                    <a:lnTo>
                      <a:pt x="0" y="651"/>
                    </a:lnTo>
                    <a:lnTo>
                      <a:pt x="50" y="657"/>
                    </a:lnTo>
                    <a:lnTo>
                      <a:pt x="238" y="679"/>
                    </a:lnTo>
                    <a:lnTo>
                      <a:pt x="392" y="695"/>
                    </a:lnTo>
                    <a:lnTo>
                      <a:pt x="662" y="723"/>
                    </a:lnTo>
                    <a:lnTo>
                      <a:pt x="839" y="745"/>
                    </a:lnTo>
                    <a:lnTo>
                      <a:pt x="872" y="419"/>
                    </a:lnTo>
                    <a:lnTo>
                      <a:pt x="883" y="232"/>
                    </a:lnTo>
                    <a:lnTo>
                      <a:pt x="888" y="99"/>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3" name="Freeform 29">
                <a:extLst/>
              </p:cNvPr>
              <p:cNvSpPr>
                <a:spLocks/>
              </p:cNvSpPr>
              <p:nvPr/>
            </p:nvSpPr>
            <p:spPr bwMode="auto">
              <a:xfrm>
                <a:off x="2651125" y="288925"/>
                <a:ext cx="2074863" cy="1314450"/>
              </a:xfrm>
              <a:custGeom>
                <a:avLst/>
                <a:gdLst>
                  <a:gd name="T0" fmla="*/ 230 w 237"/>
                  <a:gd name="T1" fmla="*/ 122 h 150"/>
                  <a:gd name="T2" fmla="*/ 230 w 237"/>
                  <a:gd name="T3" fmla="*/ 107 h 150"/>
                  <a:gd name="T4" fmla="*/ 233 w 237"/>
                  <a:gd name="T5" fmla="*/ 74 h 150"/>
                  <a:gd name="T6" fmla="*/ 235 w 237"/>
                  <a:gd name="T7" fmla="*/ 54 h 150"/>
                  <a:gd name="T8" fmla="*/ 237 w 237"/>
                  <a:gd name="T9" fmla="*/ 34 h 150"/>
                  <a:gd name="T10" fmla="*/ 196 w 237"/>
                  <a:gd name="T11" fmla="*/ 31 h 150"/>
                  <a:gd name="T12" fmla="*/ 157 w 237"/>
                  <a:gd name="T13" fmla="*/ 26 h 150"/>
                  <a:gd name="T14" fmla="*/ 118 w 237"/>
                  <a:gd name="T15" fmla="*/ 21 h 150"/>
                  <a:gd name="T16" fmla="*/ 74 w 237"/>
                  <a:gd name="T17" fmla="*/ 14 h 150"/>
                  <a:gd name="T18" fmla="*/ 50 w 237"/>
                  <a:gd name="T19" fmla="*/ 9 h 150"/>
                  <a:gd name="T20" fmla="*/ 6 w 237"/>
                  <a:gd name="T21" fmla="*/ 0 h 150"/>
                  <a:gd name="T22" fmla="*/ 0 w 237"/>
                  <a:gd name="T23" fmla="*/ 28 h 150"/>
                  <a:gd name="T24" fmla="*/ 5 w 237"/>
                  <a:gd name="T25" fmla="*/ 38 h 150"/>
                  <a:gd name="T26" fmla="*/ 3 w 237"/>
                  <a:gd name="T27" fmla="*/ 44 h 150"/>
                  <a:gd name="T28" fmla="*/ 5 w 237"/>
                  <a:gd name="T29" fmla="*/ 50 h 150"/>
                  <a:gd name="T30" fmla="*/ 10 w 237"/>
                  <a:gd name="T31" fmla="*/ 52 h 150"/>
                  <a:gd name="T32" fmla="*/ 16 w 237"/>
                  <a:gd name="T33" fmla="*/ 67 h 150"/>
                  <a:gd name="T34" fmla="*/ 20 w 237"/>
                  <a:gd name="T35" fmla="*/ 71 h 150"/>
                  <a:gd name="T36" fmla="*/ 20 w 237"/>
                  <a:gd name="T37" fmla="*/ 72 h 150"/>
                  <a:gd name="T38" fmla="*/ 25 w 237"/>
                  <a:gd name="T39" fmla="*/ 74 h 150"/>
                  <a:gd name="T40" fmla="*/ 25 w 237"/>
                  <a:gd name="T41" fmla="*/ 77 h 150"/>
                  <a:gd name="T42" fmla="*/ 16 w 237"/>
                  <a:gd name="T43" fmla="*/ 100 h 150"/>
                  <a:gd name="T44" fmla="*/ 16 w 237"/>
                  <a:gd name="T45" fmla="*/ 103 h 150"/>
                  <a:gd name="T46" fmla="*/ 19 w 237"/>
                  <a:gd name="T47" fmla="*/ 108 h 150"/>
                  <a:gd name="T48" fmla="*/ 20 w 237"/>
                  <a:gd name="T49" fmla="*/ 108 h 150"/>
                  <a:gd name="T50" fmla="*/ 27 w 237"/>
                  <a:gd name="T51" fmla="*/ 104 h 150"/>
                  <a:gd name="T52" fmla="*/ 28 w 237"/>
                  <a:gd name="T53" fmla="*/ 102 h 150"/>
                  <a:gd name="T54" fmla="*/ 30 w 237"/>
                  <a:gd name="T55" fmla="*/ 103 h 150"/>
                  <a:gd name="T56" fmla="*/ 30 w 237"/>
                  <a:gd name="T57" fmla="*/ 110 h 150"/>
                  <a:gd name="T58" fmla="*/ 33 w 237"/>
                  <a:gd name="T59" fmla="*/ 127 h 150"/>
                  <a:gd name="T60" fmla="*/ 37 w 237"/>
                  <a:gd name="T61" fmla="*/ 130 h 150"/>
                  <a:gd name="T62" fmla="*/ 38 w 237"/>
                  <a:gd name="T63" fmla="*/ 131 h 150"/>
                  <a:gd name="T64" fmla="*/ 41 w 237"/>
                  <a:gd name="T65" fmla="*/ 134 h 150"/>
                  <a:gd name="T66" fmla="*/ 40 w 237"/>
                  <a:gd name="T67" fmla="*/ 139 h 150"/>
                  <a:gd name="T68" fmla="*/ 41 w 237"/>
                  <a:gd name="T69" fmla="*/ 143 h 150"/>
                  <a:gd name="T70" fmla="*/ 43 w 237"/>
                  <a:gd name="T71" fmla="*/ 145 h 150"/>
                  <a:gd name="T72" fmla="*/ 46 w 237"/>
                  <a:gd name="T73" fmla="*/ 142 h 150"/>
                  <a:gd name="T74" fmla="*/ 49 w 237"/>
                  <a:gd name="T75" fmla="*/ 142 h 150"/>
                  <a:gd name="T76" fmla="*/ 54 w 237"/>
                  <a:gd name="T77" fmla="*/ 144 h 150"/>
                  <a:gd name="T78" fmla="*/ 57 w 237"/>
                  <a:gd name="T79" fmla="*/ 143 h 150"/>
                  <a:gd name="T80" fmla="*/ 62 w 237"/>
                  <a:gd name="T81" fmla="*/ 143 h 150"/>
                  <a:gd name="T82" fmla="*/ 67 w 237"/>
                  <a:gd name="T83" fmla="*/ 145 h 150"/>
                  <a:gd name="T84" fmla="*/ 71 w 237"/>
                  <a:gd name="T85" fmla="*/ 144 h 150"/>
                  <a:gd name="T86" fmla="*/ 72 w 237"/>
                  <a:gd name="T87" fmla="*/ 140 h 150"/>
                  <a:gd name="T88" fmla="*/ 76 w 237"/>
                  <a:gd name="T89" fmla="*/ 139 h 150"/>
                  <a:gd name="T90" fmla="*/ 77 w 237"/>
                  <a:gd name="T91" fmla="*/ 141 h 150"/>
                  <a:gd name="T92" fmla="*/ 78 w 237"/>
                  <a:gd name="T93" fmla="*/ 145 h 150"/>
                  <a:gd name="T94" fmla="*/ 80 w 237"/>
                  <a:gd name="T95" fmla="*/ 147 h 150"/>
                  <a:gd name="T96" fmla="*/ 82 w 237"/>
                  <a:gd name="T97" fmla="*/ 132 h 150"/>
                  <a:gd name="T98" fmla="*/ 110 w 237"/>
                  <a:gd name="T99" fmla="*/ 136 h 150"/>
                  <a:gd name="T100" fmla="*/ 148 w 237"/>
                  <a:gd name="T101" fmla="*/ 141 h 150"/>
                  <a:gd name="T102" fmla="*/ 170 w 237"/>
                  <a:gd name="T103" fmla="*/ 143 h 150"/>
                  <a:gd name="T104" fmla="*/ 212 w 237"/>
                  <a:gd name="T105" fmla="*/ 148 h 150"/>
                  <a:gd name="T106" fmla="*/ 226 w 237"/>
                  <a:gd name="T107" fmla="*/ 150 h 150"/>
                  <a:gd name="T108" fmla="*/ 228 w 237"/>
                  <a:gd name="T109" fmla="*/ 129 h 150"/>
                  <a:gd name="T110" fmla="*/ 230 w 237"/>
                  <a:gd name="T111" fmla="*/ 12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150">
                    <a:moveTo>
                      <a:pt x="230" y="122"/>
                    </a:moveTo>
                    <a:cubicBezTo>
                      <a:pt x="230" y="107"/>
                      <a:pt x="230" y="107"/>
                      <a:pt x="230" y="107"/>
                    </a:cubicBezTo>
                    <a:cubicBezTo>
                      <a:pt x="233" y="74"/>
                      <a:pt x="233" y="74"/>
                      <a:pt x="233" y="74"/>
                    </a:cubicBezTo>
                    <a:cubicBezTo>
                      <a:pt x="234" y="68"/>
                      <a:pt x="235" y="63"/>
                      <a:pt x="235" y="54"/>
                    </a:cubicBezTo>
                    <a:cubicBezTo>
                      <a:pt x="237" y="34"/>
                      <a:pt x="237" y="34"/>
                      <a:pt x="237" y="34"/>
                    </a:cubicBezTo>
                    <a:cubicBezTo>
                      <a:pt x="196" y="31"/>
                      <a:pt x="196" y="31"/>
                      <a:pt x="196" y="31"/>
                    </a:cubicBezTo>
                    <a:cubicBezTo>
                      <a:pt x="157" y="26"/>
                      <a:pt x="157" y="26"/>
                      <a:pt x="157" y="26"/>
                    </a:cubicBezTo>
                    <a:cubicBezTo>
                      <a:pt x="118" y="21"/>
                      <a:pt x="118" y="21"/>
                      <a:pt x="118" y="21"/>
                    </a:cubicBezTo>
                    <a:cubicBezTo>
                      <a:pt x="74" y="14"/>
                      <a:pt x="74" y="14"/>
                      <a:pt x="74" y="14"/>
                    </a:cubicBezTo>
                    <a:cubicBezTo>
                      <a:pt x="50" y="9"/>
                      <a:pt x="50" y="9"/>
                      <a:pt x="50" y="9"/>
                    </a:cubicBezTo>
                    <a:cubicBezTo>
                      <a:pt x="6" y="0"/>
                      <a:pt x="6" y="0"/>
                      <a:pt x="6" y="0"/>
                    </a:cubicBezTo>
                    <a:cubicBezTo>
                      <a:pt x="0" y="28"/>
                      <a:pt x="0" y="28"/>
                      <a:pt x="0" y="28"/>
                    </a:cubicBezTo>
                    <a:cubicBezTo>
                      <a:pt x="5" y="38"/>
                      <a:pt x="5" y="38"/>
                      <a:pt x="5" y="38"/>
                    </a:cubicBezTo>
                    <a:cubicBezTo>
                      <a:pt x="3" y="44"/>
                      <a:pt x="3" y="44"/>
                      <a:pt x="3" y="44"/>
                    </a:cubicBezTo>
                    <a:cubicBezTo>
                      <a:pt x="5" y="50"/>
                      <a:pt x="5" y="50"/>
                      <a:pt x="5" y="50"/>
                    </a:cubicBezTo>
                    <a:cubicBezTo>
                      <a:pt x="10" y="52"/>
                      <a:pt x="10" y="52"/>
                      <a:pt x="10" y="52"/>
                    </a:cubicBezTo>
                    <a:cubicBezTo>
                      <a:pt x="16" y="67"/>
                      <a:pt x="16" y="67"/>
                      <a:pt x="16" y="67"/>
                    </a:cubicBezTo>
                    <a:cubicBezTo>
                      <a:pt x="20" y="71"/>
                      <a:pt x="20" y="71"/>
                      <a:pt x="20" y="71"/>
                    </a:cubicBezTo>
                    <a:cubicBezTo>
                      <a:pt x="20" y="72"/>
                      <a:pt x="20" y="72"/>
                      <a:pt x="20" y="72"/>
                    </a:cubicBezTo>
                    <a:cubicBezTo>
                      <a:pt x="25" y="74"/>
                      <a:pt x="25" y="74"/>
                      <a:pt x="25" y="74"/>
                    </a:cubicBezTo>
                    <a:cubicBezTo>
                      <a:pt x="25" y="77"/>
                      <a:pt x="25" y="77"/>
                      <a:pt x="25" y="77"/>
                    </a:cubicBezTo>
                    <a:cubicBezTo>
                      <a:pt x="16" y="100"/>
                      <a:pt x="16" y="100"/>
                      <a:pt x="16" y="100"/>
                    </a:cubicBezTo>
                    <a:cubicBezTo>
                      <a:pt x="16" y="103"/>
                      <a:pt x="16" y="103"/>
                      <a:pt x="16" y="103"/>
                    </a:cubicBezTo>
                    <a:cubicBezTo>
                      <a:pt x="19" y="108"/>
                      <a:pt x="19" y="108"/>
                      <a:pt x="19" y="108"/>
                    </a:cubicBezTo>
                    <a:cubicBezTo>
                      <a:pt x="20" y="108"/>
                      <a:pt x="20" y="108"/>
                      <a:pt x="20" y="108"/>
                    </a:cubicBezTo>
                    <a:cubicBezTo>
                      <a:pt x="27" y="104"/>
                      <a:pt x="27" y="104"/>
                      <a:pt x="27" y="104"/>
                    </a:cubicBezTo>
                    <a:cubicBezTo>
                      <a:pt x="28" y="102"/>
                      <a:pt x="28" y="102"/>
                      <a:pt x="28" y="102"/>
                    </a:cubicBezTo>
                    <a:cubicBezTo>
                      <a:pt x="30" y="103"/>
                      <a:pt x="30" y="103"/>
                      <a:pt x="30" y="103"/>
                    </a:cubicBezTo>
                    <a:cubicBezTo>
                      <a:pt x="30" y="110"/>
                      <a:pt x="30" y="110"/>
                      <a:pt x="30" y="110"/>
                    </a:cubicBezTo>
                    <a:cubicBezTo>
                      <a:pt x="33" y="127"/>
                      <a:pt x="33" y="127"/>
                      <a:pt x="33" y="127"/>
                    </a:cubicBezTo>
                    <a:cubicBezTo>
                      <a:pt x="37" y="130"/>
                      <a:pt x="37" y="130"/>
                      <a:pt x="37" y="130"/>
                    </a:cubicBezTo>
                    <a:cubicBezTo>
                      <a:pt x="38" y="131"/>
                      <a:pt x="38" y="131"/>
                      <a:pt x="38" y="131"/>
                    </a:cubicBezTo>
                    <a:cubicBezTo>
                      <a:pt x="41" y="134"/>
                      <a:pt x="41" y="134"/>
                      <a:pt x="41" y="134"/>
                    </a:cubicBezTo>
                    <a:cubicBezTo>
                      <a:pt x="40" y="139"/>
                      <a:pt x="40" y="139"/>
                      <a:pt x="40" y="139"/>
                    </a:cubicBezTo>
                    <a:cubicBezTo>
                      <a:pt x="41" y="143"/>
                      <a:pt x="41" y="143"/>
                      <a:pt x="41" y="143"/>
                    </a:cubicBezTo>
                    <a:cubicBezTo>
                      <a:pt x="43" y="145"/>
                      <a:pt x="43" y="145"/>
                      <a:pt x="43" y="145"/>
                    </a:cubicBezTo>
                    <a:cubicBezTo>
                      <a:pt x="46" y="142"/>
                      <a:pt x="46" y="142"/>
                      <a:pt x="46" y="142"/>
                    </a:cubicBezTo>
                    <a:cubicBezTo>
                      <a:pt x="49" y="142"/>
                      <a:pt x="49" y="142"/>
                      <a:pt x="49" y="142"/>
                    </a:cubicBezTo>
                    <a:cubicBezTo>
                      <a:pt x="54" y="144"/>
                      <a:pt x="54" y="144"/>
                      <a:pt x="54" y="144"/>
                    </a:cubicBezTo>
                    <a:cubicBezTo>
                      <a:pt x="57" y="143"/>
                      <a:pt x="57" y="143"/>
                      <a:pt x="57" y="143"/>
                    </a:cubicBezTo>
                    <a:cubicBezTo>
                      <a:pt x="62" y="143"/>
                      <a:pt x="62" y="143"/>
                      <a:pt x="62" y="143"/>
                    </a:cubicBezTo>
                    <a:cubicBezTo>
                      <a:pt x="67" y="145"/>
                      <a:pt x="67" y="145"/>
                      <a:pt x="67" y="145"/>
                    </a:cubicBezTo>
                    <a:cubicBezTo>
                      <a:pt x="71" y="144"/>
                      <a:pt x="71" y="144"/>
                      <a:pt x="71" y="144"/>
                    </a:cubicBezTo>
                    <a:cubicBezTo>
                      <a:pt x="72" y="140"/>
                      <a:pt x="72" y="140"/>
                      <a:pt x="72" y="140"/>
                    </a:cubicBezTo>
                    <a:cubicBezTo>
                      <a:pt x="76" y="139"/>
                      <a:pt x="76" y="139"/>
                      <a:pt x="76" y="139"/>
                    </a:cubicBezTo>
                    <a:cubicBezTo>
                      <a:pt x="77" y="141"/>
                      <a:pt x="77" y="141"/>
                      <a:pt x="77" y="141"/>
                    </a:cubicBezTo>
                    <a:cubicBezTo>
                      <a:pt x="78" y="145"/>
                      <a:pt x="78" y="145"/>
                      <a:pt x="78" y="145"/>
                    </a:cubicBezTo>
                    <a:cubicBezTo>
                      <a:pt x="80" y="147"/>
                      <a:pt x="80" y="147"/>
                      <a:pt x="80" y="147"/>
                    </a:cubicBezTo>
                    <a:cubicBezTo>
                      <a:pt x="82" y="132"/>
                      <a:pt x="82" y="132"/>
                      <a:pt x="82" y="132"/>
                    </a:cubicBezTo>
                    <a:cubicBezTo>
                      <a:pt x="110" y="136"/>
                      <a:pt x="110" y="136"/>
                      <a:pt x="110" y="136"/>
                    </a:cubicBezTo>
                    <a:cubicBezTo>
                      <a:pt x="148" y="141"/>
                      <a:pt x="148" y="141"/>
                      <a:pt x="148" y="141"/>
                    </a:cubicBezTo>
                    <a:cubicBezTo>
                      <a:pt x="170" y="143"/>
                      <a:pt x="170" y="143"/>
                      <a:pt x="170" y="143"/>
                    </a:cubicBezTo>
                    <a:cubicBezTo>
                      <a:pt x="212" y="148"/>
                      <a:pt x="212" y="148"/>
                      <a:pt x="212" y="148"/>
                    </a:cubicBezTo>
                    <a:cubicBezTo>
                      <a:pt x="226" y="150"/>
                      <a:pt x="226" y="150"/>
                      <a:pt x="226" y="150"/>
                    </a:cubicBezTo>
                    <a:cubicBezTo>
                      <a:pt x="228" y="129"/>
                      <a:pt x="228" y="129"/>
                      <a:pt x="228" y="129"/>
                    </a:cubicBezTo>
                    <a:lnTo>
                      <a:pt x="230" y="12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4" name="Freeform 30">
                <a:extLst/>
              </p:cNvPr>
              <p:cNvSpPr>
                <a:spLocks/>
              </p:cNvSpPr>
              <p:nvPr/>
            </p:nvSpPr>
            <p:spPr bwMode="auto">
              <a:xfrm>
                <a:off x="2125663" y="254000"/>
                <a:ext cx="1225550" cy="1952625"/>
              </a:xfrm>
              <a:custGeom>
                <a:avLst/>
                <a:gdLst>
                  <a:gd name="T0" fmla="*/ 2 w 140"/>
                  <a:gd name="T1" fmla="*/ 199 h 223"/>
                  <a:gd name="T2" fmla="*/ 14 w 140"/>
                  <a:gd name="T3" fmla="*/ 152 h 223"/>
                  <a:gd name="T4" fmla="*/ 19 w 140"/>
                  <a:gd name="T5" fmla="*/ 138 h 223"/>
                  <a:gd name="T6" fmla="*/ 14 w 140"/>
                  <a:gd name="T7" fmla="*/ 135 h 223"/>
                  <a:gd name="T8" fmla="*/ 13 w 140"/>
                  <a:gd name="T9" fmla="*/ 132 h 223"/>
                  <a:gd name="T10" fmla="*/ 20 w 140"/>
                  <a:gd name="T11" fmla="*/ 121 h 223"/>
                  <a:gd name="T12" fmla="*/ 24 w 140"/>
                  <a:gd name="T13" fmla="*/ 119 h 223"/>
                  <a:gd name="T14" fmla="*/ 26 w 140"/>
                  <a:gd name="T15" fmla="*/ 114 h 223"/>
                  <a:gd name="T16" fmla="*/ 36 w 140"/>
                  <a:gd name="T17" fmla="*/ 100 h 223"/>
                  <a:gd name="T18" fmla="*/ 32 w 140"/>
                  <a:gd name="T19" fmla="*/ 92 h 223"/>
                  <a:gd name="T20" fmla="*/ 31 w 140"/>
                  <a:gd name="T21" fmla="*/ 73 h 223"/>
                  <a:gd name="T22" fmla="*/ 41 w 140"/>
                  <a:gd name="T23" fmla="*/ 23 h 223"/>
                  <a:gd name="T24" fmla="*/ 47 w 140"/>
                  <a:gd name="T25" fmla="*/ 0 h 223"/>
                  <a:gd name="T26" fmla="*/ 59 w 140"/>
                  <a:gd name="T27" fmla="*/ 32 h 223"/>
                  <a:gd name="T28" fmla="*/ 62 w 140"/>
                  <a:gd name="T29" fmla="*/ 49 h 223"/>
                  <a:gd name="T30" fmla="*/ 69 w 140"/>
                  <a:gd name="T31" fmla="*/ 57 h 223"/>
                  <a:gd name="T32" fmla="*/ 78 w 140"/>
                  <a:gd name="T33" fmla="*/ 75 h 223"/>
                  <a:gd name="T34" fmla="*/ 84 w 140"/>
                  <a:gd name="T35" fmla="*/ 78 h 223"/>
                  <a:gd name="T36" fmla="*/ 75 w 140"/>
                  <a:gd name="T37" fmla="*/ 104 h 223"/>
                  <a:gd name="T38" fmla="*/ 79 w 140"/>
                  <a:gd name="T39" fmla="*/ 112 h 223"/>
                  <a:gd name="T40" fmla="*/ 88 w 140"/>
                  <a:gd name="T41" fmla="*/ 108 h 223"/>
                  <a:gd name="T42" fmla="*/ 89 w 140"/>
                  <a:gd name="T43" fmla="*/ 108 h 223"/>
                  <a:gd name="T44" fmla="*/ 92 w 140"/>
                  <a:gd name="T45" fmla="*/ 131 h 223"/>
                  <a:gd name="T46" fmla="*/ 98 w 140"/>
                  <a:gd name="T47" fmla="*/ 136 h 223"/>
                  <a:gd name="T48" fmla="*/ 99 w 140"/>
                  <a:gd name="T49" fmla="*/ 143 h 223"/>
                  <a:gd name="T50" fmla="*/ 103 w 140"/>
                  <a:gd name="T51" fmla="*/ 149 h 223"/>
                  <a:gd name="T52" fmla="*/ 109 w 140"/>
                  <a:gd name="T53" fmla="*/ 146 h 223"/>
                  <a:gd name="T54" fmla="*/ 117 w 140"/>
                  <a:gd name="T55" fmla="*/ 148 h 223"/>
                  <a:gd name="T56" fmla="*/ 127 w 140"/>
                  <a:gd name="T57" fmla="*/ 150 h 223"/>
                  <a:gd name="T58" fmla="*/ 132 w 140"/>
                  <a:gd name="T59" fmla="*/ 146 h 223"/>
                  <a:gd name="T60" fmla="*/ 137 w 140"/>
                  <a:gd name="T61" fmla="*/ 146 h 223"/>
                  <a:gd name="T62" fmla="*/ 140 w 140"/>
                  <a:gd name="T63" fmla="*/ 152 h 223"/>
                  <a:gd name="T64" fmla="*/ 129 w 140"/>
                  <a:gd name="T65" fmla="*/ 223 h 223"/>
                  <a:gd name="T66" fmla="*/ 112 w 140"/>
                  <a:gd name="T67" fmla="*/ 221 h 223"/>
                  <a:gd name="T68" fmla="*/ 83 w 140"/>
                  <a:gd name="T69" fmla="*/ 215 h 223"/>
                  <a:gd name="T70" fmla="*/ 55 w 140"/>
                  <a:gd name="T71" fmla="*/ 209 h 223"/>
                  <a:gd name="T72" fmla="*/ 30 w 140"/>
                  <a:gd name="T73" fmla="*/ 20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223">
                    <a:moveTo>
                      <a:pt x="30" y="205"/>
                    </a:moveTo>
                    <a:cubicBezTo>
                      <a:pt x="0" y="199"/>
                      <a:pt x="11" y="201"/>
                      <a:pt x="2" y="199"/>
                    </a:cubicBezTo>
                    <a:cubicBezTo>
                      <a:pt x="8" y="175"/>
                      <a:pt x="8" y="175"/>
                      <a:pt x="8" y="175"/>
                    </a:cubicBezTo>
                    <a:cubicBezTo>
                      <a:pt x="14" y="152"/>
                      <a:pt x="14" y="152"/>
                      <a:pt x="14" y="152"/>
                    </a:cubicBezTo>
                    <a:cubicBezTo>
                      <a:pt x="15" y="146"/>
                      <a:pt x="15" y="146"/>
                      <a:pt x="15" y="146"/>
                    </a:cubicBezTo>
                    <a:cubicBezTo>
                      <a:pt x="19" y="138"/>
                      <a:pt x="19" y="138"/>
                      <a:pt x="19" y="138"/>
                    </a:cubicBezTo>
                    <a:cubicBezTo>
                      <a:pt x="17" y="135"/>
                      <a:pt x="17" y="135"/>
                      <a:pt x="17" y="135"/>
                    </a:cubicBezTo>
                    <a:cubicBezTo>
                      <a:pt x="14" y="135"/>
                      <a:pt x="14" y="135"/>
                      <a:pt x="14" y="135"/>
                    </a:cubicBezTo>
                    <a:cubicBezTo>
                      <a:pt x="13" y="134"/>
                      <a:pt x="13" y="134"/>
                      <a:pt x="13" y="134"/>
                    </a:cubicBezTo>
                    <a:cubicBezTo>
                      <a:pt x="13" y="132"/>
                      <a:pt x="13" y="132"/>
                      <a:pt x="13" y="132"/>
                    </a:cubicBezTo>
                    <a:cubicBezTo>
                      <a:pt x="14" y="128"/>
                      <a:pt x="14" y="128"/>
                      <a:pt x="14" y="128"/>
                    </a:cubicBezTo>
                    <a:cubicBezTo>
                      <a:pt x="20" y="121"/>
                      <a:pt x="20" y="121"/>
                      <a:pt x="20" y="121"/>
                    </a:cubicBezTo>
                    <a:cubicBezTo>
                      <a:pt x="22" y="120"/>
                      <a:pt x="22" y="120"/>
                      <a:pt x="22" y="120"/>
                    </a:cubicBezTo>
                    <a:cubicBezTo>
                      <a:pt x="24" y="119"/>
                      <a:pt x="24" y="119"/>
                      <a:pt x="24" y="119"/>
                    </a:cubicBezTo>
                    <a:cubicBezTo>
                      <a:pt x="24" y="115"/>
                      <a:pt x="24" y="115"/>
                      <a:pt x="24" y="115"/>
                    </a:cubicBezTo>
                    <a:cubicBezTo>
                      <a:pt x="26" y="114"/>
                      <a:pt x="26" y="114"/>
                      <a:pt x="26" y="114"/>
                    </a:cubicBezTo>
                    <a:cubicBezTo>
                      <a:pt x="31" y="106"/>
                      <a:pt x="31" y="106"/>
                      <a:pt x="31" y="106"/>
                    </a:cubicBezTo>
                    <a:cubicBezTo>
                      <a:pt x="36" y="100"/>
                      <a:pt x="36" y="100"/>
                      <a:pt x="36" y="100"/>
                    </a:cubicBezTo>
                    <a:cubicBezTo>
                      <a:pt x="36" y="95"/>
                      <a:pt x="36" y="95"/>
                      <a:pt x="36" y="95"/>
                    </a:cubicBezTo>
                    <a:cubicBezTo>
                      <a:pt x="32" y="92"/>
                      <a:pt x="32" y="92"/>
                      <a:pt x="32" y="92"/>
                    </a:cubicBezTo>
                    <a:cubicBezTo>
                      <a:pt x="30" y="86"/>
                      <a:pt x="30" y="86"/>
                      <a:pt x="30" y="86"/>
                    </a:cubicBezTo>
                    <a:cubicBezTo>
                      <a:pt x="31" y="73"/>
                      <a:pt x="31" y="73"/>
                      <a:pt x="31" y="73"/>
                    </a:cubicBezTo>
                    <a:cubicBezTo>
                      <a:pt x="35" y="51"/>
                      <a:pt x="35" y="51"/>
                      <a:pt x="35" y="51"/>
                    </a:cubicBezTo>
                    <a:cubicBezTo>
                      <a:pt x="41" y="23"/>
                      <a:pt x="41" y="23"/>
                      <a:pt x="41" y="23"/>
                    </a:cubicBezTo>
                    <a:cubicBezTo>
                      <a:pt x="46" y="5"/>
                      <a:pt x="46" y="5"/>
                      <a:pt x="46" y="5"/>
                    </a:cubicBezTo>
                    <a:cubicBezTo>
                      <a:pt x="47" y="0"/>
                      <a:pt x="47" y="0"/>
                      <a:pt x="47" y="0"/>
                    </a:cubicBezTo>
                    <a:cubicBezTo>
                      <a:pt x="65" y="4"/>
                      <a:pt x="65" y="4"/>
                      <a:pt x="65" y="4"/>
                    </a:cubicBezTo>
                    <a:cubicBezTo>
                      <a:pt x="59" y="32"/>
                      <a:pt x="59" y="32"/>
                      <a:pt x="59" y="32"/>
                    </a:cubicBezTo>
                    <a:cubicBezTo>
                      <a:pt x="63" y="42"/>
                      <a:pt x="63" y="42"/>
                      <a:pt x="63" y="42"/>
                    </a:cubicBezTo>
                    <a:cubicBezTo>
                      <a:pt x="62" y="49"/>
                      <a:pt x="62" y="49"/>
                      <a:pt x="62" y="49"/>
                    </a:cubicBezTo>
                    <a:cubicBezTo>
                      <a:pt x="64" y="55"/>
                      <a:pt x="64" y="55"/>
                      <a:pt x="64" y="55"/>
                    </a:cubicBezTo>
                    <a:cubicBezTo>
                      <a:pt x="69" y="57"/>
                      <a:pt x="69" y="57"/>
                      <a:pt x="69" y="57"/>
                    </a:cubicBezTo>
                    <a:cubicBezTo>
                      <a:pt x="75" y="70"/>
                      <a:pt x="75" y="70"/>
                      <a:pt x="75" y="70"/>
                    </a:cubicBezTo>
                    <a:cubicBezTo>
                      <a:pt x="78" y="75"/>
                      <a:pt x="78" y="75"/>
                      <a:pt x="78" y="75"/>
                    </a:cubicBezTo>
                    <a:cubicBezTo>
                      <a:pt x="79" y="77"/>
                      <a:pt x="79" y="77"/>
                      <a:pt x="79" y="77"/>
                    </a:cubicBezTo>
                    <a:cubicBezTo>
                      <a:pt x="84" y="78"/>
                      <a:pt x="84" y="78"/>
                      <a:pt x="84" y="78"/>
                    </a:cubicBezTo>
                    <a:cubicBezTo>
                      <a:pt x="84" y="82"/>
                      <a:pt x="84" y="82"/>
                      <a:pt x="84" y="82"/>
                    </a:cubicBezTo>
                    <a:cubicBezTo>
                      <a:pt x="75" y="104"/>
                      <a:pt x="75" y="104"/>
                      <a:pt x="75" y="104"/>
                    </a:cubicBezTo>
                    <a:cubicBezTo>
                      <a:pt x="75" y="108"/>
                      <a:pt x="75" y="108"/>
                      <a:pt x="75" y="108"/>
                    </a:cubicBezTo>
                    <a:cubicBezTo>
                      <a:pt x="79" y="112"/>
                      <a:pt x="79" y="112"/>
                      <a:pt x="79" y="112"/>
                    </a:cubicBezTo>
                    <a:cubicBezTo>
                      <a:pt x="81" y="113"/>
                      <a:pt x="81" y="113"/>
                      <a:pt x="81" y="113"/>
                    </a:cubicBezTo>
                    <a:cubicBezTo>
                      <a:pt x="88" y="108"/>
                      <a:pt x="88" y="108"/>
                      <a:pt x="88" y="108"/>
                    </a:cubicBezTo>
                    <a:cubicBezTo>
                      <a:pt x="88" y="107"/>
                      <a:pt x="88" y="107"/>
                      <a:pt x="88" y="107"/>
                    </a:cubicBezTo>
                    <a:cubicBezTo>
                      <a:pt x="89" y="108"/>
                      <a:pt x="89" y="108"/>
                      <a:pt x="89" y="108"/>
                    </a:cubicBezTo>
                    <a:cubicBezTo>
                      <a:pt x="89" y="114"/>
                      <a:pt x="89" y="114"/>
                      <a:pt x="89" y="114"/>
                    </a:cubicBezTo>
                    <a:cubicBezTo>
                      <a:pt x="92" y="131"/>
                      <a:pt x="92" y="131"/>
                      <a:pt x="92" y="131"/>
                    </a:cubicBezTo>
                    <a:cubicBezTo>
                      <a:pt x="97" y="135"/>
                      <a:pt x="97" y="135"/>
                      <a:pt x="97" y="135"/>
                    </a:cubicBezTo>
                    <a:cubicBezTo>
                      <a:pt x="98" y="136"/>
                      <a:pt x="98" y="136"/>
                      <a:pt x="98" y="136"/>
                    </a:cubicBezTo>
                    <a:cubicBezTo>
                      <a:pt x="100" y="139"/>
                      <a:pt x="100" y="139"/>
                      <a:pt x="100" y="139"/>
                    </a:cubicBezTo>
                    <a:cubicBezTo>
                      <a:pt x="99" y="143"/>
                      <a:pt x="99" y="143"/>
                      <a:pt x="99" y="143"/>
                    </a:cubicBezTo>
                    <a:cubicBezTo>
                      <a:pt x="100" y="148"/>
                      <a:pt x="100" y="148"/>
                      <a:pt x="100" y="148"/>
                    </a:cubicBezTo>
                    <a:cubicBezTo>
                      <a:pt x="103" y="149"/>
                      <a:pt x="103" y="149"/>
                      <a:pt x="103" y="149"/>
                    </a:cubicBezTo>
                    <a:cubicBezTo>
                      <a:pt x="106" y="147"/>
                      <a:pt x="106" y="147"/>
                      <a:pt x="106" y="147"/>
                    </a:cubicBezTo>
                    <a:cubicBezTo>
                      <a:pt x="109" y="146"/>
                      <a:pt x="109" y="146"/>
                      <a:pt x="109" y="146"/>
                    </a:cubicBezTo>
                    <a:cubicBezTo>
                      <a:pt x="114" y="148"/>
                      <a:pt x="114" y="148"/>
                      <a:pt x="114" y="148"/>
                    </a:cubicBezTo>
                    <a:cubicBezTo>
                      <a:pt x="117" y="148"/>
                      <a:pt x="117" y="148"/>
                      <a:pt x="117" y="148"/>
                    </a:cubicBezTo>
                    <a:cubicBezTo>
                      <a:pt x="122" y="147"/>
                      <a:pt x="122" y="147"/>
                      <a:pt x="122" y="147"/>
                    </a:cubicBezTo>
                    <a:cubicBezTo>
                      <a:pt x="127" y="150"/>
                      <a:pt x="127" y="150"/>
                      <a:pt x="127" y="150"/>
                    </a:cubicBezTo>
                    <a:cubicBezTo>
                      <a:pt x="131" y="149"/>
                      <a:pt x="131" y="149"/>
                      <a:pt x="131" y="149"/>
                    </a:cubicBezTo>
                    <a:cubicBezTo>
                      <a:pt x="132" y="146"/>
                      <a:pt x="132" y="146"/>
                      <a:pt x="132" y="146"/>
                    </a:cubicBezTo>
                    <a:cubicBezTo>
                      <a:pt x="136" y="144"/>
                      <a:pt x="136" y="144"/>
                      <a:pt x="136" y="144"/>
                    </a:cubicBezTo>
                    <a:cubicBezTo>
                      <a:pt x="137" y="146"/>
                      <a:pt x="137" y="146"/>
                      <a:pt x="137" y="146"/>
                    </a:cubicBezTo>
                    <a:cubicBezTo>
                      <a:pt x="137" y="149"/>
                      <a:pt x="137" y="149"/>
                      <a:pt x="137" y="149"/>
                    </a:cubicBezTo>
                    <a:cubicBezTo>
                      <a:pt x="140" y="152"/>
                      <a:pt x="140" y="152"/>
                      <a:pt x="140" y="152"/>
                    </a:cubicBezTo>
                    <a:cubicBezTo>
                      <a:pt x="135" y="184"/>
                      <a:pt x="135" y="184"/>
                      <a:pt x="135" y="184"/>
                    </a:cubicBezTo>
                    <a:cubicBezTo>
                      <a:pt x="129" y="223"/>
                      <a:pt x="129" y="223"/>
                      <a:pt x="129" y="223"/>
                    </a:cubicBezTo>
                    <a:cubicBezTo>
                      <a:pt x="123" y="223"/>
                      <a:pt x="123" y="223"/>
                      <a:pt x="123" y="223"/>
                    </a:cubicBezTo>
                    <a:cubicBezTo>
                      <a:pt x="112" y="221"/>
                      <a:pt x="112" y="221"/>
                      <a:pt x="112" y="221"/>
                    </a:cubicBezTo>
                    <a:cubicBezTo>
                      <a:pt x="99" y="218"/>
                      <a:pt x="99" y="218"/>
                      <a:pt x="99" y="218"/>
                    </a:cubicBezTo>
                    <a:cubicBezTo>
                      <a:pt x="83" y="215"/>
                      <a:pt x="83" y="215"/>
                      <a:pt x="83" y="215"/>
                    </a:cubicBezTo>
                    <a:cubicBezTo>
                      <a:pt x="66" y="212"/>
                      <a:pt x="66" y="212"/>
                      <a:pt x="66" y="212"/>
                    </a:cubicBezTo>
                    <a:cubicBezTo>
                      <a:pt x="55" y="209"/>
                      <a:pt x="55" y="209"/>
                      <a:pt x="55" y="209"/>
                    </a:cubicBezTo>
                    <a:cubicBezTo>
                      <a:pt x="42" y="207"/>
                      <a:pt x="42" y="207"/>
                      <a:pt x="42" y="207"/>
                    </a:cubicBezTo>
                    <a:lnTo>
                      <a:pt x="30" y="20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5" name="Freeform 31">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546 w 1787"/>
                  <a:gd name="T111" fmla="*/ 0 h 1755"/>
                  <a:gd name="T112" fmla="*/ 1258 w 1787"/>
                  <a:gd name="T113" fmla="*/ 1617 h 1755"/>
                  <a:gd name="T114" fmla="*/ 1291 w 1787"/>
                  <a:gd name="T115" fmla="*/ 1451 h 1755"/>
                  <a:gd name="T116" fmla="*/ 1346 w 1787"/>
                  <a:gd name="T117" fmla="*/ 1390 h 1755"/>
                  <a:gd name="T118" fmla="*/ 1263 w 1787"/>
                  <a:gd name="T119" fmla="*/ 1534 h 1755"/>
                  <a:gd name="T120" fmla="*/ 1285 w 1787"/>
                  <a:gd name="T121" fmla="*/ 1672 h 1755"/>
                  <a:gd name="T122" fmla="*/ 1285 w 1787"/>
                  <a:gd name="T123" fmla="*/ 1721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lnTo>
                      <a:pt x="546" y="0"/>
                    </a:lnTo>
                    <a:close/>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56" name="Freeform 32">
                <a:extLst/>
              </p:cNvPr>
              <p:cNvSpPr>
                <a:spLocks noEditPoints="1"/>
              </p:cNvSpPr>
              <p:nvPr/>
            </p:nvSpPr>
            <p:spPr bwMode="auto">
              <a:xfrm>
                <a:off x="3797300" y="3827463"/>
                <a:ext cx="2836863" cy="2786063"/>
              </a:xfrm>
              <a:custGeom>
                <a:avLst/>
                <a:gdLst>
                  <a:gd name="T0" fmla="*/ 943 w 1787"/>
                  <a:gd name="T1" fmla="*/ 17 h 1755"/>
                  <a:gd name="T2" fmla="*/ 921 w 1787"/>
                  <a:gd name="T3" fmla="*/ 337 h 1755"/>
                  <a:gd name="T4" fmla="*/ 982 w 1787"/>
                  <a:gd name="T5" fmla="*/ 375 h 1755"/>
                  <a:gd name="T6" fmla="*/ 1004 w 1787"/>
                  <a:gd name="T7" fmla="*/ 375 h 1755"/>
                  <a:gd name="T8" fmla="*/ 1026 w 1787"/>
                  <a:gd name="T9" fmla="*/ 397 h 1755"/>
                  <a:gd name="T10" fmla="*/ 1103 w 1787"/>
                  <a:gd name="T11" fmla="*/ 414 h 1755"/>
                  <a:gd name="T12" fmla="*/ 1164 w 1787"/>
                  <a:gd name="T13" fmla="*/ 419 h 1755"/>
                  <a:gd name="T14" fmla="*/ 1186 w 1787"/>
                  <a:gd name="T15" fmla="*/ 458 h 1755"/>
                  <a:gd name="T16" fmla="*/ 1241 w 1787"/>
                  <a:gd name="T17" fmla="*/ 453 h 1755"/>
                  <a:gd name="T18" fmla="*/ 1296 w 1787"/>
                  <a:gd name="T19" fmla="*/ 486 h 1755"/>
                  <a:gd name="T20" fmla="*/ 1329 w 1787"/>
                  <a:gd name="T21" fmla="*/ 453 h 1755"/>
                  <a:gd name="T22" fmla="*/ 1396 w 1787"/>
                  <a:gd name="T23" fmla="*/ 480 h 1755"/>
                  <a:gd name="T24" fmla="*/ 1445 w 1787"/>
                  <a:gd name="T25" fmla="*/ 464 h 1755"/>
                  <a:gd name="T26" fmla="*/ 1506 w 1787"/>
                  <a:gd name="T27" fmla="*/ 458 h 1755"/>
                  <a:gd name="T28" fmla="*/ 1545 w 1787"/>
                  <a:gd name="T29" fmla="*/ 464 h 1755"/>
                  <a:gd name="T30" fmla="*/ 1589 w 1787"/>
                  <a:gd name="T31" fmla="*/ 475 h 1755"/>
                  <a:gd name="T32" fmla="*/ 1655 w 1787"/>
                  <a:gd name="T33" fmla="*/ 502 h 1755"/>
                  <a:gd name="T34" fmla="*/ 1710 w 1787"/>
                  <a:gd name="T35" fmla="*/ 513 h 1755"/>
                  <a:gd name="T36" fmla="*/ 1721 w 1787"/>
                  <a:gd name="T37" fmla="*/ 734 h 1755"/>
                  <a:gd name="T38" fmla="*/ 1754 w 1787"/>
                  <a:gd name="T39" fmla="*/ 828 h 1755"/>
                  <a:gd name="T40" fmla="*/ 1787 w 1787"/>
                  <a:gd name="T41" fmla="*/ 899 h 1755"/>
                  <a:gd name="T42" fmla="*/ 1771 w 1787"/>
                  <a:gd name="T43" fmla="*/ 1010 h 1755"/>
                  <a:gd name="T44" fmla="*/ 1754 w 1787"/>
                  <a:gd name="T45" fmla="*/ 1098 h 1755"/>
                  <a:gd name="T46" fmla="*/ 1644 w 1787"/>
                  <a:gd name="T47" fmla="*/ 1175 h 1755"/>
                  <a:gd name="T48" fmla="*/ 1600 w 1787"/>
                  <a:gd name="T49" fmla="*/ 1219 h 1755"/>
                  <a:gd name="T50" fmla="*/ 1528 w 1787"/>
                  <a:gd name="T51" fmla="*/ 1280 h 1755"/>
                  <a:gd name="T52" fmla="*/ 1401 w 1787"/>
                  <a:gd name="T53" fmla="*/ 1346 h 1755"/>
                  <a:gd name="T54" fmla="*/ 1324 w 1787"/>
                  <a:gd name="T55" fmla="*/ 1385 h 1755"/>
                  <a:gd name="T56" fmla="*/ 1258 w 1787"/>
                  <a:gd name="T57" fmla="*/ 1446 h 1755"/>
                  <a:gd name="T58" fmla="*/ 1252 w 1787"/>
                  <a:gd name="T59" fmla="*/ 1528 h 1755"/>
                  <a:gd name="T60" fmla="*/ 1247 w 1787"/>
                  <a:gd name="T61" fmla="*/ 1611 h 1755"/>
                  <a:gd name="T62" fmla="*/ 1280 w 1787"/>
                  <a:gd name="T63" fmla="*/ 1727 h 1755"/>
                  <a:gd name="T64" fmla="*/ 1208 w 1787"/>
                  <a:gd name="T65" fmla="*/ 1721 h 1755"/>
                  <a:gd name="T66" fmla="*/ 1131 w 1787"/>
                  <a:gd name="T67" fmla="*/ 1716 h 1755"/>
                  <a:gd name="T68" fmla="*/ 1010 w 1787"/>
                  <a:gd name="T69" fmla="*/ 1661 h 1755"/>
                  <a:gd name="T70" fmla="*/ 960 w 1787"/>
                  <a:gd name="T71" fmla="*/ 1567 h 1755"/>
                  <a:gd name="T72" fmla="*/ 960 w 1787"/>
                  <a:gd name="T73" fmla="*/ 1523 h 1755"/>
                  <a:gd name="T74" fmla="*/ 954 w 1787"/>
                  <a:gd name="T75" fmla="*/ 1479 h 1755"/>
                  <a:gd name="T76" fmla="*/ 894 w 1787"/>
                  <a:gd name="T77" fmla="*/ 1418 h 1755"/>
                  <a:gd name="T78" fmla="*/ 839 w 1787"/>
                  <a:gd name="T79" fmla="*/ 1335 h 1755"/>
                  <a:gd name="T80" fmla="*/ 783 w 1787"/>
                  <a:gd name="T81" fmla="*/ 1203 h 1755"/>
                  <a:gd name="T82" fmla="*/ 717 w 1787"/>
                  <a:gd name="T83" fmla="*/ 1131 h 1755"/>
                  <a:gd name="T84" fmla="*/ 651 w 1787"/>
                  <a:gd name="T85" fmla="*/ 1098 h 1755"/>
                  <a:gd name="T86" fmla="*/ 541 w 1787"/>
                  <a:gd name="T87" fmla="*/ 1087 h 1755"/>
                  <a:gd name="T88" fmla="*/ 491 w 1787"/>
                  <a:gd name="T89" fmla="*/ 1153 h 1755"/>
                  <a:gd name="T90" fmla="*/ 420 w 1787"/>
                  <a:gd name="T91" fmla="*/ 1208 h 1755"/>
                  <a:gd name="T92" fmla="*/ 364 w 1787"/>
                  <a:gd name="T93" fmla="*/ 1175 h 1755"/>
                  <a:gd name="T94" fmla="*/ 315 w 1787"/>
                  <a:gd name="T95" fmla="*/ 1142 h 1755"/>
                  <a:gd name="T96" fmla="*/ 243 w 1787"/>
                  <a:gd name="T97" fmla="*/ 993 h 1755"/>
                  <a:gd name="T98" fmla="*/ 204 w 1787"/>
                  <a:gd name="T99" fmla="*/ 916 h 1755"/>
                  <a:gd name="T100" fmla="*/ 149 w 1787"/>
                  <a:gd name="T101" fmla="*/ 872 h 1755"/>
                  <a:gd name="T102" fmla="*/ 50 w 1787"/>
                  <a:gd name="T103" fmla="*/ 773 h 1755"/>
                  <a:gd name="T104" fmla="*/ 6 w 1787"/>
                  <a:gd name="T105" fmla="*/ 717 h 1755"/>
                  <a:gd name="T106" fmla="*/ 276 w 1787"/>
                  <a:gd name="T107" fmla="*/ 706 h 1755"/>
                  <a:gd name="T108" fmla="*/ 535 w 1787"/>
                  <a:gd name="T109" fmla="*/ 138 h 1755"/>
                  <a:gd name="T110" fmla="*/ 1285 w 1787"/>
                  <a:gd name="T111" fmla="*/ 1721 h 1755"/>
                  <a:gd name="T112" fmla="*/ 1252 w 1787"/>
                  <a:gd name="T113" fmla="*/ 1561 h 1755"/>
                  <a:gd name="T114" fmla="*/ 1318 w 1787"/>
                  <a:gd name="T115" fmla="*/ 1413 h 1755"/>
                  <a:gd name="T116" fmla="*/ 1307 w 1787"/>
                  <a:gd name="T117" fmla="*/ 1435 h 1755"/>
                  <a:gd name="T118" fmla="*/ 1258 w 1787"/>
                  <a:gd name="T119" fmla="*/ 1573 h 1755"/>
                  <a:gd name="T120" fmla="*/ 1291 w 1787"/>
                  <a:gd name="T121" fmla="*/ 171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7" h="1755">
                    <a:moveTo>
                      <a:pt x="546" y="0"/>
                    </a:moveTo>
                    <a:lnTo>
                      <a:pt x="712" y="6"/>
                    </a:lnTo>
                    <a:lnTo>
                      <a:pt x="943" y="17"/>
                    </a:lnTo>
                    <a:lnTo>
                      <a:pt x="927" y="188"/>
                    </a:lnTo>
                    <a:lnTo>
                      <a:pt x="921" y="320"/>
                    </a:lnTo>
                    <a:lnTo>
                      <a:pt x="921" y="337"/>
                    </a:lnTo>
                    <a:lnTo>
                      <a:pt x="954" y="364"/>
                    </a:lnTo>
                    <a:lnTo>
                      <a:pt x="965" y="370"/>
                    </a:lnTo>
                    <a:lnTo>
                      <a:pt x="982" y="375"/>
                    </a:lnTo>
                    <a:lnTo>
                      <a:pt x="988" y="364"/>
                    </a:lnTo>
                    <a:lnTo>
                      <a:pt x="993" y="370"/>
                    </a:lnTo>
                    <a:lnTo>
                      <a:pt x="1004" y="375"/>
                    </a:lnTo>
                    <a:lnTo>
                      <a:pt x="1015" y="370"/>
                    </a:lnTo>
                    <a:lnTo>
                      <a:pt x="1026" y="370"/>
                    </a:lnTo>
                    <a:lnTo>
                      <a:pt x="1026" y="397"/>
                    </a:lnTo>
                    <a:lnTo>
                      <a:pt x="1054" y="403"/>
                    </a:lnTo>
                    <a:lnTo>
                      <a:pt x="1076" y="408"/>
                    </a:lnTo>
                    <a:lnTo>
                      <a:pt x="1103" y="414"/>
                    </a:lnTo>
                    <a:lnTo>
                      <a:pt x="1120" y="425"/>
                    </a:lnTo>
                    <a:lnTo>
                      <a:pt x="1142" y="414"/>
                    </a:lnTo>
                    <a:lnTo>
                      <a:pt x="1164" y="419"/>
                    </a:lnTo>
                    <a:lnTo>
                      <a:pt x="1181" y="441"/>
                    </a:lnTo>
                    <a:lnTo>
                      <a:pt x="1186" y="441"/>
                    </a:lnTo>
                    <a:lnTo>
                      <a:pt x="1186" y="458"/>
                    </a:lnTo>
                    <a:lnTo>
                      <a:pt x="1208" y="464"/>
                    </a:lnTo>
                    <a:lnTo>
                      <a:pt x="1230" y="453"/>
                    </a:lnTo>
                    <a:lnTo>
                      <a:pt x="1241" y="453"/>
                    </a:lnTo>
                    <a:lnTo>
                      <a:pt x="1258" y="453"/>
                    </a:lnTo>
                    <a:lnTo>
                      <a:pt x="1263" y="469"/>
                    </a:lnTo>
                    <a:lnTo>
                      <a:pt x="1296" y="486"/>
                    </a:lnTo>
                    <a:lnTo>
                      <a:pt x="1313" y="480"/>
                    </a:lnTo>
                    <a:lnTo>
                      <a:pt x="1329" y="453"/>
                    </a:lnTo>
                    <a:lnTo>
                      <a:pt x="1329" y="453"/>
                    </a:lnTo>
                    <a:lnTo>
                      <a:pt x="1340" y="464"/>
                    </a:lnTo>
                    <a:lnTo>
                      <a:pt x="1374" y="475"/>
                    </a:lnTo>
                    <a:lnTo>
                      <a:pt x="1396" y="480"/>
                    </a:lnTo>
                    <a:lnTo>
                      <a:pt x="1423" y="486"/>
                    </a:lnTo>
                    <a:lnTo>
                      <a:pt x="1440" y="480"/>
                    </a:lnTo>
                    <a:lnTo>
                      <a:pt x="1445" y="464"/>
                    </a:lnTo>
                    <a:lnTo>
                      <a:pt x="1473" y="464"/>
                    </a:lnTo>
                    <a:lnTo>
                      <a:pt x="1484" y="469"/>
                    </a:lnTo>
                    <a:lnTo>
                      <a:pt x="1506" y="458"/>
                    </a:lnTo>
                    <a:lnTo>
                      <a:pt x="1511" y="458"/>
                    </a:lnTo>
                    <a:lnTo>
                      <a:pt x="1517" y="464"/>
                    </a:lnTo>
                    <a:lnTo>
                      <a:pt x="1545" y="464"/>
                    </a:lnTo>
                    <a:lnTo>
                      <a:pt x="1561" y="458"/>
                    </a:lnTo>
                    <a:lnTo>
                      <a:pt x="1578" y="458"/>
                    </a:lnTo>
                    <a:lnTo>
                      <a:pt x="1589" y="475"/>
                    </a:lnTo>
                    <a:lnTo>
                      <a:pt x="1605" y="486"/>
                    </a:lnTo>
                    <a:lnTo>
                      <a:pt x="1633" y="491"/>
                    </a:lnTo>
                    <a:lnTo>
                      <a:pt x="1655" y="502"/>
                    </a:lnTo>
                    <a:lnTo>
                      <a:pt x="1671" y="513"/>
                    </a:lnTo>
                    <a:lnTo>
                      <a:pt x="1693" y="508"/>
                    </a:lnTo>
                    <a:lnTo>
                      <a:pt x="1710" y="513"/>
                    </a:lnTo>
                    <a:lnTo>
                      <a:pt x="1715" y="590"/>
                    </a:lnTo>
                    <a:lnTo>
                      <a:pt x="1715" y="662"/>
                    </a:lnTo>
                    <a:lnTo>
                      <a:pt x="1721" y="734"/>
                    </a:lnTo>
                    <a:lnTo>
                      <a:pt x="1726" y="761"/>
                    </a:lnTo>
                    <a:lnTo>
                      <a:pt x="1743" y="795"/>
                    </a:lnTo>
                    <a:lnTo>
                      <a:pt x="1754" y="828"/>
                    </a:lnTo>
                    <a:lnTo>
                      <a:pt x="1782" y="872"/>
                    </a:lnTo>
                    <a:lnTo>
                      <a:pt x="1787" y="894"/>
                    </a:lnTo>
                    <a:lnTo>
                      <a:pt x="1787" y="899"/>
                    </a:lnTo>
                    <a:lnTo>
                      <a:pt x="1782" y="955"/>
                    </a:lnTo>
                    <a:lnTo>
                      <a:pt x="1765" y="988"/>
                    </a:lnTo>
                    <a:lnTo>
                      <a:pt x="1771" y="1010"/>
                    </a:lnTo>
                    <a:lnTo>
                      <a:pt x="1771" y="1026"/>
                    </a:lnTo>
                    <a:lnTo>
                      <a:pt x="1765" y="1081"/>
                    </a:lnTo>
                    <a:lnTo>
                      <a:pt x="1754" y="1098"/>
                    </a:lnTo>
                    <a:lnTo>
                      <a:pt x="1760" y="1131"/>
                    </a:lnTo>
                    <a:lnTo>
                      <a:pt x="1715" y="1142"/>
                    </a:lnTo>
                    <a:lnTo>
                      <a:pt x="1644" y="1175"/>
                    </a:lnTo>
                    <a:lnTo>
                      <a:pt x="1638" y="1192"/>
                    </a:lnTo>
                    <a:lnTo>
                      <a:pt x="1616" y="1208"/>
                    </a:lnTo>
                    <a:lnTo>
                      <a:pt x="1600" y="1219"/>
                    </a:lnTo>
                    <a:lnTo>
                      <a:pt x="1594" y="1225"/>
                    </a:lnTo>
                    <a:lnTo>
                      <a:pt x="1550" y="1264"/>
                    </a:lnTo>
                    <a:lnTo>
                      <a:pt x="1528" y="1280"/>
                    </a:lnTo>
                    <a:lnTo>
                      <a:pt x="1489" y="1302"/>
                    </a:lnTo>
                    <a:lnTo>
                      <a:pt x="1451" y="1319"/>
                    </a:lnTo>
                    <a:lnTo>
                      <a:pt x="1401" y="1346"/>
                    </a:lnTo>
                    <a:lnTo>
                      <a:pt x="1390" y="1357"/>
                    </a:lnTo>
                    <a:lnTo>
                      <a:pt x="1346" y="1379"/>
                    </a:lnTo>
                    <a:lnTo>
                      <a:pt x="1324" y="1385"/>
                    </a:lnTo>
                    <a:lnTo>
                      <a:pt x="1291" y="1429"/>
                    </a:lnTo>
                    <a:lnTo>
                      <a:pt x="1263" y="1429"/>
                    </a:lnTo>
                    <a:lnTo>
                      <a:pt x="1258" y="1446"/>
                    </a:lnTo>
                    <a:lnTo>
                      <a:pt x="1274" y="1457"/>
                    </a:lnTo>
                    <a:lnTo>
                      <a:pt x="1263" y="1495"/>
                    </a:lnTo>
                    <a:lnTo>
                      <a:pt x="1252" y="1528"/>
                    </a:lnTo>
                    <a:lnTo>
                      <a:pt x="1247" y="1561"/>
                    </a:lnTo>
                    <a:lnTo>
                      <a:pt x="1241" y="1595"/>
                    </a:lnTo>
                    <a:lnTo>
                      <a:pt x="1247" y="1611"/>
                    </a:lnTo>
                    <a:lnTo>
                      <a:pt x="1258" y="1661"/>
                    </a:lnTo>
                    <a:lnTo>
                      <a:pt x="1263" y="1705"/>
                    </a:lnTo>
                    <a:lnTo>
                      <a:pt x="1280" y="1727"/>
                    </a:lnTo>
                    <a:lnTo>
                      <a:pt x="1269" y="1738"/>
                    </a:lnTo>
                    <a:lnTo>
                      <a:pt x="1247" y="1755"/>
                    </a:lnTo>
                    <a:lnTo>
                      <a:pt x="1208" y="1721"/>
                    </a:lnTo>
                    <a:lnTo>
                      <a:pt x="1164" y="1716"/>
                    </a:lnTo>
                    <a:lnTo>
                      <a:pt x="1158" y="1721"/>
                    </a:lnTo>
                    <a:lnTo>
                      <a:pt x="1131" y="1716"/>
                    </a:lnTo>
                    <a:lnTo>
                      <a:pt x="1103" y="1694"/>
                    </a:lnTo>
                    <a:lnTo>
                      <a:pt x="1065" y="1683"/>
                    </a:lnTo>
                    <a:lnTo>
                      <a:pt x="1010" y="1661"/>
                    </a:lnTo>
                    <a:lnTo>
                      <a:pt x="993" y="1628"/>
                    </a:lnTo>
                    <a:lnTo>
                      <a:pt x="982" y="1584"/>
                    </a:lnTo>
                    <a:lnTo>
                      <a:pt x="960" y="1567"/>
                    </a:lnTo>
                    <a:lnTo>
                      <a:pt x="954" y="1550"/>
                    </a:lnTo>
                    <a:lnTo>
                      <a:pt x="960" y="1545"/>
                    </a:lnTo>
                    <a:lnTo>
                      <a:pt x="960" y="1523"/>
                    </a:lnTo>
                    <a:lnTo>
                      <a:pt x="954" y="1517"/>
                    </a:lnTo>
                    <a:lnTo>
                      <a:pt x="949" y="1512"/>
                    </a:lnTo>
                    <a:lnTo>
                      <a:pt x="954" y="1479"/>
                    </a:lnTo>
                    <a:lnTo>
                      <a:pt x="943" y="1462"/>
                    </a:lnTo>
                    <a:lnTo>
                      <a:pt x="921" y="1451"/>
                    </a:lnTo>
                    <a:lnTo>
                      <a:pt x="894" y="1418"/>
                    </a:lnTo>
                    <a:lnTo>
                      <a:pt x="872" y="1368"/>
                    </a:lnTo>
                    <a:lnTo>
                      <a:pt x="839" y="1352"/>
                    </a:lnTo>
                    <a:lnTo>
                      <a:pt x="839" y="1335"/>
                    </a:lnTo>
                    <a:lnTo>
                      <a:pt x="800" y="1247"/>
                    </a:lnTo>
                    <a:lnTo>
                      <a:pt x="795" y="1214"/>
                    </a:lnTo>
                    <a:lnTo>
                      <a:pt x="783" y="1203"/>
                    </a:lnTo>
                    <a:lnTo>
                      <a:pt x="783" y="1192"/>
                    </a:lnTo>
                    <a:lnTo>
                      <a:pt x="739" y="1153"/>
                    </a:lnTo>
                    <a:lnTo>
                      <a:pt x="717" y="1131"/>
                    </a:lnTo>
                    <a:lnTo>
                      <a:pt x="717" y="1120"/>
                    </a:lnTo>
                    <a:lnTo>
                      <a:pt x="701" y="1104"/>
                    </a:lnTo>
                    <a:lnTo>
                      <a:pt x="651" y="1098"/>
                    </a:lnTo>
                    <a:lnTo>
                      <a:pt x="596" y="1093"/>
                    </a:lnTo>
                    <a:lnTo>
                      <a:pt x="574" y="1076"/>
                    </a:lnTo>
                    <a:lnTo>
                      <a:pt x="541" y="1087"/>
                    </a:lnTo>
                    <a:lnTo>
                      <a:pt x="513" y="1098"/>
                    </a:lnTo>
                    <a:lnTo>
                      <a:pt x="497" y="1126"/>
                    </a:lnTo>
                    <a:lnTo>
                      <a:pt x="491" y="1153"/>
                    </a:lnTo>
                    <a:lnTo>
                      <a:pt x="458" y="1197"/>
                    </a:lnTo>
                    <a:lnTo>
                      <a:pt x="436" y="1214"/>
                    </a:lnTo>
                    <a:lnTo>
                      <a:pt x="420" y="1208"/>
                    </a:lnTo>
                    <a:lnTo>
                      <a:pt x="408" y="1197"/>
                    </a:lnTo>
                    <a:lnTo>
                      <a:pt x="392" y="1192"/>
                    </a:lnTo>
                    <a:lnTo>
                      <a:pt x="364" y="1175"/>
                    </a:lnTo>
                    <a:lnTo>
                      <a:pt x="364" y="1170"/>
                    </a:lnTo>
                    <a:lnTo>
                      <a:pt x="353" y="1159"/>
                    </a:lnTo>
                    <a:lnTo>
                      <a:pt x="315" y="1142"/>
                    </a:lnTo>
                    <a:lnTo>
                      <a:pt x="260" y="1087"/>
                    </a:lnTo>
                    <a:lnTo>
                      <a:pt x="243" y="1048"/>
                    </a:lnTo>
                    <a:lnTo>
                      <a:pt x="243" y="993"/>
                    </a:lnTo>
                    <a:lnTo>
                      <a:pt x="215" y="944"/>
                    </a:lnTo>
                    <a:lnTo>
                      <a:pt x="215" y="921"/>
                    </a:lnTo>
                    <a:lnTo>
                      <a:pt x="204" y="916"/>
                    </a:lnTo>
                    <a:lnTo>
                      <a:pt x="193" y="899"/>
                    </a:lnTo>
                    <a:lnTo>
                      <a:pt x="155" y="883"/>
                    </a:lnTo>
                    <a:lnTo>
                      <a:pt x="149" y="872"/>
                    </a:lnTo>
                    <a:lnTo>
                      <a:pt x="94" y="817"/>
                    </a:lnTo>
                    <a:lnTo>
                      <a:pt x="83" y="789"/>
                    </a:lnTo>
                    <a:lnTo>
                      <a:pt x="50" y="773"/>
                    </a:lnTo>
                    <a:lnTo>
                      <a:pt x="39" y="745"/>
                    </a:lnTo>
                    <a:lnTo>
                      <a:pt x="22" y="723"/>
                    </a:lnTo>
                    <a:lnTo>
                      <a:pt x="6" y="717"/>
                    </a:lnTo>
                    <a:lnTo>
                      <a:pt x="0" y="684"/>
                    </a:lnTo>
                    <a:lnTo>
                      <a:pt x="61" y="690"/>
                    </a:lnTo>
                    <a:lnTo>
                      <a:pt x="276" y="706"/>
                    </a:lnTo>
                    <a:lnTo>
                      <a:pt x="486" y="723"/>
                    </a:lnTo>
                    <a:lnTo>
                      <a:pt x="508" y="546"/>
                    </a:lnTo>
                    <a:lnTo>
                      <a:pt x="535" y="138"/>
                    </a:lnTo>
                    <a:lnTo>
                      <a:pt x="546" y="0"/>
                    </a:lnTo>
                    <a:lnTo>
                      <a:pt x="557" y="0"/>
                    </a:lnTo>
                    <a:moveTo>
                      <a:pt x="1285" y="1721"/>
                    </a:moveTo>
                    <a:lnTo>
                      <a:pt x="1280" y="1666"/>
                    </a:lnTo>
                    <a:lnTo>
                      <a:pt x="1258" y="1617"/>
                    </a:lnTo>
                    <a:lnTo>
                      <a:pt x="1252" y="1561"/>
                    </a:lnTo>
                    <a:lnTo>
                      <a:pt x="1269" y="1501"/>
                    </a:lnTo>
                    <a:lnTo>
                      <a:pt x="1291" y="1451"/>
                    </a:lnTo>
                    <a:lnTo>
                      <a:pt x="1318" y="1413"/>
                    </a:lnTo>
                    <a:lnTo>
                      <a:pt x="1340" y="1385"/>
                    </a:lnTo>
                    <a:lnTo>
                      <a:pt x="1346" y="1390"/>
                    </a:lnTo>
                    <a:lnTo>
                      <a:pt x="1307" y="1435"/>
                    </a:lnTo>
                    <a:lnTo>
                      <a:pt x="1274" y="1484"/>
                    </a:lnTo>
                    <a:lnTo>
                      <a:pt x="1263" y="1534"/>
                    </a:lnTo>
                    <a:lnTo>
                      <a:pt x="1258" y="1573"/>
                    </a:lnTo>
                    <a:lnTo>
                      <a:pt x="1269" y="1617"/>
                    </a:lnTo>
                    <a:lnTo>
                      <a:pt x="1285" y="1672"/>
                    </a:lnTo>
                    <a:lnTo>
                      <a:pt x="1291" y="1710"/>
                    </a:lnTo>
                    <a:lnTo>
                      <a:pt x="1291" y="1716"/>
                    </a:lnTo>
                    <a:lnTo>
                      <a:pt x="1285" y="1721"/>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7" name="Freeform 33">
                <a:extLst/>
              </p:cNvPr>
              <p:cNvSpPr>
                <a:spLocks noEditPoints="1"/>
              </p:cNvSpPr>
              <p:nvPr/>
            </p:nvSpPr>
            <p:spPr bwMode="auto">
              <a:xfrm>
                <a:off x="663575" y="1655763"/>
                <a:ext cx="1628775" cy="2794000"/>
              </a:xfrm>
              <a:custGeom>
                <a:avLst/>
                <a:gdLst>
                  <a:gd name="T0" fmla="*/ 170 w 186"/>
                  <a:gd name="T1" fmla="*/ 316 h 319"/>
                  <a:gd name="T2" fmla="*/ 166 w 186"/>
                  <a:gd name="T3" fmla="*/ 311 h 319"/>
                  <a:gd name="T4" fmla="*/ 170 w 186"/>
                  <a:gd name="T5" fmla="*/ 298 h 319"/>
                  <a:gd name="T6" fmla="*/ 176 w 186"/>
                  <a:gd name="T7" fmla="*/ 284 h 319"/>
                  <a:gd name="T8" fmla="*/ 185 w 186"/>
                  <a:gd name="T9" fmla="*/ 278 h 319"/>
                  <a:gd name="T10" fmla="*/ 183 w 186"/>
                  <a:gd name="T11" fmla="*/ 272 h 319"/>
                  <a:gd name="T12" fmla="*/ 178 w 186"/>
                  <a:gd name="T13" fmla="*/ 255 h 319"/>
                  <a:gd name="T14" fmla="*/ 129 w 186"/>
                  <a:gd name="T15" fmla="*/ 181 h 319"/>
                  <a:gd name="T16" fmla="*/ 85 w 186"/>
                  <a:gd name="T17" fmla="*/ 101 h 319"/>
                  <a:gd name="T18" fmla="*/ 88 w 186"/>
                  <a:gd name="T19" fmla="*/ 20 h 319"/>
                  <a:gd name="T20" fmla="*/ 43 w 186"/>
                  <a:gd name="T21" fmla="*/ 8 h 319"/>
                  <a:gd name="T22" fmla="*/ 17 w 186"/>
                  <a:gd name="T23" fmla="*/ 7 h 319"/>
                  <a:gd name="T24" fmla="*/ 6 w 186"/>
                  <a:gd name="T25" fmla="*/ 36 h 319"/>
                  <a:gd name="T26" fmla="*/ 1 w 186"/>
                  <a:gd name="T27" fmla="*/ 44 h 319"/>
                  <a:gd name="T28" fmla="*/ 6 w 186"/>
                  <a:gd name="T29" fmla="*/ 59 h 319"/>
                  <a:gd name="T30" fmla="*/ 4 w 186"/>
                  <a:gd name="T31" fmla="*/ 77 h 319"/>
                  <a:gd name="T32" fmla="*/ 4 w 186"/>
                  <a:gd name="T33" fmla="*/ 95 h 319"/>
                  <a:gd name="T34" fmla="*/ 13 w 186"/>
                  <a:gd name="T35" fmla="*/ 113 h 319"/>
                  <a:gd name="T36" fmla="*/ 12 w 186"/>
                  <a:gd name="T37" fmla="*/ 120 h 319"/>
                  <a:gd name="T38" fmla="*/ 18 w 186"/>
                  <a:gd name="T39" fmla="*/ 135 h 319"/>
                  <a:gd name="T40" fmla="*/ 20 w 186"/>
                  <a:gd name="T41" fmla="*/ 154 h 319"/>
                  <a:gd name="T42" fmla="*/ 28 w 186"/>
                  <a:gd name="T43" fmla="*/ 161 h 319"/>
                  <a:gd name="T44" fmla="*/ 22 w 186"/>
                  <a:gd name="T45" fmla="*/ 168 h 319"/>
                  <a:gd name="T46" fmla="*/ 26 w 186"/>
                  <a:gd name="T47" fmla="*/ 183 h 319"/>
                  <a:gd name="T48" fmla="*/ 32 w 186"/>
                  <a:gd name="T49" fmla="*/ 201 h 319"/>
                  <a:gd name="T50" fmla="*/ 39 w 186"/>
                  <a:gd name="T51" fmla="*/ 216 h 319"/>
                  <a:gd name="T52" fmla="*/ 40 w 186"/>
                  <a:gd name="T53" fmla="*/ 223 h 319"/>
                  <a:gd name="T54" fmla="*/ 40 w 186"/>
                  <a:gd name="T55" fmla="*/ 239 h 319"/>
                  <a:gd name="T56" fmla="*/ 57 w 186"/>
                  <a:gd name="T57" fmla="*/ 244 h 319"/>
                  <a:gd name="T58" fmla="*/ 68 w 186"/>
                  <a:gd name="T59" fmla="*/ 255 h 319"/>
                  <a:gd name="T60" fmla="*/ 81 w 186"/>
                  <a:gd name="T61" fmla="*/ 262 h 319"/>
                  <a:gd name="T62" fmla="*/ 82 w 186"/>
                  <a:gd name="T63" fmla="*/ 270 h 319"/>
                  <a:gd name="T64" fmla="*/ 90 w 186"/>
                  <a:gd name="T65" fmla="*/ 272 h 319"/>
                  <a:gd name="T66" fmla="*/ 101 w 186"/>
                  <a:gd name="T67" fmla="*/ 287 h 319"/>
                  <a:gd name="T68" fmla="*/ 104 w 186"/>
                  <a:gd name="T69" fmla="*/ 310 h 319"/>
                  <a:gd name="T70" fmla="*/ 145 w 186"/>
                  <a:gd name="T71" fmla="*/ 318 h 319"/>
                  <a:gd name="T72" fmla="*/ 48 w 186"/>
                  <a:gd name="T73" fmla="*/ 255 h 319"/>
                  <a:gd name="T74" fmla="*/ 43 w 186"/>
                  <a:gd name="T75" fmla="*/ 255 h 319"/>
                  <a:gd name="T76" fmla="*/ 49 w 186"/>
                  <a:gd name="T77" fmla="*/ 253 h 319"/>
                  <a:gd name="T78" fmla="*/ 59 w 186"/>
                  <a:gd name="T79" fmla="*/ 256 h 319"/>
                  <a:gd name="T80" fmla="*/ 50 w 186"/>
                  <a:gd name="T81" fmla="*/ 255 h 319"/>
                  <a:gd name="T82" fmla="*/ 79 w 186"/>
                  <a:gd name="T83" fmla="*/ 282 h 319"/>
                  <a:gd name="T84" fmla="*/ 82 w 186"/>
                  <a:gd name="T85" fmla="*/ 282 h 319"/>
                  <a:gd name="T86" fmla="*/ 76 w 186"/>
                  <a:gd name="T87" fmla="*/ 278 h 319"/>
                  <a:gd name="T88" fmla="*/ 77 w 186"/>
                  <a:gd name="T89" fmla="*/ 295 h 319"/>
                  <a:gd name="T90" fmla="*/ 75 w 186"/>
                  <a:gd name="T91" fmla="*/ 29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19">
                    <a:moveTo>
                      <a:pt x="163" y="319"/>
                    </a:moveTo>
                    <a:cubicBezTo>
                      <a:pt x="168" y="318"/>
                      <a:pt x="168" y="318"/>
                      <a:pt x="168" y="318"/>
                    </a:cubicBezTo>
                    <a:cubicBezTo>
                      <a:pt x="170" y="316"/>
                      <a:pt x="170" y="316"/>
                      <a:pt x="170" y="316"/>
                    </a:cubicBezTo>
                    <a:cubicBezTo>
                      <a:pt x="171" y="313"/>
                      <a:pt x="171" y="313"/>
                      <a:pt x="171" y="313"/>
                    </a:cubicBezTo>
                    <a:cubicBezTo>
                      <a:pt x="167" y="313"/>
                      <a:pt x="167" y="313"/>
                      <a:pt x="167" y="313"/>
                    </a:cubicBezTo>
                    <a:cubicBezTo>
                      <a:pt x="166" y="311"/>
                      <a:pt x="166" y="311"/>
                      <a:pt x="166" y="311"/>
                    </a:cubicBezTo>
                    <a:cubicBezTo>
                      <a:pt x="167" y="308"/>
                      <a:pt x="167" y="308"/>
                      <a:pt x="167" y="308"/>
                    </a:cubicBezTo>
                    <a:cubicBezTo>
                      <a:pt x="167" y="300"/>
                      <a:pt x="167" y="300"/>
                      <a:pt x="167" y="300"/>
                    </a:cubicBezTo>
                    <a:cubicBezTo>
                      <a:pt x="170" y="298"/>
                      <a:pt x="170" y="298"/>
                      <a:pt x="170" y="298"/>
                    </a:cubicBezTo>
                    <a:cubicBezTo>
                      <a:pt x="173" y="295"/>
                      <a:pt x="173" y="295"/>
                      <a:pt x="173" y="295"/>
                    </a:cubicBezTo>
                    <a:cubicBezTo>
                      <a:pt x="174" y="288"/>
                      <a:pt x="174" y="288"/>
                      <a:pt x="174" y="288"/>
                    </a:cubicBezTo>
                    <a:cubicBezTo>
                      <a:pt x="176" y="284"/>
                      <a:pt x="176" y="284"/>
                      <a:pt x="176" y="284"/>
                    </a:cubicBezTo>
                    <a:cubicBezTo>
                      <a:pt x="179" y="281"/>
                      <a:pt x="179" y="281"/>
                      <a:pt x="179" y="281"/>
                    </a:cubicBezTo>
                    <a:cubicBezTo>
                      <a:pt x="183" y="279"/>
                      <a:pt x="183" y="279"/>
                      <a:pt x="183" y="279"/>
                    </a:cubicBezTo>
                    <a:cubicBezTo>
                      <a:pt x="185" y="278"/>
                      <a:pt x="185" y="278"/>
                      <a:pt x="185" y="278"/>
                    </a:cubicBezTo>
                    <a:cubicBezTo>
                      <a:pt x="186" y="276"/>
                      <a:pt x="186" y="276"/>
                      <a:pt x="186" y="276"/>
                    </a:cubicBezTo>
                    <a:cubicBezTo>
                      <a:pt x="184" y="274"/>
                      <a:pt x="184" y="274"/>
                      <a:pt x="184" y="274"/>
                    </a:cubicBezTo>
                    <a:cubicBezTo>
                      <a:pt x="183" y="272"/>
                      <a:pt x="183" y="272"/>
                      <a:pt x="183" y="272"/>
                    </a:cubicBezTo>
                    <a:cubicBezTo>
                      <a:pt x="182" y="265"/>
                      <a:pt x="182" y="265"/>
                      <a:pt x="182" y="265"/>
                    </a:cubicBezTo>
                    <a:cubicBezTo>
                      <a:pt x="178" y="258"/>
                      <a:pt x="178" y="258"/>
                      <a:pt x="178" y="258"/>
                    </a:cubicBezTo>
                    <a:cubicBezTo>
                      <a:pt x="178" y="255"/>
                      <a:pt x="178" y="255"/>
                      <a:pt x="178" y="255"/>
                    </a:cubicBezTo>
                    <a:cubicBezTo>
                      <a:pt x="175" y="250"/>
                      <a:pt x="175" y="250"/>
                      <a:pt x="175" y="250"/>
                    </a:cubicBezTo>
                    <a:cubicBezTo>
                      <a:pt x="155" y="219"/>
                      <a:pt x="155" y="219"/>
                      <a:pt x="155" y="219"/>
                    </a:cubicBezTo>
                    <a:cubicBezTo>
                      <a:pt x="129" y="181"/>
                      <a:pt x="129" y="181"/>
                      <a:pt x="129" y="181"/>
                    </a:cubicBezTo>
                    <a:cubicBezTo>
                      <a:pt x="99" y="137"/>
                      <a:pt x="99" y="137"/>
                      <a:pt x="99" y="137"/>
                    </a:cubicBezTo>
                    <a:cubicBezTo>
                      <a:pt x="82" y="111"/>
                      <a:pt x="82" y="111"/>
                      <a:pt x="82" y="111"/>
                    </a:cubicBezTo>
                    <a:cubicBezTo>
                      <a:pt x="85" y="101"/>
                      <a:pt x="85" y="101"/>
                      <a:pt x="85" y="101"/>
                    </a:cubicBezTo>
                    <a:cubicBezTo>
                      <a:pt x="94" y="67"/>
                      <a:pt x="94" y="67"/>
                      <a:pt x="94" y="67"/>
                    </a:cubicBezTo>
                    <a:cubicBezTo>
                      <a:pt x="105" y="25"/>
                      <a:pt x="105" y="25"/>
                      <a:pt x="105" y="25"/>
                    </a:cubicBezTo>
                    <a:cubicBezTo>
                      <a:pt x="88" y="20"/>
                      <a:pt x="88" y="20"/>
                      <a:pt x="88" y="20"/>
                    </a:cubicBezTo>
                    <a:cubicBezTo>
                      <a:pt x="70" y="16"/>
                      <a:pt x="70" y="16"/>
                      <a:pt x="70" y="16"/>
                    </a:cubicBezTo>
                    <a:cubicBezTo>
                      <a:pt x="54" y="10"/>
                      <a:pt x="54" y="10"/>
                      <a:pt x="54" y="10"/>
                    </a:cubicBezTo>
                    <a:cubicBezTo>
                      <a:pt x="43" y="8"/>
                      <a:pt x="43" y="8"/>
                      <a:pt x="43" y="8"/>
                    </a:cubicBezTo>
                    <a:cubicBezTo>
                      <a:pt x="28" y="4"/>
                      <a:pt x="28" y="4"/>
                      <a:pt x="28" y="4"/>
                    </a:cubicBezTo>
                    <a:cubicBezTo>
                      <a:pt x="19" y="0"/>
                      <a:pt x="19" y="0"/>
                      <a:pt x="19" y="0"/>
                    </a:cubicBezTo>
                    <a:cubicBezTo>
                      <a:pt x="17" y="7"/>
                      <a:pt x="17" y="7"/>
                      <a:pt x="17" y="7"/>
                    </a:cubicBezTo>
                    <a:cubicBezTo>
                      <a:pt x="17" y="17"/>
                      <a:pt x="17" y="17"/>
                      <a:pt x="17" y="17"/>
                    </a:cubicBezTo>
                    <a:cubicBezTo>
                      <a:pt x="10" y="32"/>
                      <a:pt x="10" y="32"/>
                      <a:pt x="10" y="32"/>
                    </a:cubicBezTo>
                    <a:cubicBezTo>
                      <a:pt x="6" y="36"/>
                      <a:pt x="6" y="36"/>
                      <a:pt x="6" y="36"/>
                    </a:cubicBezTo>
                    <a:cubicBezTo>
                      <a:pt x="5" y="37"/>
                      <a:pt x="5" y="37"/>
                      <a:pt x="5" y="37"/>
                    </a:cubicBezTo>
                    <a:cubicBezTo>
                      <a:pt x="3" y="38"/>
                      <a:pt x="3" y="38"/>
                      <a:pt x="3" y="38"/>
                    </a:cubicBezTo>
                    <a:cubicBezTo>
                      <a:pt x="1" y="44"/>
                      <a:pt x="1" y="44"/>
                      <a:pt x="1" y="44"/>
                    </a:cubicBezTo>
                    <a:cubicBezTo>
                      <a:pt x="0" y="48"/>
                      <a:pt x="0" y="48"/>
                      <a:pt x="0" y="48"/>
                    </a:cubicBezTo>
                    <a:cubicBezTo>
                      <a:pt x="3" y="54"/>
                      <a:pt x="3" y="54"/>
                      <a:pt x="3" y="54"/>
                    </a:cubicBezTo>
                    <a:cubicBezTo>
                      <a:pt x="6" y="59"/>
                      <a:pt x="6" y="59"/>
                      <a:pt x="6" y="59"/>
                    </a:cubicBezTo>
                    <a:cubicBezTo>
                      <a:pt x="7" y="64"/>
                      <a:pt x="7" y="64"/>
                      <a:pt x="7" y="64"/>
                    </a:cubicBezTo>
                    <a:cubicBezTo>
                      <a:pt x="7" y="73"/>
                      <a:pt x="7" y="73"/>
                      <a:pt x="7" y="73"/>
                    </a:cubicBezTo>
                    <a:cubicBezTo>
                      <a:pt x="4" y="77"/>
                      <a:pt x="4" y="77"/>
                      <a:pt x="4" y="77"/>
                    </a:cubicBezTo>
                    <a:cubicBezTo>
                      <a:pt x="3" y="85"/>
                      <a:pt x="3" y="85"/>
                      <a:pt x="3" y="85"/>
                    </a:cubicBezTo>
                    <a:cubicBezTo>
                      <a:pt x="2" y="90"/>
                      <a:pt x="2" y="90"/>
                      <a:pt x="2" y="90"/>
                    </a:cubicBezTo>
                    <a:cubicBezTo>
                      <a:pt x="4" y="95"/>
                      <a:pt x="4" y="95"/>
                      <a:pt x="4" y="95"/>
                    </a:cubicBezTo>
                    <a:cubicBezTo>
                      <a:pt x="8" y="101"/>
                      <a:pt x="8" y="101"/>
                      <a:pt x="8" y="101"/>
                    </a:cubicBezTo>
                    <a:cubicBezTo>
                      <a:pt x="11" y="107"/>
                      <a:pt x="11" y="107"/>
                      <a:pt x="11" y="107"/>
                    </a:cubicBezTo>
                    <a:cubicBezTo>
                      <a:pt x="13" y="113"/>
                      <a:pt x="13" y="113"/>
                      <a:pt x="13" y="113"/>
                    </a:cubicBezTo>
                    <a:cubicBezTo>
                      <a:pt x="12" y="117"/>
                      <a:pt x="12" y="117"/>
                      <a:pt x="12" y="117"/>
                    </a:cubicBezTo>
                    <a:cubicBezTo>
                      <a:pt x="12" y="118"/>
                      <a:pt x="12" y="118"/>
                      <a:pt x="12" y="118"/>
                    </a:cubicBezTo>
                    <a:cubicBezTo>
                      <a:pt x="12" y="120"/>
                      <a:pt x="12" y="120"/>
                      <a:pt x="12" y="120"/>
                    </a:cubicBezTo>
                    <a:cubicBezTo>
                      <a:pt x="20" y="129"/>
                      <a:pt x="20" y="129"/>
                      <a:pt x="20" y="129"/>
                    </a:cubicBezTo>
                    <a:cubicBezTo>
                      <a:pt x="19" y="132"/>
                      <a:pt x="19" y="132"/>
                      <a:pt x="19" y="132"/>
                    </a:cubicBezTo>
                    <a:cubicBezTo>
                      <a:pt x="18" y="135"/>
                      <a:pt x="18" y="135"/>
                      <a:pt x="18" y="135"/>
                    </a:cubicBezTo>
                    <a:cubicBezTo>
                      <a:pt x="17" y="138"/>
                      <a:pt x="17" y="138"/>
                      <a:pt x="17" y="138"/>
                    </a:cubicBezTo>
                    <a:cubicBezTo>
                      <a:pt x="17" y="149"/>
                      <a:pt x="17" y="149"/>
                      <a:pt x="17" y="149"/>
                    </a:cubicBezTo>
                    <a:cubicBezTo>
                      <a:pt x="20" y="154"/>
                      <a:pt x="20" y="154"/>
                      <a:pt x="20" y="154"/>
                    </a:cubicBezTo>
                    <a:cubicBezTo>
                      <a:pt x="23" y="157"/>
                      <a:pt x="23" y="157"/>
                      <a:pt x="23" y="157"/>
                    </a:cubicBezTo>
                    <a:cubicBezTo>
                      <a:pt x="26" y="158"/>
                      <a:pt x="26" y="158"/>
                      <a:pt x="26" y="158"/>
                    </a:cubicBezTo>
                    <a:cubicBezTo>
                      <a:pt x="28" y="161"/>
                      <a:pt x="28" y="161"/>
                      <a:pt x="28" y="161"/>
                    </a:cubicBezTo>
                    <a:cubicBezTo>
                      <a:pt x="26" y="166"/>
                      <a:pt x="26" y="166"/>
                      <a:pt x="26" y="166"/>
                    </a:cubicBezTo>
                    <a:cubicBezTo>
                      <a:pt x="23" y="168"/>
                      <a:pt x="23" y="168"/>
                      <a:pt x="23" y="168"/>
                    </a:cubicBezTo>
                    <a:cubicBezTo>
                      <a:pt x="22" y="168"/>
                      <a:pt x="22" y="168"/>
                      <a:pt x="22" y="168"/>
                    </a:cubicBezTo>
                    <a:cubicBezTo>
                      <a:pt x="21" y="174"/>
                      <a:pt x="21" y="174"/>
                      <a:pt x="21" y="174"/>
                    </a:cubicBezTo>
                    <a:cubicBezTo>
                      <a:pt x="21" y="177"/>
                      <a:pt x="21" y="177"/>
                      <a:pt x="21" y="177"/>
                    </a:cubicBezTo>
                    <a:cubicBezTo>
                      <a:pt x="26" y="183"/>
                      <a:pt x="26" y="183"/>
                      <a:pt x="26" y="183"/>
                    </a:cubicBezTo>
                    <a:cubicBezTo>
                      <a:pt x="28" y="190"/>
                      <a:pt x="28" y="190"/>
                      <a:pt x="28" y="190"/>
                    </a:cubicBezTo>
                    <a:cubicBezTo>
                      <a:pt x="30" y="197"/>
                      <a:pt x="30" y="197"/>
                      <a:pt x="30" y="197"/>
                    </a:cubicBezTo>
                    <a:cubicBezTo>
                      <a:pt x="32" y="201"/>
                      <a:pt x="32" y="201"/>
                      <a:pt x="32" y="201"/>
                    </a:cubicBezTo>
                    <a:cubicBezTo>
                      <a:pt x="36" y="208"/>
                      <a:pt x="36" y="208"/>
                      <a:pt x="36" y="208"/>
                    </a:cubicBezTo>
                    <a:cubicBezTo>
                      <a:pt x="38" y="212"/>
                      <a:pt x="38" y="212"/>
                      <a:pt x="38" y="212"/>
                    </a:cubicBezTo>
                    <a:cubicBezTo>
                      <a:pt x="39" y="216"/>
                      <a:pt x="39" y="216"/>
                      <a:pt x="39" y="216"/>
                    </a:cubicBezTo>
                    <a:cubicBezTo>
                      <a:pt x="41" y="217"/>
                      <a:pt x="41" y="217"/>
                      <a:pt x="41" y="217"/>
                    </a:cubicBezTo>
                    <a:cubicBezTo>
                      <a:pt x="41" y="220"/>
                      <a:pt x="41" y="220"/>
                      <a:pt x="41" y="220"/>
                    </a:cubicBezTo>
                    <a:cubicBezTo>
                      <a:pt x="40" y="223"/>
                      <a:pt x="40" y="223"/>
                      <a:pt x="40" y="223"/>
                    </a:cubicBezTo>
                    <a:cubicBezTo>
                      <a:pt x="37" y="232"/>
                      <a:pt x="37" y="232"/>
                      <a:pt x="37" y="232"/>
                    </a:cubicBezTo>
                    <a:cubicBezTo>
                      <a:pt x="37" y="235"/>
                      <a:pt x="37" y="235"/>
                      <a:pt x="37" y="235"/>
                    </a:cubicBezTo>
                    <a:cubicBezTo>
                      <a:pt x="40" y="239"/>
                      <a:pt x="40" y="239"/>
                      <a:pt x="40" y="239"/>
                    </a:cubicBezTo>
                    <a:cubicBezTo>
                      <a:pt x="46" y="239"/>
                      <a:pt x="46" y="239"/>
                      <a:pt x="46" y="239"/>
                    </a:cubicBezTo>
                    <a:cubicBezTo>
                      <a:pt x="52" y="242"/>
                      <a:pt x="52" y="242"/>
                      <a:pt x="52" y="242"/>
                    </a:cubicBezTo>
                    <a:cubicBezTo>
                      <a:pt x="57" y="244"/>
                      <a:pt x="57" y="244"/>
                      <a:pt x="57" y="244"/>
                    </a:cubicBezTo>
                    <a:cubicBezTo>
                      <a:pt x="61" y="244"/>
                      <a:pt x="61" y="244"/>
                      <a:pt x="61" y="244"/>
                    </a:cubicBezTo>
                    <a:cubicBezTo>
                      <a:pt x="65" y="249"/>
                      <a:pt x="65" y="249"/>
                      <a:pt x="65" y="249"/>
                    </a:cubicBezTo>
                    <a:cubicBezTo>
                      <a:pt x="68" y="255"/>
                      <a:pt x="68" y="255"/>
                      <a:pt x="68" y="255"/>
                    </a:cubicBezTo>
                    <a:cubicBezTo>
                      <a:pt x="70" y="258"/>
                      <a:pt x="70" y="258"/>
                      <a:pt x="70" y="258"/>
                    </a:cubicBezTo>
                    <a:cubicBezTo>
                      <a:pt x="75" y="261"/>
                      <a:pt x="75" y="261"/>
                      <a:pt x="75" y="261"/>
                    </a:cubicBezTo>
                    <a:cubicBezTo>
                      <a:pt x="81" y="262"/>
                      <a:pt x="81" y="262"/>
                      <a:pt x="81" y="262"/>
                    </a:cubicBezTo>
                    <a:cubicBezTo>
                      <a:pt x="83" y="265"/>
                      <a:pt x="83" y="265"/>
                      <a:pt x="83" y="265"/>
                    </a:cubicBezTo>
                    <a:cubicBezTo>
                      <a:pt x="84" y="269"/>
                      <a:pt x="84" y="269"/>
                      <a:pt x="84" y="269"/>
                    </a:cubicBezTo>
                    <a:cubicBezTo>
                      <a:pt x="82" y="270"/>
                      <a:pt x="82" y="270"/>
                      <a:pt x="82" y="270"/>
                    </a:cubicBezTo>
                    <a:cubicBezTo>
                      <a:pt x="82" y="271"/>
                      <a:pt x="82" y="271"/>
                      <a:pt x="82" y="271"/>
                    </a:cubicBezTo>
                    <a:cubicBezTo>
                      <a:pt x="87" y="272"/>
                      <a:pt x="87" y="272"/>
                      <a:pt x="87" y="272"/>
                    </a:cubicBezTo>
                    <a:cubicBezTo>
                      <a:pt x="90" y="272"/>
                      <a:pt x="90" y="272"/>
                      <a:pt x="90" y="272"/>
                    </a:cubicBezTo>
                    <a:cubicBezTo>
                      <a:pt x="94" y="279"/>
                      <a:pt x="94" y="279"/>
                      <a:pt x="94" y="279"/>
                    </a:cubicBezTo>
                    <a:cubicBezTo>
                      <a:pt x="100" y="284"/>
                      <a:pt x="100" y="284"/>
                      <a:pt x="100" y="284"/>
                    </a:cubicBezTo>
                    <a:cubicBezTo>
                      <a:pt x="101" y="287"/>
                      <a:pt x="101" y="287"/>
                      <a:pt x="101" y="287"/>
                    </a:cubicBezTo>
                    <a:cubicBezTo>
                      <a:pt x="104" y="293"/>
                      <a:pt x="104" y="293"/>
                      <a:pt x="104" y="293"/>
                    </a:cubicBezTo>
                    <a:cubicBezTo>
                      <a:pt x="104" y="297"/>
                      <a:pt x="104" y="297"/>
                      <a:pt x="104" y="297"/>
                    </a:cubicBezTo>
                    <a:cubicBezTo>
                      <a:pt x="104" y="310"/>
                      <a:pt x="104" y="310"/>
                      <a:pt x="104" y="310"/>
                    </a:cubicBezTo>
                    <a:cubicBezTo>
                      <a:pt x="105" y="312"/>
                      <a:pt x="105" y="312"/>
                      <a:pt x="105" y="312"/>
                    </a:cubicBezTo>
                    <a:cubicBezTo>
                      <a:pt x="118" y="314"/>
                      <a:pt x="118" y="314"/>
                      <a:pt x="118" y="314"/>
                    </a:cubicBezTo>
                    <a:cubicBezTo>
                      <a:pt x="145" y="318"/>
                      <a:pt x="145" y="318"/>
                      <a:pt x="145" y="318"/>
                    </a:cubicBezTo>
                    <a:lnTo>
                      <a:pt x="163" y="319"/>
                    </a:lnTo>
                    <a:close/>
                    <a:moveTo>
                      <a:pt x="46" y="253"/>
                    </a:moveTo>
                    <a:cubicBezTo>
                      <a:pt x="48" y="255"/>
                      <a:pt x="48" y="255"/>
                      <a:pt x="48" y="255"/>
                    </a:cubicBezTo>
                    <a:cubicBezTo>
                      <a:pt x="48" y="256"/>
                      <a:pt x="48" y="256"/>
                      <a:pt x="48" y="256"/>
                    </a:cubicBezTo>
                    <a:cubicBezTo>
                      <a:pt x="43" y="256"/>
                      <a:pt x="43" y="256"/>
                      <a:pt x="43" y="256"/>
                    </a:cubicBezTo>
                    <a:cubicBezTo>
                      <a:pt x="43" y="255"/>
                      <a:pt x="43" y="255"/>
                      <a:pt x="43" y="255"/>
                    </a:cubicBezTo>
                    <a:cubicBezTo>
                      <a:pt x="42" y="253"/>
                      <a:pt x="42" y="253"/>
                      <a:pt x="42" y="253"/>
                    </a:cubicBezTo>
                    <a:lnTo>
                      <a:pt x="46" y="253"/>
                    </a:lnTo>
                    <a:close/>
                    <a:moveTo>
                      <a:pt x="49" y="253"/>
                    </a:moveTo>
                    <a:cubicBezTo>
                      <a:pt x="50" y="252"/>
                      <a:pt x="50" y="252"/>
                      <a:pt x="50" y="252"/>
                    </a:cubicBezTo>
                    <a:cubicBezTo>
                      <a:pt x="55" y="255"/>
                      <a:pt x="55" y="255"/>
                      <a:pt x="55" y="255"/>
                    </a:cubicBezTo>
                    <a:cubicBezTo>
                      <a:pt x="59" y="256"/>
                      <a:pt x="59" y="256"/>
                      <a:pt x="59" y="256"/>
                    </a:cubicBezTo>
                    <a:cubicBezTo>
                      <a:pt x="58" y="257"/>
                      <a:pt x="58" y="257"/>
                      <a:pt x="58" y="257"/>
                    </a:cubicBezTo>
                    <a:cubicBezTo>
                      <a:pt x="52" y="257"/>
                      <a:pt x="52" y="257"/>
                      <a:pt x="52" y="257"/>
                    </a:cubicBezTo>
                    <a:cubicBezTo>
                      <a:pt x="50" y="255"/>
                      <a:pt x="50" y="255"/>
                      <a:pt x="50" y="255"/>
                    </a:cubicBezTo>
                    <a:lnTo>
                      <a:pt x="49" y="253"/>
                    </a:lnTo>
                    <a:close/>
                    <a:moveTo>
                      <a:pt x="76" y="279"/>
                    </a:moveTo>
                    <a:cubicBezTo>
                      <a:pt x="79" y="282"/>
                      <a:pt x="79" y="282"/>
                      <a:pt x="79" y="282"/>
                    </a:cubicBezTo>
                    <a:cubicBezTo>
                      <a:pt x="80" y="284"/>
                      <a:pt x="80" y="284"/>
                      <a:pt x="80" y="284"/>
                    </a:cubicBezTo>
                    <a:cubicBezTo>
                      <a:pt x="82" y="284"/>
                      <a:pt x="82" y="284"/>
                      <a:pt x="82" y="284"/>
                    </a:cubicBezTo>
                    <a:cubicBezTo>
                      <a:pt x="82" y="282"/>
                      <a:pt x="82" y="282"/>
                      <a:pt x="82" y="282"/>
                    </a:cubicBezTo>
                    <a:cubicBezTo>
                      <a:pt x="81" y="280"/>
                      <a:pt x="81" y="280"/>
                      <a:pt x="81" y="280"/>
                    </a:cubicBezTo>
                    <a:cubicBezTo>
                      <a:pt x="78" y="277"/>
                      <a:pt x="78" y="277"/>
                      <a:pt x="78" y="277"/>
                    </a:cubicBezTo>
                    <a:cubicBezTo>
                      <a:pt x="76" y="278"/>
                      <a:pt x="76" y="278"/>
                      <a:pt x="76" y="278"/>
                    </a:cubicBezTo>
                    <a:lnTo>
                      <a:pt x="76" y="279"/>
                    </a:lnTo>
                    <a:close/>
                    <a:moveTo>
                      <a:pt x="74" y="291"/>
                    </a:moveTo>
                    <a:cubicBezTo>
                      <a:pt x="77" y="295"/>
                      <a:pt x="77" y="295"/>
                      <a:pt x="77" y="295"/>
                    </a:cubicBezTo>
                    <a:cubicBezTo>
                      <a:pt x="78" y="297"/>
                      <a:pt x="78" y="297"/>
                      <a:pt x="78" y="297"/>
                    </a:cubicBezTo>
                    <a:cubicBezTo>
                      <a:pt x="76" y="298"/>
                      <a:pt x="76" y="298"/>
                      <a:pt x="76" y="298"/>
                    </a:cubicBezTo>
                    <a:cubicBezTo>
                      <a:pt x="75" y="296"/>
                      <a:pt x="75" y="296"/>
                      <a:pt x="75" y="296"/>
                    </a:cubicBezTo>
                    <a:cubicBezTo>
                      <a:pt x="75" y="296"/>
                      <a:pt x="74" y="294"/>
                      <a:pt x="74" y="294"/>
                    </a:cubicBezTo>
                    <a:cubicBezTo>
                      <a:pt x="74" y="293"/>
                      <a:pt x="74" y="291"/>
                      <a:pt x="74" y="291"/>
                    </a:cubicBez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8" name="Freeform 34">
                <a:extLst/>
              </p:cNvPr>
              <p:cNvSpPr>
                <a:spLocks/>
              </p:cNvSpPr>
              <p:nvPr/>
            </p:nvSpPr>
            <p:spPr bwMode="auto">
              <a:xfrm>
                <a:off x="2073275" y="3389313"/>
                <a:ext cx="1374775" cy="1611313"/>
              </a:xfrm>
              <a:custGeom>
                <a:avLst/>
                <a:gdLst>
                  <a:gd name="T0" fmla="*/ 22 w 866"/>
                  <a:gd name="T1" fmla="*/ 673 h 1015"/>
                  <a:gd name="T2" fmla="*/ 0 w 866"/>
                  <a:gd name="T3" fmla="*/ 690 h 1015"/>
                  <a:gd name="T4" fmla="*/ 0 w 866"/>
                  <a:gd name="T5" fmla="*/ 701 h 1015"/>
                  <a:gd name="T6" fmla="*/ 0 w 866"/>
                  <a:gd name="T7" fmla="*/ 706 h 1015"/>
                  <a:gd name="T8" fmla="*/ 143 w 866"/>
                  <a:gd name="T9" fmla="*/ 784 h 1015"/>
                  <a:gd name="T10" fmla="*/ 232 w 866"/>
                  <a:gd name="T11" fmla="*/ 839 h 1015"/>
                  <a:gd name="T12" fmla="*/ 336 w 866"/>
                  <a:gd name="T13" fmla="*/ 905 h 1015"/>
                  <a:gd name="T14" fmla="*/ 463 w 866"/>
                  <a:gd name="T15" fmla="*/ 977 h 1015"/>
                  <a:gd name="T16" fmla="*/ 551 w 866"/>
                  <a:gd name="T17" fmla="*/ 993 h 1015"/>
                  <a:gd name="T18" fmla="*/ 739 w 866"/>
                  <a:gd name="T19" fmla="*/ 1015 h 1015"/>
                  <a:gd name="T20" fmla="*/ 756 w 866"/>
                  <a:gd name="T21" fmla="*/ 922 h 1015"/>
                  <a:gd name="T22" fmla="*/ 783 w 866"/>
                  <a:gd name="T23" fmla="*/ 723 h 1015"/>
                  <a:gd name="T24" fmla="*/ 833 w 866"/>
                  <a:gd name="T25" fmla="*/ 337 h 1015"/>
                  <a:gd name="T26" fmla="*/ 866 w 866"/>
                  <a:gd name="T27" fmla="*/ 105 h 1015"/>
                  <a:gd name="T28" fmla="*/ 684 w 866"/>
                  <a:gd name="T29" fmla="*/ 77 h 1015"/>
                  <a:gd name="T30" fmla="*/ 485 w 866"/>
                  <a:gd name="T31" fmla="*/ 44 h 1015"/>
                  <a:gd name="T32" fmla="*/ 237 w 866"/>
                  <a:gd name="T33" fmla="*/ 0 h 1015"/>
                  <a:gd name="T34" fmla="*/ 215 w 866"/>
                  <a:gd name="T35" fmla="*/ 133 h 1015"/>
                  <a:gd name="T36" fmla="*/ 215 w 866"/>
                  <a:gd name="T37" fmla="*/ 138 h 1015"/>
                  <a:gd name="T38" fmla="*/ 204 w 866"/>
                  <a:gd name="T39" fmla="*/ 155 h 1015"/>
                  <a:gd name="T40" fmla="*/ 182 w 866"/>
                  <a:gd name="T41" fmla="*/ 155 h 1015"/>
                  <a:gd name="T42" fmla="*/ 176 w 866"/>
                  <a:gd name="T43" fmla="*/ 133 h 1015"/>
                  <a:gd name="T44" fmla="*/ 154 w 866"/>
                  <a:gd name="T45" fmla="*/ 133 h 1015"/>
                  <a:gd name="T46" fmla="*/ 149 w 866"/>
                  <a:gd name="T47" fmla="*/ 122 h 1015"/>
                  <a:gd name="T48" fmla="*/ 138 w 866"/>
                  <a:gd name="T49" fmla="*/ 122 h 1015"/>
                  <a:gd name="T50" fmla="*/ 132 w 866"/>
                  <a:gd name="T51" fmla="*/ 127 h 1015"/>
                  <a:gd name="T52" fmla="*/ 121 w 866"/>
                  <a:gd name="T53" fmla="*/ 133 h 1015"/>
                  <a:gd name="T54" fmla="*/ 116 w 866"/>
                  <a:gd name="T55" fmla="*/ 188 h 1015"/>
                  <a:gd name="T56" fmla="*/ 116 w 866"/>
                  <a:gd name="T57" fmla="*/ 199 h 1015"/>
                  <a:gd name="T58" fmla="*/ 110 w 866"/>
                  <a:gd name="T59" fmla="*/ 293 h 1015"/>
                  <a:gd name="T60" fmla="*/ 99 w 866"/>
                  <a:gd name="T61" fmla="*/ 309 h 1015"/>
                  <a:gd name="T62" fmla="*/ 99 w 866"/>
                  <a:gd name="T63" fmla="*/ 331 h 1015"/>
                  <a:gd name="T64" fmla="*/ 116 w 866"/>
                  <a:gd name="T65" fmla="*/ 370 h 1015"/>
                  <a:gd name="T66" fmla="*/ 127 w 866"/>
                  <a:gd name="T67" fmla="*/ 409 h 1015"/>
                  <a:gd name="T68" fmla="*/ 132 w 866"/>
                  <a:gd name="T69" fmla="*/ 420 h 1015"/>
                  <a:gd name="T70" fmla="*/ 138 w 866"/>
                  <a:gd name="T71" fmla="*/ 425 h 1015"/>
                  <a:gd name="T72" fmla="*/ 138 w 866"/>
                  <a:gd name="T73" fmla="*/ 442 h 1015"/>
                  <a:gd name="T74" fmla="*/ 127 w 866"/>
                  <a:gd name="T75" fmla="*/ 447 h 1015"/>
                  <a:gd name="T76" fmla="*/ 105 w 866"/>
                  <a:gd name="T77" fmla="*/ 464 h 1015"/>
                  <a:gd name="T78" fmla="*/ 88 w 866"/>
                  <a:gd name="T79" fmla="*/ 475 h 1015"/>
                  <a:gd name="T80" fmla="*/ 77 w 866"/>
                  <a:gd name="T81" fmla="*/ 502 h 1015"/>
                  <a:gd name="T82" fmla="*/ 72 w 866"/>
                  <a:gd name="T83" fmla="*/ 541 h 1015"/>
                  <a:gd name="T84" fmla="*/ 50 w 866"/>
                  <a:gd name="T85" fmla="*/ 557 h 1015"/>
                  <a:gd name="T86" fmla="*/ 39 w 866"/>
                  <a:gd name="T87" fmla="*/ 563 h 1015"/>
                  <a:gd name="T88" fmla="*/ 39 w 866"/>
                  <a:gd name="T89" fmla="*/ 607 h 1015"/>
                  <a:gd name="T90" fmla="*/ 33 w 866"/>
                  <a:gd name="T91" fmla="*/ 618 h 1015"/>
                  <a:gd name="T92" fmla="*/ 39 w 866"/>
                  <a:gd name="T93" fmla="*/ 624 h 1015"/>
                  <a:gd name="T94" fmla="*/ 61 w 866"/>
                  <a:gd name="T95" fmla="*/ 629 h 1015"/>
                  <a:gd name="T96" fmla="*/ 61 w 866"/>
                  <a:gd name="T97" fmla="*/ 651 h 1015"/>
                  <a:gd name="T98" fmla="*/ 50 w 866"/>
                  <a:gd name="T99" fmla="*/ 668 h 1015"/>
                  <a:gd name="T100" fmla="*/ 22 w 866"/>
                  <a:gd name="T101" fmla="*/ 67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6" h="1015">
                    <a:moveTo>
                      <a:pt x="22" y="673"/>
                    </a:moveTo>
                    <a:lnTo>
                      <a:pt x="0" y="690"/>
                    </a:lnTo>
                    <a:lnTo>
                      <a:pt x="0" y="701"/>
                    </a:lnTo>
                    <a:lnTo>
                      <a:pt x="0" y="706"/>
                    </a:lnTo>
                    <a:lnTo>
                      <a:pt x="143" y="784"/>
                    </a:lnTo>
                    <a:lnTo>
                      <a:pt x="232" y="839"/>
                    </a:lnTo>
                    <a:lnTo>
                      <a:pt x="336" y="905"/>
                    </a:lnTo>
                    <a:lnTo>
                      <a:pt x="463" y="977"/>
                    </a:lnTo>
                    <a:lnTo>
                      <a:pt x="551" y="993"/>
                    </a:lnTo>
                    <a:lnTo>
                      <a:pt x="739" y="1015"/>
                    </a:lnTo>
                    <a:lnTo>
                      <a:pt x="756" y="922"/>
                    </a:lnTo>
                    <a:lnTo>
                      <a:pt x="783" y="723"/>
                    </a:lnTo>
                    <a:lnTo>
                      <a:pt x="833" y="337"/>
                    </a:lnTo>
                    <a:lnTo>
                      <a:pt x="866" y="105"/>
                    </a:lnTo>
                    <a:lnTo>
                      <a:pt x="684" y="77"/>
                    </a:lnTo>
                    <a:lnTo>
                      <a:pt x="485" y="44"/>
                    </a:lnTo>
                    <a:lnTo>
                      <a:pt x="237" y="0"/>
                    </a:lnTo>
                    <a:lnTo>
                      <a:pt x="215" y="133"/>
                    </a:lnTo>
                    <a:lnTo>
                      <a:pt x="215" y="138"/>
                    </a:lnTo>
                    <a:lnTo>
                      <a:pt x="204" y="155"/>
                    </a:lnTo>
                    <a:lnTo>
                      <a:pt x="182" y="155"/>
                    </a:lnTo>
                    <a:lnTo>
                      <a:pt x="176" y="133"/>
                    </a:lnTo>
                    <a:lnTo>
                      <a:pt x="154" y="133"/>
                    </a:lnTo>
                    <a:lnTo>
                      <a:pt x="149" y="122"/>
                    </a:lnTo>
                    <a:lnTo>
                      <a:pt x="138" y="122"/>
                    </a:lnTo>
                    <a:lnTo>
                      <a:pt x="132" y="127"/>
                    </a:lnTo>
                    <a:lnTo>
                      <a:pt x="121" y="133"/>
                    </a:lnTo>
                    <a:lnTo>
                      <a:pt x="116" y="188"/>
                    </a:lnTo>
                    <a:lnTo>
                      <a:pt x="116" y="199"/>
                    </a:lnTo>
                    <a:lnTo>
                      <a:pt x="110" y="293"/>
                    </a:lnTo>
                    <a:lnTo>
                      <a:pt x="99" y="309"/>
                    </a:lnTo>
                    <a:lnTo>
                      <a:pt x="99" y="331"/>
                    </a:lnTo>
                    <a:lnTo>
                      <a:pt x="116" y="370"/>
                    </a:lnTo>
                    <a:lnTo>
                      <a:pt x="127" y="409"/>
                    </a:lnTo>
                    <a:lnTo>
                      <a:pt x="132" y="420"/>
                    </a:lnTo>
                    <a:lnTo>
                      <a:pt x="138" y="425"/>
                    </a:lnTo>
                    <a:lnTo>
                      <a:pt x="138" y="442"/>
                    </a:lnTo>
                    <a:lnTo>
                      <a:pt x="127" y="447"/>
                    </a:lnTo>
                    <a:lnTo>
                      <a:pt x="105" y="464"/>
                    </a:lnTo>
                    <a:lnTo>
                      <a:pt x="88" y="475"/>
                    </a:lnTo>
                    <a:lnTo>
                      <a:pt x="77" y="502"/>
                    </a:lnTo>
                    <a:lnTo>
                      <a:pt x="72" y="541"/>
                    </a:lnTo>
                    <a:lnTo>
                      <a:pt x="50" y="557"/>
                    </a:lnTo>
                    <a:lnTo>
                      <a:pt x="39" y="563"/>
                    </a:lnTo>
                    <a:lnTo>
                      <a:pt x="39" y="607"/>
                    </a:lnTo>
                    <a:lnTo>
                      <a:pt x="33" y="618"/>
                    </a:lnTo>
                    <a:lnTo>
                      <a:pt x="39" y="624"/>
                    </a:lnTo>
                    <a:lnTo>
                      <a:pt x="61" y="629"/>
                    </a:lnTo>
                    <a:lnTo>
                      <a:pt x="61" y="651"/>
                    </a:lnTo>
                    <a:lnTo>
                      <a:pt x="50" y="668"/>
                    </a:lnTo>
                    <a:lnTo>
                      <a:pt x="22" y="673"/>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9" name="Freeform 35">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0" name="Freeform 36">
                <a:extLst/>
              </p:cNvPr>
              <p:cNvSpPr>
                <a:spLocks/>
              </p:cNvSpPr>
              <p:nvPr/>
            </p:nvSpPr>
            <p:spPr bwMode="auto">
              <a:xfrm>
                <a:off x="1398588" y="1874838"/>
                <a:ext cx="1287463" cy="1987550"/>
              </a:xfrm>
              <a:custGeom>
                <a:avLst/>
                <a:gdLst>
                  <a:gd name="T0" fmla="*/ 469 w 811"/>
                  <a:gd name="T1" fmla="*/ 83 h 1252"/>
                  <a:gd name="T2" fmla="*/ 624 w 811"/>
                  <a:gd name="T3" fmla="*/ 116 h 1252"/>
                  <a:gd name="T4" fmla="*/ 690 w 811"/>
                  <a:gd name="T5" fmla="*/ 132 h 1252"/>
                  <a:gd name="T6" fmla="*/ 761 w 811"/>
                  <a:gd name="T7" fmla="*/ 143 h 1252"/>
                  <a:gd name="T8" fmla="*/ 811 w 811"/>
                  <a:gd name="T9" fmla="*/ 154 h 1252"/>
                  <a:gd name="T10" fmla="*/ 806 w 811"/>
                  <a:gd name="T11" fmla="*/ 198 h 1252"/>
                  <a:gd name="T12" fmla="*/ 778 w 811"/>
                  <a:gd name="T13" fmla="*/ 325 h 1252"/>
                  <a:gd name="T14" fmla="*/ 750 w 811"/>
                  <a:gd name="T15" fmla="*/ 474 h 1252"/>
                  <a:gd name="T16" fmla="*/ 734 w 811"/>
                  <a:gd name="T17" fmla="*/ 546 h 1252"/>
                  <a:gd name="T18" fmla="*/ 717 w 811"/>
                  <a:gd name="T19" fmla="*/ 645 h 1252"/>
                  <a:gd name="T20" fmla="*/ 695 w 811"/>
                  <a:gd name="T21" fmla="*/ 761 h 1252"/>
                  <a:gd name="T22" fmla="*/ 668 w 811"/>
                  <a:gd name="T23" fmla="*/ 877 h 1252"/>
                  <a:gd name="T24" fmla="*/ 657 w 811"/>
                  <a:gd name="T25" fmla="*/ 954 h 1252"/>
                  <a:gd name="T26" fmla="*/ 635 w 811"/>
                  <a:gd name="T27" fmla="*/ 1076 h 1252"/>
                  <a:gd name="T28" fmla="*/ 635 w 811"/>
                  <a:gd name="T29" fmla="*/ 1087 h 1252"/>
                  <a:gd name="T30" fmla="*/ 624 w 811"/>
                  <a:gd name="T31" fmla="*/ 1103 h 1252"/>
                  <a:gd name="T32" fmla="*/ 613 w 811"/>
                  <a:gd name="T33" fmla="*/ 1103 h 1252"/>
                  <a:gd name="T34" fmla="*/ 601 w 811"/>
                  <a:gd name="T35" fmla="*/ 1081 h 1252"/>
                  <a:gd name="T36" fmla="*/ 585 w 811"/>
                  <a:gd name="T37" fmla="*/ 1081 h 1252"/>
                  <a:gd name="T38" fmla="*/ 574 w 811"/>
                  <a:gd name="T39" fmla="*/ 1070 h 1252"/>
                  <a:gd name="T40" fmla="*/ 557 w 811"/>
                  <a:gd name="T41" fmla="*/ 1076 h 1252"/>
                  <a:gd name="T42" fmla="*/ 552 w 811"/>
                  <a:gd name="T43" fmla="*/ 1081 h 1252"/>
                  <a:gd name="T44" fmla="*/ 541 w 811"/>
                  <a:gd name="T45" fmla="*/ 1087 h 1252"/>
                  <a:gd name="T46" fmla="*/ 541 w 811"/>
                  <a:gd name="T47" fmla="*/ 1142 h 1252"/>
                  <a:gd name="T48" fmla="*/ 535 w 811"/>
                  <a:gd name="T49" fmla="*/ 1153 h 1252"/>
                  <a:gd name="T50" fmla="*/ 530 w 811"/>
                  <a:gd name="T51" fmla="*/ 1241 h 1252"/>
                  <a:gd name="T52" fmla="*/ 524 w 811"/>
                  <a:gd name="T53" fmla="*/ 1252 h 1252"/>
                  <a:gd name="T54" fmla="*/ 508 w 811"/>
                  <a:gd name="T55" fmla="*/ 1236 h 1252"/>
                  <a:gd name="T56" fmla="*/ 403 w 811"/>
                  <a:gd name="T57" fmla="*/ 1070 h 1252"/>
                  <a:gd name="T58" fmla="*/ 260 w 811"/>
                  <a:gd name="T59" fmla="*/ 855 h 1252"/>
                  <a:gd name="T60" fmla="*/ 89 w 811"/>
                  <a:gd name="T61" fmla="*/ 607 h 1252"/>
                  <a:gd name="T62" fmla="*/ 0 w 811"/>
                  <a:gd name="T63" fmla="*/ 469 h 1252"/>
                  <a:gd name="T64" fmla="*/ 11 w 811"/>
                  <a:gd name="T65" fmla="*/ 425 h 1252"/>
                  <a:gd name="T66" fmla="*/ 61 w 811"/>
                  <a:gd name="T67" fmla="*/ 232 h 1252"/>
                  <a:gd name="T68" fmla="*/ 122 w 811"/>
                  <a:gd name="T69" fmla="*/ 0 h 1252"/>
                  <a:gd name="T70" fmla="*/ 370 w 811"/>
                  <a:gd name="T71" fmla="*/ 60 h 1252"/>
                  <a:gd name="T72" fmla="*/ 469 w 811"/>
                  <a:gd name="T73" fmla="*/ 8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1" h="1252">
                    <a:moveTo>
                      <a:pt x="469" y="83"/>
                    </a:moveTo>
                    <a:lnTo>
                      <a:pt x="624" y="116"/>
                    </a:lnTo>
                    <a:lnTo>
                      <a:pt x="690" y="132"/>
                    </a:lnTo>
                    <a:lnTo>
                      <a:pt x="761" y="143"/>
                    </a:lnTo>
                    <a:lnTo>
                      <a:pt x="811" y="154"/>
                    </a:lnTo>
                    <a:lnTo>
                      <a:pt x="806" y="198"/>
                    </a:lnTo>
                    <a:lnTo>
                      <a:pt x="778" y="325"/>
                    </a:lnTo>
                    <a:lnTo>
                      <a:pt x="750" y="474"/>
                    </a:lnTo>
                    <a:lnTo>
                      <a:pt x="734" y="546"/>
                    </a:lnTo>
                    <a:lnTo>
                      <a:pt x="717" y="645"/>
                    </a:lnTo>
                    <a:lnTo>
                      <a:pt x="695" y="761"/>
                    </a:lnTo>
                    <a:lnTo>
                      <a:pt x="668" y="877"/>
                    </a:lnTo>
                    <a:lnTo>
                      <a:pt x="657" y="954"/>
                    </a:lnTo>
                    <a:lnTo>
                      <a:pt x="635" y="1076"/>
                    </a:lnTo>
                    <a:lnTo>
                      <a:pt x="635" y="1087"/>
                    </a:lnTo>
                    <a:lnTo>
                      <a:pt x="624" y="1103"/>
                    </a:lnTo>
                    <a:lnTo>
                      <a:pt x="613" y="1103"/>
                    </a:lnTo>
                    <a:lnTo>
                      <a:pt x="601" y="1081"/>
                    </a:lnTo>
                    <a:lnTo>
                      <a:pt x="585" y="1081"/>
                    </a:lnTo>
                    <a:lnTo>
                      <a:pt x="574" y="1070"/>
                    </a:lnTo>
                    <a:lnTo>
                      <a:pt x="557" y="1076"/>
                    </a:lnTo>
                    <a:lnTo>
                      <a:pt x="552" y="1081"/>
                    </a:lnTo>
                    <a:lnTo>
                      <a:pt x="541" y="1087"/>
                    </a:lnTo>
                    <a:lnTo>
                      <a:pt x="541" y="1142"/>
                    </a:lnTo>
                    <a:lnTo>
                      <a:pt x="535" y="1153"/>
                    </a:lnTo>
                    <a:lnTo>
                      <a:pt x="530" y="1241"/>
                    </a:lnTo>
                    <a:lnTo>
                      <a:pt x="524" y="1252"/>
                    </a:lnTo>
                    <a:lnTo>
                      <a:pt x="508" y="1236"/>
                    </a:lnTo>
                    <a:lnTo>
                      <a:pt x="403" y="1070"/>
                    </a:lnTo>
                    <a:lnTo>
                      <a:pt x="260" y="855"/>
                    </a:lnTo>
                    <a:lnTo>
                      <a:pt x="89" y="607"/>
                    </a:lnTo>
                    <a:lnTo>
                      <a:pt x="0" y="469"/>
                    </a:lnTo>
                    <a:lnTo>
                      <a:pt x="11" y="425"/>
                    </a:lnTo>
                    <a:lnTo>
                      <a:pt x="61" y="232"/>
                    </a:lnTo>
                    <a:lnTo>
                      <a:pt x="122" y="0"/>
                    </a:lnTo>
                    <a:lnTo>
                      <a:pt x="370" y="60"/>
                    </a:lnTo>
                    <a:lnTo>
                      <a:pt x="469" y="8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1" name="Freeform 37">
                <a:extLst/>
              </p:cNvPr>
              <p:cNvSpPr>
                <a:spLocks/>
              </p:cNvSpPr>
              <p:nvPr/>
            </p:nvSpPr>
            <p:spPr bwMode="auto">
              <a:xfrm>
                <a:off x="2459038" y="2128838"/>
                <a:ext cx="1120775" cy="1419225"/>
              </a:xfrm>
              <a:custGeom>
                <a:avLst/>
                <a:gdLst>
                  <a:gd name="T0" fmla="*/ 623 w 706"/>
                  <a:gd name="T1" fmla="*/ 894 h 894"/>
                  <a:gd name="T2" fmla="*/ 441 w 706"/>
                  <a:gd name="T3" fmla="*/ 866 h 894"/>
                  <a:gd name="T4" fmla="*/ 248 w 706"/>
                  <a:gd name="T5" fmla="*/ 833 h 894"/>
                  <a:gd name="T6" fmla="*/ 0 w 706"/>
                  <a:gd name="T7" fmla="*/ 789 h 894"/>
                  <a:gd name="T8" fmla="*/ 11 w 706"/>
                  <a:gd name="T9" fmla="*/ 717 h 894"/>
                  <a:gd name="T10" fmla="*/ 33 w 706"/>
                  <a:gd name="T11" fmla="*/ 607 h 894"/>
                  <a:gd name="T12" fmla="*/ 60 w 706"/>
                  <a:gd name="T13" fmla="*/ 485 h 894"/>
                  <a:gd name="T14" fmla="*/ 77 w 706"/>
                  <a:gd name="T15" fmla="*/ 386 h 894"/>
                  <a:gd name="T16" fmla="*/ 88 w 706"/>
                  <a:gd name="T17" fmla="*/ 320 h 894"/>
                  <a:gd name="T18" fmla="*/ 115 w 706"/>
                  <a:gd name="T19" fmla="*/ 171 h 894"/>
                  <a:gd name="T20" fmla="*/ 143 w 706"/>
                  <a:gd name="T21" fmla="*/ 38 h 894"/>
                  <a:gd name="T22" fmla="*/ 149 w 706"/>
                  <a:gd name="T23" fmla="*/ 0 h 894"/>
                  <a:gd name="T24" fmla="*/ 242 w 706"/>
                  <a:gd name="T25" fmla="*/ 16 h 894"/>
                  <a:gd name="T26" fmla="*/ 331 w 706"/>
                  <a:gd name="T27" fmla="*/ 33 h 894"/>
                  <a:gd name="T28" fmla="*/ 408 w 706"/>
                  <a:gd name="T29" fmla="*/ 44 h 894"/>
                  <a:gd name="T30" fmla="*/ 468 w 706"/>
                  <a:gd name="T31" fmla="*/ 55 h 894"/>
                  <a:gd name="T32" fmla="*/ 496 w 706"/>
                  <a:gd name="T33" fmla="*/ 60 h 894"/>
                  <a:gd name="T34" fmla="*/ 485 w 706"/>
                  <a:gd name="T35" fmla="*/ 138 h 894"/>
                  <a:gd name="T36" fmla="*/ 468 w 706"/>
                  <a:gd name="T37" fmla="*/ 232 h 894"/>
                  <a:gd name="T38" fmla="*/ 529 w 706"/>
                  <a:gd name="T39" fmla="*/ 243 h 894"/>
                  <a:gd name="T40" fmla="*/ 645 w 706"/>
                  <a:gd name="T41" fmla="*/ 254 h 894"/>
                  <a:gd name="T42" fmla="*/ 706 w 706"/>
                  <a:gd name="T43" fmla="*/ 259 h 894"/>
                  <a:gd name="T44" fmla="*/ 689 w 706"/>
                  <a:gd name="T45" fmla="*/ 419 h 894"/>
                  <a:gd name="T46" fmla="*/ 667 w 706"/>
                  <a:gd name="T47" fmla="*/ 585 h 894"/>
                  <a:gd name="T48" fmla="*/ 639 w 706"/>
                  <a:gd name="T49" fmla="*/ 794 h 894"/>
                  <a:gd name="T50" fmla="*/ 628 w 706"/>
                  <a:gd name="T51" fmla="*/ 871 h 894"/>
                  <a:gd name="T52" fmla="*/ 623 w 706"/>
                  <a:gd name="T53" fmla="*/ 89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6" h="894">
                    <a:moveTo>
                      <a:pt x="623" y="894"/>
                    </a:moveTo>
                    <a:lnTo>
                      <a:pt x="441" y="866"/>
                    </a:lnTo>
                    <a:lnTo>
                      <a:pt x="248" y="833"/>
                    </a:lnTo>
                    <a:lnTo>
                      <a:pt x="0" y="789"/>
                    </a:lnTo>
                    <a:lnTo>
                      <a:pt x="11" y="717"/>
                    </a:lnTo>
                    <a:lnTo>
                      <a:pt x="33" y="607"/>
                    </a:lnTo>
                    <a:lnTo>
                      <a:pt x="60" y="485"/>
                    </a:lnTo>
                    <a:lnTo>
                      <a:pt x="77" y="386"/>
                    </a:lnTo>
                    <a:lnTo>
                      <a:pt x="88" y="320"/>
                    </a:lnTo>
                    <a:lnTo>
                      <a:pt x="115" y="171"/>
                    </a:lnTo>
                    <a:lnTo>
                      <a:pt x="143" y="38"/>
                    </a:lnTo>
                    <a:lnTo>
                      <a:pt x="149" y="0"/>
                    </a:lnTo>
                    <a:lnTo>
                      <a:pt x="242" y="16"/>
                    </a:lnTo>
                    <a:lnTo>
                      <a:pt x="331" y="33"/>
                    </a:lnTo>
                    <a:lnTo>
                      <a:pt x="408" y="44"/>
                    </a:lnTo>
                    <a:lnTo>
                      <a:pt x="468" y="55"/>
                    </a:lnTo>
                    <a:lnTo>
                      <a:pt x="496" y="60"/>
                    </a:lnTo>
                    <a:lnTo>
                      <a:pt x="485" y="138"/>
                    </a:lnTo>
                    <a:lnTo>
                      <a:pt x="468" y="232"/>
                    </a:lnTo>
                    <a:lnTo>
                      <a:pt x="529" y="243"/>
                    </a:lnTo>
                    <a:lnTo>
                      <a:pt x="645" y="254"/>
                    </a:lnTo>
                    <a:lnTo>
                      <a:pt x="706" y="259"/>
                    </a:lnTo>
                    <a:lnTo>
                      <a:pt x="689" y="419"/>
                    </a:lnTo>
                    <a:lnTo>
                      <a:pt x="667" y="585"/>
                    </a:lnTo>
                    <a:lnTo>
                      <a:pt x="639" y="794"/>
                    </a:lnTo>
                    <a:lnTo>
                      <a:pt x="628" y="871"/>
                    </a:lnTo>
                    <a:lnTo>
                      <a:pt x="623" y="89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2" name="Freeform 38">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 name="T30" fmla="*/ 915 w 926"/>
                  <a:gd name="T31" fmla="*/ 248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lnTo>
                      <a:pt x="915" y="248"/>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3" name="Freeform 39">
                <a:extLst/>
              </p:cNvPr>
              <p:cNvSpPr>
                <a:spLocks/>
              </p:cNvSpPr>
              <p:nvPr/>
            </p:nvSpPr>
            <p:spPr bwMode="auto">
              <a:xfrm>
                <a:off x="3465513" y="2540000"/>
                <a:ext cx="1470025" cy="1147763"/>
              </a:xfrm>
              <a:custGeom>
                <a:avLst/>
                <a:gdLst>
                  <a:gd name="T0" fmla="*/ 915 w 926"/>
                  <a:gd name="T1" fmla="*/ 248 h 723"/>
                  <a:gd name="T2" fmla="*/ 926 w 926"/>
                  <a:gd name="T3" fmla="*/ 88 h 723"/>
                  <a:gd name="T4" fmla="*/ 689 w 926"/>
                  <a:gd name="T5" fmla="*/ 66 h 723"/>
                  <a:gd name="T6" fmla="*/ 507 w 926"/>
                  <a:gd name="T7" fmla="*/ 50 h 723"/>
                  <a:gd name="T8" fmla="*/ 237 w 926"/>
                  <a:gd name="T9" fmla="*/ 17 h 723"/>
                  <a:gd name="T10" fmla="*/ 83 w 926"/>
                  <a:gd name="T11" fmla="*/ 0 h 723"/>
                  <a:gd name="T12" fmla="*/ 66 w 926"/>
                  <a:gd name="T13" fmla="*/ 160 h 723"/>
                  <a:gd name="T14" fmla="*/ 38 w 926"/>
                  <a:gd name="T15" fmla="*/ 326 h 723"/>
                  <a:gd name="T16" fmla="*/ 11 w 926"/>
                  <a:gd name="T17" fmla="*/ 535 h 723"/>
                  <a:gd name="T18" fmla="*/ 0 w 926"/>
                  <a:gd name="T19" fmla="*/ 612 h 723"/>
                  <a:gd name="T20" fmla="*/ 0 w 926"/>
                  <a:gd name="T21" fmla="*/ 635 h 723"/>
                  <a:gd name="T22" fmla="*/ 248 w 926"/>
                  <a:gd name="T23" fmla="*/ 662 h 723"/>
                  <a:gd name="T24" fmla="*/ 529 w 926"/>
                  <a:gd name="T25" fmla="*/ 695 h 723"/>
                  <a:gd name="T26" fmla="*/ 761 w 926"/>
                  <a:gd name="T27" fmla="*/ 717 h 723"/>
                  <a:gd name="T28" fmla="*/ 882 w 926"/>
                  <a:gd name="T29" fmla="*/ 72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6" h="723">
                    <a:moveTo>
                      <a:pt x="915" y="248"/>
                    </a:moveTo>
                    <a:lnTo>
                      <a:pt x="926" y="88"/>
                    </a:lnTo>
                    <a:lnTo>
                      <a:pt x="689" y="66"/>
                    </a:lnTo>
                    <a:lnTo>
                      <a:pt x="507" y="50"/>
                    </a:lnTo>
                    <a:lnTo>
                      <a:pt x="237" y="17"/>
                    </a:lnTo>
                    <a:lnTo>
                      <a:pt x="83" y="0"/>
                    </a:lnTo>
                    <a:lnTo>
                      <a:pt x="66" y="160"/>
                    </a:lnTo>
                    <a:lnTo>
                      <a:pt x="38" y="326"/>
                    </a:lnTo>
                    <a:lnTo>
                      <a:pt x="11" y="535"/>
                    </a:lnTo>
                    <a:lnTo>
                      <a:pt x="0" y="612"/>
                    </a:lnTo>
                    <a:lnTo>
                      <a:pt x="0" y="635"/>
                    </a:lnTo>
                    <a:lnTo>
                      <a:pt x="248" y="662"/>
                    </a:lnTo>
                    <a:lnTo>
                      <a:pt x="529" y="695"/>
                    </a:lnTo>
                    <a:lnTo>
                      <a:pt x="761" y="717"/>
                    </a:lnTo>
                    <a:lnTo>
                      <a:pt x="882" y="723"/>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4" name="Freeform 40">
                <a:extLst/>
              </p:cNvPr>
              <p:cNvSpPr>
                <a:spLocks/>
              </p:cNvSpPr>
              <p:nvPr/>
            </p:nvSpPr>
            <p:spPr bwMode="auto">
              <a:xfrm>
                <a:off x="3263900" y="3565525"/>
                <a:ext cx="1409700" cy="1470025"/>
              </a:xfrm>
              <a:custGeom>
                <a:avLst/>
                <a:gdLst>
                  <a:gd name="T0" fmla="*/ 336 w 888"/>
                  <a:gd name="T1" fmla="*/ 882 h 926"/>
                  <a:gd name="T2" fmla="*/ 331 w 888"/>
                  <a:gd name="T3" fmla="*/ 838 h 926"/>
                  <a:gd name="T4" fmla="*/ 397 w 888"/>
                  <a:gd name="T5" fmla="*/ 844 h 926"/>
                  <a:gd name="T6" fmla="*/ 612 w 888"/>
                  <a:gd name="T7" fmla="*/ 866 h 926"/>
                  <a:gd name="T8" fmla="*/ 822 w 888"/>
                  <a:gd name="T9" fmla="*/ 877 h 926"/>
                  <a:gd name="T10" fmla="*/ 833 w 888"/>
                  <a:gd name="T11" fmla="*/ 711 h 926"/>
                  <a:gd name="T12" fmla="*/ 860 w 888"/>
                  <a:gd name="T13" fmla="*/ 298 h 926"/>
                  <a:gd name="T14" fmla="*/ 871 w 888"/>
                  <a:gd name="T15" fmla="*/ 154 h 926"/>
                  <a:gd name="T16" fmla="*/ 888 w 888"/>
                  <a:gd name="T17" fmla="*/ 160 h 926"/>
                  <a:gd name="T18" fmla="*/ 888 w 888"/>
                  <a:gd name="T19" fmla="*/ 77 h 926"/>
                  <a:gd name="T20" fmla="*/ 651 w 888"/>
                  <a:gd name="T21" fmla="*/ 60 h 926"/>
                  <a:gd name="T22" fmla="*/ 375 w 888"/>
                  <a:gd name="T23" fmla="*/ 27 h 926"/>
                  <a:gd name="T24" fmla="*/ 121 w 888"/>
                  <a:gd name="T25" fmla="*/ 0 h 926"/>
                  <a:gd name="T26" fmla="*/ 94 w 888"/>
                  <a:gd name="T27" fmla="*/ 226 h 926"/>
                  <a:gd name="T28" fmla="*/ 44 w 888"/>
                  <a:gd name="T29" fmla="*/ 618 h 926"/>
                  <a:gd name="T30" fmla="*/ 17 w 888"/>
                  <a:gd name="T31" fmla="*/ 811 h 926"/>
                  <a:gd name="T32" fmla="*/ 0 w 888"/>
                  <a:gd name="T33" fmla="*/ 910 h 926"/>
                  <a:gd name="T34" fmla="*/ 110 w 888"/>
                  <a:gd name="T35" fmla="*/ 926 h 926"/>
                  <a:gd name="T36" fmla="*/ 121 w 888"/>
                  <a:gd name="T37" fmla="*/ 849 h 926"/>
                  <a:gd name="T38" fmla="*/ 243 w 888"/>
                  <a:gd name="T39" fmla="*/ 871 h 926"/>
                  <a:gd name="T40" fmla="*/ 336 w 888"/>
                  <a:gd name="T41" fmla="*/ 88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8" h="926">
                    <a:moveTo>
                      <a:pt x="336" y="882"/>
                    </a:moveTo>
                    <a:lnTo>
                      <a:pt x="331" y="838"/>
                    </a:lnTo>
                    <a:lnTo>
                      <a:pt x="397" y="844"/>
                    </a:lnTo>
                    <a:lnTo>
                      <a:pt x="612" y="866"/>
                    </a:lnTo>
                    <a:lnTo>
                      <a:pt x="822" y="877"/>
                    </a:lnTo>
                    <a:lnTo>
                      <a:pt x="833" y="711"/>
                    </a:lnTo>
                    <a:lnTo>
                      <a:pt x="860" y="298"/>
                    </a:lnTo>
                    <a:lnTo>
                      <a:pt x="871" y="154"/>
                    </a:lnTo>
                    <a:lnTo>
                      <a:pt x="888" y="160"/>
                    </a:lnTo>
                    <a:lnTo>
                      <a:pt x="888" y="77"/>
                    </a:lnTo>
                    <a:lnTo>
                      <a:pt x="651" y="60"/>
                    </a:lnTo>
                    <a:lnTo>
                      <a:pt x="375" y="27"/>
                    </a:lnTo>
                    <a:lnTo>
                      <a:pt x="121" y="0"/>
                    </a:lnTo>
                    <a:lnTo>
                      <a:pt x="94" y="226"/>
                    </a:lnTo>
                    <a:lnTo>
                      <a:pt x="44" y="618"/>
                    </a:lnTo>
                    <a:lnTo>
                      <a:pt x="17" y="811"/>
                    </a:lnTo>
                    <a:lnTo>
                      <a:pt x="0" y="910"/>
                    </a:lnTo>
                    <a:lnTo>
                      <a:pt x="110" y="926"/>
                    </a:lnTo>
                    <a:lnTo>
                      <a:pt x="121" y="849"/>
                    </a:lnTo>
                    <a:lnTo>
                      <a:pt x="243" y="871"/>
                    </a:lnTo>
                    <a:lnTo>
                      <a:pt x="336" y="88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5" name="Freeform 41">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 name="T116" fmla="*/ 839 w 1026"/>
                  <a:gd name="T117"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lnTo>
                      <a:pt x="839" y="855"/>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66" name="Freeform 42">
                <a:extLst/>
              </p:cNvPr>
              <p:cNvSpPr>
                <a:spLocks/>
              </p:cNvSpPr>
              <p:nvPr/>
            </p:nvSpPr>
            <p:spPr bwMode="auto">
              <a:xfrm>
                <a:off x="803275" y="639763"/>
                <a:ext cx="1628775" cy="1357313"/>
              </a:xfrm>
              <a:custGeom>
                <a:avLst/>
                <a:gdLst>
                  <a:gd name="T0" fmla="*/ 839 w 1026"/>
                  <a:gd name="T1" fmla="*/ 855 h 855"/>
                  <a:gd name="T2" fmla="*/ 872 w 1026"/>
                  <a:gd name="T3" fmla="*/ 723 h 855"/>
                  <a:gd name="T4" fmla="*/ 905 w 1026"/>
                  <a:gd name="T5" fmla="*/ 590 h 855"/>
                  <a:gd name="T6" fmla="*/ 910 w 1026"/>
                  <a:gd name="T7" fmla="*/ 563 h 855"/>
                  <a:gd name="T8" fmla="*/ 932 w 1026"/>
                  <a:gd name="T9" fmla="*/ 518 h 855"/>
                  <a:gd name="T10" fmla="*/ 927 w 1026"/>
                  <a:gd name="T11" fmla="*/ 513 h 855"/>
                  <a:gd name="T12" fmla="*/ 905 w 1026"/>
                  <a:gd name="T13" fmla="*/ 507 h 855"/>
                  <a:gd name="T14" fmla="*/ 899 w 1026"/>
                  <a:gd name="T15" fmla="*/ 496 h 855"/>
                  <a:gd name="T16" fmla="*/ 899 w 1026"/>
                  <a:gd name="T17" fmla="*/ 485 h 855"/>
                  <a:gd name="T18" fmla="*/ 905 w 1026"/>
                  <a:gd name="T19" fmla="*/ 463 h 855"/>
                  <a:gd name="T20" fmla="*/ 938 w 1026"/>
                  <a:gd name="T21" fmla="*/ 425 h 855"/>
                  <a:gd name="T22" fmla="*/ 949 w 1026"/>
                  <a:gd name="T23" fmla="*/ 414 h 855"/>
                  <a:gd name="T24" fmla="*/ 960 w 1026"/>
                  <a:gd name="T25" fmla="*/ 408 h 855"/>
                  <a:gd name="T26" fmla="*/ 971 w 1026"/>
                  <a:gd name="T27" fmla="*/ 381 h 855"/>
                  <a:gd name="T28" fmla="*/ 999 w 1026"/>
                  <a:gd name="T29" fmla="*/ 336 h 855"/>
                  <a:gd name="T30" fmla="*/ 1026 w 1026"/>
                  <a:gd name="T31" fmla="*/ 309 h 855"/>
                  <a:gd name="T32" fmla="*/ 1026 w 1026"/>
                  <a:gd name="T33" fmla="*/ 287 h 855"/>
                  <a:gd name="T34" fmla="*/ 1004 w 1026"/>
                  <a:gd name="T35" fmla="*/ 265 h 855"/>
                  <a:gd name="T36" fmla="*/ 993 w 1026"/>
                  <a:gd name="T37" fmla="*/ 232 h 855"/>
                  <a:gd name="T38" fmla="*/ 899 w 1026"/>
                  <a:gd name="T39" fmla="*/ 204 h 855"/>
                  <a:gd name="T40" fmla="*/ 789 w 1026"/>
                  <a:gd name="T41" fmla="*/ 182 h 855"/>
                  <a:gd name="T42" fmla="*/ 673 w 1026"/>
                  <a:gd name="T43" fmla="*/ 182 h 855"/>
                  <a:gd name="T44" fmla="*/ 668 w 1026"/>
                  <a:gd name="T45" fmla="*/ 171 h 855"/>
                  <a:gd name="T46" fmla="*/ 629 w 1026"/>
                  <a:gd name="T47" fmla="*/ 187 h 855"/>
                  <a:gd name="T48" fmla="*/ 596 w 1026"/>
                  <a:gd name="T49" fmla="*/ 182 h 855"/>
                  <a:gd name="T50" fmla="*/ 579 w 1026"/>
                  <a:gd name="T51" fmla="*/ 171 h 855"/>
                  <a:gd name="T52" fmla="*/ 568 w 1026"/>
                  <a:gd name="T53" fmla="*/ 176 h 855"/>
                  <a:gd name="T54" fmla="*/ 535 w 1026"/>
                  <a:gd name="T55" fmla="*/ 171 h 855"/>
                  <a:gd name="T56" fmla="*/ 524 w 1026"/>
                  <a:gd name="T57" fmla="*/ 165 h 855"/>
                  <a:gd name="T58" fmla="*/ 486 w 1026"/>
                  <a:gd name="T59" fmla="*/ 149 h 855"/>
                  <a:gd name="T60" fmla="*/ 480 w 1026"/>
                  <a:gd name="T61" fmla="*/ 149 h 855"/>
                  <a:gd name="T62" fmla="*/ 447 w 1026"/>
                  <a:gd name="T63" fmla="*/ 138 h 855"/>
                  <a:gd name="T64" fmla="*/ 431 w 1026"/>
                  <a:gd name="T65" fmla="*/ 149 h 855"/>
                  <a:gd name="T66" fmla="*/ 386 w 1026"/>
                  <a:gd name="T67" fmla="*/ 149 h 855"/>
                  <a:gd name="T68" fmla="*/ 342 w 1026"/>
                  <a:gd name="T69" fmla="*/ 116 h 855"/>
                  <a:gd name="T70" fmla="*/ 348 w 1026"/>
                  <a:gd name="T71" fmla="*/ 110 h 855"/>
                  <a:gd name="T72" fmla="*/ 348 w 1026"/>
                  <a:gd name="T73" fmla="*/ 55 h 855"/>
                  <a:gd name="T74" fmla="*/ 331 w 1026"/>
                  <a:gd name="T75" fmla="*/ 27 h 855"/>
                  <a:gd name="T76" fmla="*/ 304 w 1026"/>
                  <a:gd name="T77" fmla="*/ 22 h 855"/>
                  <a:gd name="T78" fmla="*/ 298 w 1026"/>
                  <a:gd name="T79" fmla="*/ 5 h 855"/>
                  <a:gd name="T80" fmla="*/ 282 w 1026"/>
                  <a:gd name="T81" fmla="*/ 0 h 855"/>
                  <a:gd name="T82" fmla="*/ 238 w 1026"/>
                  <a:gd name="T83" fmla="*/ 16 h 855"/>
                  <a:gd name="T84" fmla="*/ 221 w 1026"/>
                  <a:gd name="T85" fmla="*/ 61 h 855"/>
                  <a:gd name="T86" fmla="*/ 199 w 1026"/>
                  <a:gd name="T87" fmla="*/ 138 h 855"/>
                  <a:gd name="T88" fmla="*/ 171 w 1026"/>
                  <a:gd name="T89" fmla="*/ 182 h 855"/>
                  <a:gd name="T90" fmla="*/ 138 w 1026"/>
                  <a:gd name="T91" fmla="*/ 287 h 855"/>
                  <a:gd name="T92" fmla="*/ 89 w 1026"/>
                  <a:gd name="T93" fmla="*/ 386 h 855"/>
                  <a:gd name="T94" fmla="*/ 28 w 1026"/>
                  <a:gd name="T95" fmla="*/ 480 h 855"/>
                  <a:gd name="T96" fmla="*/ 17 w 1026"/>
                  <a:gd name="T97" fmla="*/ 502 h 855"/>
                  <a:gd name="T98" fmla="*/ 11 w 1026"/>
                  <a:gd name="T99" fmla="*/ 563 h 855"/>
                  <a:gd name="T100" fmla="*/ 0 w 1026"/>
                  <a:gd name="T101" fmla="*/ 607 h 855"/>
                  <a:gd name="T102" fmla="*/ 17 w 1026"/>
                  <a:gd name="T103" fmla="*/ 634 h 855"/>
                  <a:gd name="T104" fmla="*/ 67 w 1026"/>
                  <a:gd name="T105" fmla="*/ 651 h 855"/>
                  <a:gd name="T106" fmla="*/ 155 w 1026"/>
                  <a:gd name="T107" fmla="*/ 673 h 855"/>
                  <a:gd name="T108" fmla="*/ 210 w 1026"/>
                  <a:gd name="T109" fmla="*/ 695 h 855"/>
                  <a:gd name="T110" fmla="*/ 304 w 1026"/>
                  <a:gd name="T111" fmla="*/ 723 h 855"/>
                  <a:gd name="T112" fmla="*/ 403 w 1026"/>
                  <a:gd name="T113" fmla="*/ 745 h 855"/>
                  <a:gd name="T114" fmla="*/ 497 w 1026"/>
                  <a:gd name="T115" fmla="*/ 772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6" h="855">
                    <a:moveTo>
                      <a:pt x="839" y="855"/>
                    </a:moveTo>
                    <a:lnTo>
                      <a:pt x="872" y="723"/>
                    </a:lnTo>
                    <a:lnTo>
                      <a:pt x="905" y="590"/>
                    </a:lnTo>
                    <a:lnTo>
                      <a:pt x="910" y="563"/>
                    </a:lnTo>
                    <a:lnTo>
                      <a:pt x="932" y="518"/>
                    </a:lnTo>
                    <a:lnTo>
                      <a:pt x="927" y="513"/>
                    </a:lnTo>
                    <a:lnTo>
                      <a:pt x="905" y="507"/>
                    </a:lnTo>
                    <a:lnTo>
                      <a:pt x="899" y="496"/>
                    </a:lnTo>
                    <a:lnTo>
                      <a:pt x="899" y="485"/>
                    </a:lnTo>
                    <a:lnTo>
                      <a:pt x="905" y="463"/>
                    </a:lnTo>
                    <a:lnTo>
                      <a:pt x="938" y="425"/>
                    </a:lnTo>
                    <a:lnTo>
                      <a:pt x="949" y="414"/>
                    </a:lnTo>
                    <a:lnTo>
                      <a:pt x="960" y="408"/>
                    </a:lnTo>
                    <a:lnTo>
                      <a:pt x="971" y="381"/>
                    </a:lnTo>
                    <a:lnTo>
                      <a:pt x="999" y="336"/>
                    </a:lnTo>
                    <a:lnTo>
                      <a:pt x="1026" y="309"/>
                    </a:lnTo>
                    <a:lnTo>
                      <a:pt x="1026" y="287"/>
                    </a:lnTo>
                    <a:lnTo>
                      <a:pt x="1004" y="265"/>
                    </a:lnTo>
                    <a:lnTo>
                      <a:pt x="993" y="232"/>
                    </a:lnTo>
                    <a:lnTo>
                      <a:pt x="899" y="204"/>
                    </a:lnTo>
                    <a:lnTo>
                      <a:pt x="789" y="182"/>
                    </a:lnTo>
                    <a:lnTo>
                      <a:pt x="673" y="182"/>
                    </a:lnTo>
                    <a:lnTo>
                      <a:pt x="668" y="171"/>
                    </a:lnTo>
                    <a:lnTo>
                      <a:pt x="629" y="187"/>
                    </a:lnTo>
                    <a:lnTo>
                      <a:pt x="596" y="182"/>
                    </a:lnTo>
                    <a:lnTo>
                      <a:pt x="579" y="171"/>
                    </a:lnTo>
                    <a:lnTo>
                      <a:pt x="568" y="176"/>
                    </a:lnTo>
                    <a:lnTo>
                      <a:pt x="535" y="171"/>
                    </a:lnTo>
                    <a:lnTo>
                      <a:pt x="524" y="165"/>
                    </a:lnTo>
                    <a:lnTo>
                      <a:pt x="486" y="149"/>
                    </a:lnTo>
                    <a:lnTo>
                      <a:pt x="480" y="149"/>
                    </a:lnTo>
                    <a:lnTo>
                      <a:pt x="447" y="138"/>
                    </a:lnTo>
                    <a:lnTo>
                      <a:pt x="431" y="149"/>
                    </a:lnTo>
                    <a:lnTo>
                      <a:pt x="386" y="149"/>
                    </a:lnTo>
                    <a:lnTo>
                      <a:pt x="342" y="116"/>
                    </a:lnTo>
                    <a:lnTo>
                      <a:pt x="348" y="110"/>
                    </a:lnTo>
                    <a:lnTo>
                      <a:pt x="348" y="55"/>
                    </a:lnTo>
                    <a:lnTo>
                      <a:pt x="331" y="27"/>
                    </a:lnTo>
                    <a:lnTo>
                      <a:pt x="304" y="22"/>
                    </a:lnTo>
                    <a:lnTo>
                      <a:pt x="298" y="5"/>
                    </a:lnTo>
                    <a:lnTo>
                      <a:pt x="282" y="0"/>
                    </a:lnTo>
                    <a:lnTo>
                      <a:pt x="238" y="16"/>
                    </a:lnTo>
                    <a:lnTo>
                      <a:pt x="221" y="61"/>
                    </a:lnTo>
                    <a:lnTo>
                      <a:pt x="199" y="138"/>
                    </a:lnTo>
                    <a:lnTo>
                      <a:pt x="171" y="182"/>
                    </a:lnTo>
                    <a:lnTo>
                      <a:pt x="138" y="287"/>
                    </a:lnTo>
                    <a:lnTo>
                      <a:pt x="89" y="386"/>
                    </a:lnTo>
                    <a:lnTo>
                      <a:pt x="28" y="480"/>
                    </a:lnTo>
                    <a:lnTo>
                      <a:pt x="17" y="502"/>
                    </a:lnTo>
                    <a:lnTo>
                      <a:pt x="11" y="563"/>
                    </a:lnTo>
                    <a:lnTo>
                      <a:pt x="0" y="607"/>
                    </a:lnTo>
                    <a:lnTo>
                      <a:pt x="17" y="634"/>
                    </a:lnTo>
                    <a:lnTo>
                      <a:pt x="67" y="651"/>
                    </a:lnTo>
                    <a:lnTo>
                      <a:pt x="155" y="673"/>
                    </a:lnTo>
                    <a:lnTo>
                      <a:pt x="210" y="695"/>
                    </a:lnTo>
                    <a:lnTo>
                      <a:pt x="304" y="723"/>
                    </a:lnTo>
                    <a:lnTo>
                      <a:pt x="403" y="745"/>
                    </a:lnTo>
                    <a:lnTo>
                      <a:pt x="497" y="77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67" name="Freeform 43">
                <a:extLst/>
              </p:cNvPr>
              <p:cNvSpPr>
                <a:spLocks/>
              </p:cNvSpPr>
              <p:nvPr/>
            </p:nvSpPr>
            <p:spPr bwMode="auto">
              <a:xfrm>
                <a:off x="4673600" y="595313"/>
                <a:ext cx="1322388" cy="831850"/>
              </a:xfrm>
              <a:custGeom>
                <a:avLst/>
                <a:gdLst>
                  <a:gd name="T0" fmla="*/ 833 w 833"/>
                  <a:gd name="T1" fmla="*/ 524 h 524"/>
                  <a:gd name="T2" fmla="*/ 833 w 833"/>
                  <a:gd name="T3" fmla="*/ 469 h 524"/>
                  <a:gd name="T4" fmla="*/ 816 w 833"/>
                  <a:gd name="T5" fmla="*/ 414 h 524"/>
                  <a:gd name="T6" fmla="*/ 805 w 833"/>
                  <a:gd name="T7" fmla="*/ 315 h 524"/>
                  <a:gd name="T8" fmla="*/ 799 w 833"/>
                  <a:gd name="T9" fmla="*/ 243 h 524"/>
                  <a:gd name="T10" fmla="*/ 788 w 833"/>
                  <a:gd name="T11" fmla="*/ 215 h 524"/>
                  <a:gd name="T12" fmla="*/ 772 w 833"/>
                  <a:gd name="T13" fmla="*/ 177 h 524"/>
                  <a:gd name="T14" fmla="*/ 772 w 833"/>
                  <a:gd name="T15" fmla="*/ 105 h 524"/>
                  <a:gd name="T16" fmla="*/ 777 w 833"/>
                  <a:gd name="T17" fmla="*/ 72 h 524"/>
                  <a:gd name="T18" fmla="*/ 766 w 833"/>
                  <a:gd name="T19" fmla="*/ 33 h 524"/>
                  <a:gd name="T20" fmla="*/ 557 w 833"/>
                  <a:gd name="T21" fmla="*/ 28 h 524"/>
                  <a:gd name="T22" fmla="*/ 419 w 833"/>
                  <a:gd name="T23" fmla="*/ 22 h 524"/>
                  <a:gd name="T24" fmla="*/ 220 w 833"/>
                  <a:gd name="T25" fmla="*/ 17 h 524"/>
                  <a:gd name="T26" fmla="*/ 38 w 833"/>
                  <a:gd name="T27" fmla="*/ 0 h 524"/>
                  <a:gd name="T28" fmla="*/ 33 w 833"/>
                  <a:gd name="T29" fmla="*/ 105 h 524"/>
                  <a:gd name="T30" fmla="*/ 22 w 833"/>
                  <a:gd name="T31" fmla="*/ 215 h 524"/>
                  <a:gd name="T32" fmla="*/ 5 w 833"/>
                  <a:gd name="T33" fmla="*/ 398 h 524"/>
                  <a:gd name="T34" fmla="*/ 0 w 833"/>
                  <a:gd name="T35" fmla="*/ 480 h 524"/>
                  <a:gd name="T36" fmla="*/ 419 w 833"/>
                  <a:gd name="T37" fmla="*/ 508 h 524"/>
                  <a:gd name="T38" fmla="*/ 833 w 833"/>
                  <a:gd name="T39"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524">
                    <a:moveTo>
                      <a:pt x="833" y="524"/>
                    </a:moveTo>
                    <a:lnTo>
                      <a:pt x="833" y="469"/>
                    </a:lnTo>
                    <a:lnTo>
                      <a:pt x="816" y="414"/>
                    </a:lnTo>
                    <a:lnTo>
                      <a:pt x="805" y="315"/>
                    </a:lnTo>
                    <a:lnTo>
                      <a:pt x="799" y="243"/>
                    </a:lnTo>
                    <a:lnTo>
                      <a:pt x="788" y="215"/>
                    </a:lnTo>
                    <a:lnTo>
                      <a:pt x="772" y="177"/>
                    </a:lnTo>
                    <a:lnTo>
                      <a:pt x="772" y="105"/>
                    </a:lnTo>
                    <a:lnTo>
                      <a:pt x="777" y="72"/>
                    </a:lnTo>
                    <a:lnTo>
                      <a:pt x="766" y="33"/>
                    </a:lnTo>
                    <a:lnTo>
                      <a:pt x="557" y="28"/>
                    </a:lnTo>
                    <a:lnTo>
                      <a:pt x="419" y="22"/>
                    </a:lnTo>
                    <a:lnTo>
                      <a:pt x="220" y="17"/>
                    </a:lnTo>
                    <a:lnTo>
                      <a:pt x="38" y="0"/>
                    </a:lnTo>
                    <a:lnTo>
                      <a:pt x="33" y="105"/>
                    </a:lnTo>
                    <a:lnTo>
                      <a:pt x="22" y="215"/>
                    </a:lnTo>
                    <a:lnTo>
                      <a:pt x="5" y="398"/>
                    </a:lnTo>
                    <a:lnTo>
                      <a:pt x="0" y="480"/>
                    </a:lnTo>
                    <a:lnTo>
                      <a:pt x="419" y="508"/>
                    </a:lnTo>
                    <a:lnTo>
                      <a:pt x="833" y="524"/>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8" name="Freeform 44">
                <a:extLst/>
              </p:cNvPr>
              <p:cNvSpPr>
                <a:spLocks/>
              </p:cNvSpPr>
              <p:nvPr/>
            </p:nvSpPr>
            <p:spPr bwMode="auto">
              <a:xfrm>
                <a:off x="4611688" y="1366838"/>
                <a:ext cx="1409700" cy="946150"/>
              </a:xfrm>
              <a:custGeom>
                <a:avLst/>
                <a:gdLst>
                  <a:gd name="T0" fmla="*/ 883 w 888"/>
                  <a:gd name="T1" fmla="*/ 590 h 596"/>
                  <a:gd name="T2" fmla="*/ 877 w 888"/>
                  <a:gd name="T3" fmla="*/ 585 h 596"/>
                  <a:gd name="T4" fmla="*/ 866 w 888"/>
                  <a:gd name="T5" fmla="*/ 557 h 596"/>
                  <a:gd name="T6" fmla="*/ 883 w 888"/>
                  <a:gd name="T7" fmla="*/ 529 h 596"/>
                  <a:gd name="T8" fmla="*/ 888 w 888"/>
                  <a:gd name="T9" fmla="*/ 491 h 596"/>
                  <a:gd name="T10" fmla="*/ 866 w 888"/>
                  <a:gd name="T11" fmla="*/ 474 h 596"/>
                  <a:gd name="T12" fmla="*/ 866 w 888"/>
                  <a:gd name="T13" fmla="*/ 452 h 596"/>
                  <a:gd name="T14" fmla="*/ 872 w 888"/>
                  <a:gd name="T15" fmla="*/ 430 h 596"/>
                  <a:gd name="T16" fmla="*/ 888 w 888"/>
                  <a:gd name="T17" fmla="*/ 425 h 596"/>
                  <a:gd name="T18" fmla="*/ 888 w 888"/>
                  <a:gd name="T19" fmla="*/ 386 h 596"/>
                  <a:gd name="T20" fmla="*/ 888 w 888"/>
                  <a:gd name="T21" fmla="*/ 160 h 596"/>
                  <a:gd name="T22" fmla="*/ 883 w 888"/>
                  <a:gd name="T23" fmla="*/ 138 h 596"/>
                  <a:gd name="T24" fmla="*/ 855 w 888"/>
                  <a:gd name="T25" fmla="*/ 116 h 596"/>
                  <a:gd name="T26" fmla="*/ 844 w 888"/>
                  <a:gd name="T27" fmla="*/ 99 h 596"/>
                  <a:gd name="T28" fmla="*/ 844 w 888"/>
                  <a:gd name="T29" fmla="*/ 83 h 596"/>
                  <a:gd name="T30" fmla="*/ 861 w 888"/>
                  <a:gd name="T31" fmla="*/ 77 h 596"/>
                  <a:gd name="T32" fmla="*/ 872 w 888"/>
                  <a:gd name="T33" fmla="*/ 60 h 596"/>
                  <a:gd name="T34" fmla="*/ 872 w 888"/>
                  <a:gd name="T35" fmla="*/ 44 h 596"/>
                  <a:gd name="T36" fmla="*/ 452 w 888"/>
                  <a:gd name="T37" fmla="*/ 27 h 596"/>
                  <a:gd name="T38" fmla="*/ 39 w 888"/>
                  <a:gd name="T39" fmla="*/ 0 h 596"/>
                  <a:gd name="T40" fmla="*/ 33 w 888"/>
                  <a:gd name="T41" fmla="*/ 38 h 596"/>
                  <a:gd name="T42" fmla="*/ 22 w 888"/>
                  <a:gd name="T43" fmla="*/ 160 h 596"/>
                  <a:gd name="T44" fmla="*/ 11 w 888"/>
                  <a:gd name="T45" fmla="*/ 287 h 596"/>
                  <a:gd name="T46" fmla="*/ 0 w 888"/>
                  <a:gd name="T47" fmla="*/ 469 h 596"/>
                  <a:gd name="T48" fmla="*/ 116 w 888"/>
                  <a:gd name="T49" fmla="*/ 480 h 596"/>
                  <a:gd name="T50" fmla="*/ 259 w 888"/>
                  <a:gd name="T51" fmla="*/ 485 h 596"/>
                  <a:gd name="T52" fmla="*/ 392 w 888"/>
                  <a:gd name="T53" fmla="*/ 496 h 596"/>
                  <a:gd name="T54" fmla="*/ 568 w 888"/>
                  <a:gd name="T55" fmla="*/ 507 h 596"/>
                  <a:gd name="T56" fmla="*/ 645 w 888"/>
                  <a:gd name="T57" fmla="*/ 502 h 596"/>
                  <a:gd name="T58" fmla="*/ 668 w 888"/>
                  <a:gd name="T59" fmla="*/ 518 h 596"/>
                  <a:gd name="T60" fmla="*/ 701 w 888"/>
                  <a:gd name="T61" fmla="*/ 540 h 596"/>
                  <a:gd name="T62" fmla="*/ 706 w 888"/>
                  <a:gd name="T63" fmla="*/ 546 h 596"/>
                  <a:gd name="T64" fmla="*/ 734 w 888"/>
                  <a:gd name="T65" fmla="*/ 535 h 596"/>
                  <a:gd name="T66" fmla="*/ 761 w 888"/>
                  <a:gd name="T67" fmla="*/ 535 h 596"/>
                  <a:gd name="T68" fmla="*/ 783 w 888"/>
                  <a:gd name="T69" fmla="*/ 535 h 596"/>
                  <a:gd name="T70" fmla="*/ 805 w 888"/>
                  <a:gd name="T71" fmla="*/ 546 h 596"/>
                  <a:gd name="T72" fmla="*/ 838 w 888"/>
                  <a:gd name="T73" fmla="*/ 552 h 596"/>
                  <a:gd name="T74" fmla="*/ 861 w 888"/>
                  <a:gd name="T75" fmla="*/ 568 h 596"/>
                  <a:gd name="T76" fmla="*/ 866 w 888"/>
                  <a:gd name="T77" fmla="*/ 579 h 596"/>
                  <a:gd name="T78" fmla="*/ 872 w 888"/>
                  <a:gd name="T79" fmla="*/ 596 h 596"/>
                  <a:gd name="T80" fmla="*/ 877 w 888"/>
                  <a:gd name="T81" fmla="*/ 590 h 596"/>
                  <a:gd name="T82" fmla="*/ 883 w 888"/>
                  <a:gd name="T83" fmla="*/ 59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96">
                    <a:moveTo>
                      <a:pt x="883" y="590"/>
                    </a:moveTo>
                    <a:lnTo>
                      <a:pt x="877" y="585"/>
                    </a:lnTo>
                    <a:lnTo>
                      <a:pt x="866" y="557"/>
                    </a:lnTo>
                    <a:lnTo>
                      <a:pt x="883" y="529"/>
                    </a:lnTo>
                    <a:lnTo>
                      <a:pt x="888" y="491"/>
                    </a:lnTo>
                    <a:lnTo>
                      <a:pt x="866" y="474"/>
                    </a:lnTo>
                    <a:lnTo>
                      <a:pt x="866" y="452"/>
                    </a:lnTo>
                    <a:lnTo>
                      <a:pt x="872" y="430"/>
                    </a:lnTo>
                    <a:lnTo>
                      <a:pt x="888" y="425"/>
                    </a:lnTo>
                    <a:lnTo>
                      <a:pt x="888" y="386"/>
                    </a:lnTo>
                    <a:lnTo>
                      <a:pt x="888" y="160"/>
                    </a:lnTo>
                    <a:lnTo>
                      <a:pt x="883" y="138"/>
                    </a:lnTo>
                    <a:lnTo>
                      <a:pt x="855" y="116"/>
                    </a:lnTo>
                    <a:lnTo>
                      <a:pt x="844" y="99"/>
                    </a:lnTo>
                    <a:lnTo>
                      <a:pt x="844" y="83"/>
                    </a:lnTo>
                    <a:lnTo>
                      <a:pt x="861" y="77"/>
                    </a:lnTo>
                    <a:lnTo>
                      <a:pt x="872" y="60"/>
                    </a:lnTo>
                    <a:lnTo>
                      <a:pt x="872" y="44"/>
                    </a:lnTo>
                    <a:lnTo>
                      <a:pt x="452" y="27"/>
                    </a:lnTo>
                    <a:lnTo>
                      <a:pt x="39" y="0"/>
                    </a:lnTo>
                    <a:lnTo>
                      <a:pt x="33" y="38"/>
                    </a:lnTo>
                    <a:lnTo>
                      <a:pt x="22" y="160"/>
                    </a:lnTo>
                    <a:lnTo>
                      <a:pt x="11" y="287"/>
                    </a:lnTo>
                    <a:lnTo>
                      <a:pt x="0" y="469"/>
                    </a:lnTo>
                    <a:lnTo>
                      <a:pt x="116" y="480"/>
                    </a:lnTo>
                    <a:lnTo>
                      <a:pt x="259" y="485"/>
                    </a:lnTo>
                    <a:lnTo>
                      <a:pt x="392" y="496"/>
                    </a:lnTo>
                    <a:lnTo>
                      <a:pt x="568" y="507"/>
                    </a:lnTo>
                    <a:lnTo>
                      <a:pt x="645" y="502"/>
                    </a:lnTo>
                    <a:lnTo>
                      <a:pt x="668" y="518"/>
                    </a:lnTo>
                    <a:lnTo>
                      <a:pt x="701" y="540"/>
                    </a:lnTo>
                    <a:lnTo>
                      <a:pt x="706" y="546"/>
                    </a:lnTo>
                    <a:lnTo>
                      <a:pt x="734" y="535"/>
                    </a:lnTo>
                    <a:lnTo>
                      <a:pt x="761" y="535"/>
                    </a:lnTo>
                    <a:lnTo>
                      <a:pt x="783" y="535"/>
                    </a:lnTo>
                    <a:lnTo>
                      <a:pt x="805" y="546"/>
                    </a:lnTo>
                    <a:lnTo>
                      <a:pt x="838" y="552"/>
                    </a:lnTo>
                    <a:lnTo>
                      <a:pt x="861" y="568"/>
                    </a:lnTo>
                    <a:lnTo>
                      <a:pt x="866" y="579"/>
                    </a:lnTo>
                    <a:lnTo>
                      <a:pt x="872" y="596"/>
                    </a:lnTo>
                    <a:lnTo>
                      <a:pt x="877" y="590"/>
                    </a:lnTo>
                    <a:lnTo>
                      <a:pt x="883" y="59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9" name="Freeform 45">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 name="T74" fmla="*/ 1004 w 1048"/>
                  <a:gd name="T75" fmla="*/ 436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lnTo>
                      <a:pt x="1004" y="436"/>
                    </a:lnTo>
                    <a:close/>
                  </a:path>
                </a:pathLst>
              </a:custGeom>
              <a:solidFill>
                <a:schemeClr val="bg1">
                  <a:lumMod val="85000"/>
                </a:schemeClr>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170" name="Freeform 46">
                <a:extLst/>
              </p:cNvPr>
              <p:cNvSpPr>
                <a:spLocks/>
              </p:cNvSpPr>
              <p:nvPr/>
            </p:nvSpPr>
            <p:spPr bwMode="auto">
              <a:xfrm>
                <a:off x="4559300" y="2128838"/>
                <a:ext cx="1663700" cy="822325"/>
              </a:xfrm>
              <a:custGeom>
                <a:avLst/>
                <a:gdLst>
                  <a:gd name="T0" fmla="*/ 1004 w 1048"/>
                  <a:gd name="T1" fmla="*/ 436 h 518"/>
                  <a:gd name="T2" fmla="*/ 1009 w 1048"/>
                  <a:gd name="T3" fmla="*/ 452 h 518"/>
                  <a:gd name="T4" fmla="*/ 1015 w 1048"/>
                  <a:gd name="T5" fmla="*/ 469 h 518"/>
                  <a:gd name="T6" fmla="*/ 1031 w 1048"/>
                  <a:gd name="T7" fmla="*/ 496 h 518"/>
                  <a:gd name="T8" fmla="*/ 1048 w 1048"/>
                  <a:gd name="T9" fmla="*/ 518 h 518"/>
                  <a:gd name="T10" fmla="*/ 1015 w 1048"/>
                  <a:gd name="T11" fmla="*/ 518 h 518"/>
                  <a:gd name="T12" fmla="*/ 695 w 1048"/>
                  <a:gd name="T13" fmla="*/ 513 h 518"/>
                  <a:gd name="T14" fmla="*/ 392 w 1048"/>
                  <a:gd name="T15" fmla="*/ 507 h 518"/>
                  <a:gd name="T16" fmla="*/ 237 w 1048"/>
                  <a:gd name="T17" fmla="*/ 502 h 518"/>
                  <a:gd name="T18" fmla="*/ 243 w 1048"/>
                  <a:gd name="T19" fmla="*/ 342 h 518"/>
                  <a:gd name="T20" fmla="*/ 0 w 1048"/>
                  <a:gd name="T21" fmla="*/ 320 h 518"/>
                  <a:gd name="T22" fmla="*/ 33 w 1048"/>
                  <a:gd name="T23" fmla="*/ 0 h 518"/>
                  <a:gd name="T24" fmla="*/ 144 w 1048"/>
                  <a:gd name="T25" fmla="*/ 5 h 518"/>
                  <a:gd name="T26" fmla="*/ 292 w 1048"/>
                  <a:gd name="T27" fmla="*/ 16 h 518"/>
                  <a:gd name="T28" fmla="*/ 425 w 1048"/>
                  <a:gd name="T29" fmla="*/ 22 h 518"/>
                  <a:gd name="T30" fmla="*/ 601 w 1048"/>
                  <a:gd name="T31" fmla="*/ 33 h 518"/>
                  <a:gd name="T32" fmla="*/ 678 w 1048"/>
                  <a:gd name="T33" fmla="*/ 27 h 518"/>
                  <a:gd name="T34" fmla="*/ 695 w 1048"/>
                  <a:gd name="T35" fmla="*/ 44 h 518"/>
                  <a:gd name="T36" fmla="*/ 728 w 1048"/>
                  <a:gd name="T37" fmla="*/ 66 h 518"/>
                  <a:gd name="T38" fmla="*/ 739 w 1048"/>
                  <a:gd name="T39" fmla="*/ 72 h 518"/>
                  <a:gd name="T40" fmla="*/ 772 w 1048"/>
                  <a:gd name="T41" fmla="*/ 60 h 518"/>
                  <a:gd name="T42" fmla="*/ 800 w 1048"/>
                  <a:gd name="T43" fmla="*/ 60 h 518"/>
                  <a:gd name="T44" fmla="*/ 816 w 1048"/>
                  <a:gd name="T45" fmla="*/ 60 h 518"/>
                  <a:gd name="T46" fmla="*/ 833 w 1048"/>
                  <a:gd name="T47" fmla="*/ 66 h 518"/>
                  <a:gd name="T48" fmla="*/ 871 w 1048"/>
                  <a:gd name="T49" fmla="*/ 83 h 518"/>
                  <a:gd name="T50" fmla="*/ 894 w 1048"/>
                  <a:gd name="T51" fmla="*/ 94 h 518"/>
                  <a:gd name="T52" fmla="*/ 894 w 1048"/>
                  <a:gd name="T53" fmla="*/ 105 h 518"/>
                  <a:gd name="T54" fmla="*/ 899 w 1048"/>
                  <a:gd name="T55" fmla="*/ 121 h 518"/>
                  <a:gd name="T56" fmla="*/ 916 w 1048"/>
                  <a:gd name="T57" fmla="*/ 121 h 518"/>
                  <a:gd name="T58" fmla="*/ 921 w 1048"/>
                  <a:gd name="T59" fmla="*/ 121 h 518"/>
                  <a:gd name="T60" fmla="*/ 927 w 1048"/>
                  <a:gd name="T61" fmla="*/ 160 h 518"/>
                  <a:gd name="T62" fmla="*/ 949 w 1048"/>
                  <a:gd name="T63" fmla="*/ 215 h 518"/>
                  <a:gd name="T64" fmla="*/ 954 w 1048"/>
                  <a:gd name="T65" fmla="*/ 248 h 518"/>
                  <a:gd name="T66" fmla="*/ 971 w 1048"/>
                  <a:gd name="T67" fmla="*/ 281 h 518"/>
                  <a:gd name="T68" fmla="*/ 976 w 1048"/>
                  <a:gd name="T69" fmla="*/ 314 h 518"/>
                  <a:gd name="T70" fmla="*/ 987 w 1048"/>
                  <a:gd name="T71" fmla="*/ 347 h 518"/>
                  <a:gd name="T72" fmla="*/ 993 w 1048"/>
                  <a:gd name="T73" fmla="*/ 39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18">
                    <a:moveTo>
                      <a:pt x="1004" y="436"/>
                    </a:moveTo>
                    <a:lnTo>
                      <a:pt x="1009" y="452"/>
                    </a:lnTo>
                    <a:lnTo>
                      <a:pt x="1015" y="469"/>
                    </a:lnTo>
                    <a:lnTo>
                      <a:pt x="1031" y="496"/>
                    </a:lnTo>
                    <a:lnTo>
                      <a:pt x="1048" y="518"/>
                    </a:lnTo>
                    <a:lnTo>
                      <a:pt x="1015" y="518"/>
                    </a:lnTo>
                    <a:lnTo>
                      <a:pt x="695" y="513"/>
                    </a:lnTo>
                    <a:lnTo>
                      <a:pt x="392" y="507"/>
                    </a:lnTo>
                    <a:lnTo>
                      <a:pt x="237" y="502"/>
                    </a:lnTo>
                    <a:lnTo>
                      <a:pt x="243" y="342"/>
                    </a:lnTo>
                    <a:lnTo>
                      <a:pt x="0" y="320"/>
                    </a:lnTo>
                    <a:lnTo>
                      <a:pt x="33" y="0"/>
                    </a:lnTo>
                    <a:lnTo>
                      <a:pt x="144" y="5"/>
                    </a:lnTo>
                    <a:lnTo>
                      <a:pt x="292" y="16"/>
                    </a:lnTo>
                    <a:lnTo>
                      <a:pt x="425" y="22"/>
                    </a:lnTo>
                    <a:lnTo>
                      <a:pt x="601" y="33"/>
                    </a:lnTo>
                    <a:lnTo>
                      <a:pt x="678" y="27"/>
                    </a:lnTo>
                    <a:lnTo>
                      <a:pt x="695" y="44"/>
                    </a:lnTo>
                    <a:lnTo>
                      <a:pt x="728" y="66"/>
                    </a:lnTo>
                    <a:lnTo>
                      <a:pt x="739" y="72"/>
                    </a:lnTo>
                    <a:lnTo>
                      <a:pt x="772" y="60"/>
                    </a:lnTo>
                    <a:lnTo>
                      <a:pt x="800" y="60"/>
                    </a:lnTo>
                    <a:lnTo>
                      <a:pt x="816" y="60"/>
                    </a:lnTo>
                    <a:lnTo>
                      <a:pt x="833" y="66"/>
                    </a:lnTo>
                    <a:lnTo>
                      <a:pt x="871" y="83"/>
                    </a:lnTo>
                    <a:lnTo>
                      <a:pt x="894" y="94"/>
                    </a:lnTo>
                    <a:lnTo>
                      <a:pt x="894" y="105"/>
                    </a:lnTo>
                    <a:lnTo>
                      <a:pt x="899" y="121"/>
                    </a:lnTo>
                    <a:lnTo>
                      <a:pt x="916" y="121"/>
                    </a:lnTo>
                    <a:lnTo>
                      <a:pt x="921" y="121"/>
                    </a:lnTo>
                    <a:lnTo>
                      <a:pt x="927" y="160"/>
                    </a:lnTo>
                    <a:lnTo>
                      <a:pt x="949" y="215"/>
                    </a:lnTo>
                    <a:lnTo>
                      <a:pt x="954" y="248"/>
                    </a:lnTo>
                    <a:lnTo>
                      <a:pt x="971" y="281"/>
                    </a:lnTo>
                    <a:lnTo>
                      <a:pt x="976" y="314"/>
                    </a:lnTo>
                    <a:lnTo>
                      <a:pt x="987" y="347"/>
                    </a:lnTo>
                    <a:lnTo>
                      <a:pt x="993" y="392"/>
                    </a:ln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71" name="Freeform 47">
                <a:extLst/>
              </p:cNvPr>
              <p:cNvSpPr>
                <a:spLocks/>
              </p:cNvSpPr>
              <p:nvPr/>
            </p:nvSpPr>
            <p:spPr bwMode="auto">
              <a:xfrm>
                <a:off x="5995988" y="2041525"/>
                <a:ext cx="1216025" cy="796925"/>
              </a:xfrm>
              <a:custGeom>
                <a:avLst/>
                <a:gdLst>
                  <a:gd name="T0" fmla="*/ 700 w 766"/>
                  <a:gd name="T1" fmla="*/ 154 h 502"/>
                  <a:gd name="T2" fmla="*/ 705 w 766"/>
                  <a:gd name="T3" fmla="*/ 171 h 502"/>
                  <a:gd name="T4" fmla="*/ 722 w 766"/>
                  <a:gd name="T5" fmla="*/ 176 h 502"/>
                  <a:gd name="T6" fmla="*/ 728 w 766"/>
                  <a:gd name="T7" fmla="*/ 187 h 502"/>
                  <a:gd name="T8" fmla="*/ 733 w 766"/>
                  <a:gd name="T9" fmla="*/ 198 h 502"/>
                  <a:gd name="T10" fmla="*/ 761 w 766"/>
                  <a:gd name="T11" fmla="*/ 220 h 502"/>
                  <a:gd name="T12" fmla="*/ 766 w 766"/>
                  <a:gd name="T13" fmla="*/ 237 h 502"/>
                  <a:gd name="T14" fmla="*/ 761 w 766"/>
                  <a:gd name="T15" fmla="*/ 259 h 502"/>
                  <a:gd name="T16" fmla="*/ 750 w 766"/>
                  <a:gd name="T17" fmla="*/ 281 h 502"/>
                  <a:gd name="T18" fmla="*/ 744 w 766"/>
                  <a:gd name="T19" fmla="*/ 303 h 502"/>
                  <a:gd name="T20" fmla="*/ 728 w 766"/>
                  <a:gd name="T21" fmla="*/ 314 h 502"/>
                  <a:gd name="T22" fmla="*/ 716 w 766"/>
                  <a:gd name="T23" fmla="*/ 320 h 502"/>
                  <a:gd name="T24" fmla="*/ 672 w 766"/>
                  <a:gd name="T25" fmla="*/ 331 h 502"/>
                  <a:gd name="T26" fmla="*/ 667 w 766"/>
                  <a:gd name="T27" fmla="*/ 347 h 502"/>
                  <a:gd name="T28" fmla="*/ 661 w 766"/>
                  <a:gd name="T29" fmla="*/ 364 h 502"/>
                  <a:gd name="T30" fmla="*/ 667 w 766"/>
                  <a:gd name="T31" fmla="*/ 375 h 502"/>
                  <a:gd name="T32" fmla="*/ 678 w 766"/>
                  <a:gd name="T33" fmla="*/ 386 h 502"/>
                  <a:gd name="T34" fmla="*/ 678 w 766"/>
                  <a:gd name="T35" fmla="*/ 413 h 502"/>
                  <a:gd name="T36" fmla="*/ 661 w 766"/>
                  <a:gd name="T37" fmla="*/ 424 h 502"/>
                  <a:gd name="T38" fmla="*/ 661 w 766"/>
                  <a:gd name="T39" fmla="*/ 435 h 502"/>
                  <a:gd name="T40" fmla="*/ 661 w 766"/>
                  <a:gd name="T41" fmla="*/ 452 h 502"/>
                  <a:gd name="T42" fmla="*/ 650 w 766"/>
                  <a:gd name="T43" fmla="*/ 458 h 502"/>
                  <a:gd name="T44" fmla="*/ 634 w 766"/>
                  <a:gd name="T45" fmla="*/ 469 h 502"/>
                  <a:gd name="T46" fmla="*/ 634 w 766"/>
                  <a:gd name="T47" fmla="*/ 480 h 502"/>
                  <a:gd name="T48" fmla="*/ 634 w 766"/>
                  <a:gd name="T49" fmla="*/ 491 h 502"/>
                  <a:gd name="T50" fmla="*/ 628 w 766"/>
                  <a:gd name="T51" fmla="*/ 502 h 502"/>
                  <a:gd name="T52" fmla="*/ 612 w 766"/>
                  <a:gd name="T53" fmla="*/ 480 h 502"/>
                  <a:gd name="T54" fmla="*/ 601 w 766"/>
                  <a:gd name="T55" fmla="*/ 463 h 502"/>
                  <a:gd name="T56" fmla="*/ 540 w 766"/>
                  <a:gd name="T57" fmla="*/ 469 h 502"/>
                  <a:gd name="T58" fmla="*/ 463 w 766"/>
                  <a:gd name="T59" fmla="*/ 469 h 502"/>
                  <a:gd name="T60" fmla="*/ 281 w 766"/>
                  <a:gd name="T61" fmla="*/ 474 h 502"/>
                  <a:gd name="T62" fmla="*/ 182 w 766"/>
                  <a:gd name="T63" fmla="*/ 480 h 502"/>
                  <a:gd name="T64" fmla="*/ 115 w 766"/>
                  <a:gd name="T65" fmla="*/ 480 h 502"/>
                  <a:gd name="T66" fmla="*/ 104 w 766"/>
                  <a:gd name="T67" fmla="*/ 480 h 502"/>
                  <a:gd name="T68" fmla="*/ 93 w 766"/>
                  <a:gd name="T69" fmla="*/ 447 h 502"/>
                  <a:gd name="T70" fmla="*/ 88 w 766"/>
                  <a:gd name="T71" fmla="*/ 397 h 502"/>
                  <a:gd name="T72" fmla="*/ 77 w 766"/>
                  <a:gd name="T73" fmla="*/ 369 h 502"/>
                  <a:gd name="T74" fmla="*/ 71 w 766"/>
                  <a:gd name="T75" fmla="*/ 331 h 502"/>
                  <a:gd name="T76" fmla="*/ 55 w 766"/>
                  <a:gd name="T77" fmla="*/ 303 h 502"/>
                  <a:gd name="T78" fmla="*/ 49 w 766"/>
                  <a:gd name="T79" fmla="*/ 270 h 502"/>
                  <a:gd name="T80" fmla="*/ 27 w 766"/>
                  <a:gd name="T81" fmla="*/ 215 h 502"/>
                  <a:gd name="T82" fmla="*/ 22 w 766"/>
                  <a:gd name="T83" fmla="*/ 171 h 502"/>
                  <a:gd name="T84" fmla="*/ 11 w 766"/>
                  <a:gd name="T85" fmla="*/ 154 h 502"/>
                  <a:gd name="T86" fmla="*/ 0 w 766"/>
                  <a:gd name="T87" fmla="*/ 138 h 502"/>
                  <a:gd name="T88" fmla="*/ 11 w 766"/>
                  <a:gd name="T89" fmla="*/ 104 h 502"/>
                  <a:gd name="T90" fmla="*/ 22 w 766"/>
                  <a:gd name="T91" fmla="*/ 60 h 502"/>
                  <a:gd name="T92" fmla="*/ 5 w 766"/>
                  <a:gd name="T93" fmla="*/ 49 h 502"/>
                  <a:gd name="T94" fmla="*/ 0 w 766"/>
                  <a:gd name="T95" fmla="*/ 27 h 502"/>
                  <a:gd name="T96" fmla="*/ 5 w 766"/>
                  <a:gd name="T97" fmla="*/ 11 h 502"/>
                  <a:gd name="T98" fmla="*/ 16 w 766"/>
                  <a:gd name="T99" fmla="*/ 11 h 502"/>
                  <a:gd name="T100" fmla="*/ 104 w 766"/>
                  <a:gd name="T101" fmla="*/ 11 h 502"/>
                  <a:gd name="T102" fmla="*/ 468 w 766"/>
                  <a:gd name="T103" fmla="*/ 5 h 502"/>
                  <a:gd name="T104" fmla="*/ 617 w 766"/>
                  <a:gd name="T105" fmla="*/ 0 h 502"/>
                  <a:gd name="T106" fmla="*/ 628 w 766"/>
                  <a:gd name="T107" fmla="*/ 16 h 502"/>
                  <a:gd name="T108" fmla="*/ 639 w 766"/>
                  <a:gd name="T109" fmla="*/ 38 h 502"/>
                  <a:gd name="T110" fmla="*/ 645 w 766"/>
                  <a:gd name="T111" fmla="*/ 44 h 502"/>
                  <a:gd name="T112" fmla="*/ 634 w 766"/>
                  <a:gd name="T113" fmla="*/ 66 h 502"/>
                  <a:gd name="T114" fmla="*/ 634 w 766"/>
                  <a:gd name="T115" fmla="*/ 93 h 502"/>
                  <a:gd name="T116" fmla="*/ 656 w 766"/>
                  <a:gd name="T117" fmla="*/ 127 h 502"/>
                  <a:gd name="T118" fmla="*/ 672 w 766"/>
                  <a:gd name="T119" fmla="*/ 138 h 502"/>
                  <a:gd name="T120" fmla="*/ 694 w 766"/>
                  <a:gd name="T121" fmla="*/ 138 h 502"/>
                  <a:gd name="T122" fmla="*/ 700 w 766"/>
                  <a:gd name="T123" fmla="*/ 1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6" h="502">
                    <a:moveTo>
                      <a:pt x="700" y="154"/>
                    </a:moveTo>
                    <a:lnTo>
                      <a:pt x="705" y="171"/>
                    </a:lnTo>
                    <a:lnTo>
                      <a:pt x="722" y="176"/>
                    </a:lnTo>
                    <a:lnTo>
                      <a:pt x="728" y="187"/>
                    </a:lnTo>
                    <a:lnTo>
                      <a:pt x="733" y="198"/>
                    </a:lnTo>
                    <a:lnTo>
                      <a:pt x="761" y="220"/>
                    </a:lnTo>
                    <a:lnTo>
                      <a:pt x="766" y="237"/>
                    </a:lnTo>
                    <a:lnTo>
                      <a:pt x="761" y="259"/>
                    </a:lnTo>
                    <a:lnTo>
                      <a:pt x="750" y="281"/>
                    </a:lnTo>
                    <a:lnTo>
                      <a:pt x="744" y="303"/>
                    </a:lnTo>
                    <a:lnTo>
                      <a:pt x="728" y="314"/>
                    </a:lnTo>
                    <a:lnTo>
                      <a:pt x="716" y="320"/>
                    </a:lnTo>
                    <a:lnTo>
                      <a:pt x="672" y="331"/>
                    </a:lnTo>
                    <a:lnTo>
                      <a:pt x="667" y="347"/>
                    </a:lnTo>
                    <a:lnTo>
                      <a:pt x="661" y="364"/>
                    </a:lnTo>
                    <a:lnTo>
                      <a:pt x="667" y="375"/>
                    </a:lnTo>
                    <a:lnTo>
                      <a:pt x="678" y="386"/>
                    </a:lnTo>
                    <a:lnTo>
                      <a:pt x="678" y="413"/>
                    </a:lnTo>
                    <a:lnTo>
                      <a:pt x="661" y="424"/>
                    </a:lnTo>
                    <a:lnTo>
                      <a:pt x="661" y="435"/>
                    </a:lnTo>
                    <a:lnTo>
                      <a:pt x="661" y="452"/>
                    </a:lnTo>
                    <a:lnTo>
                      <a:pt x="650" y="458"/>
                    </a:lnTo>
                    <a:lnTo>
                      <a:pt x="634" y="469"/>
                    </a:lnTo>
                    <a:lnTo>
                      <a:pt x="634" y="480"/>
                    </a:lnTo>
                    <a:lnTo>
                      <a:pt x="634" y="491"/>
                    </a:lnTo>
                    <a:lnTo>
                      <a:pt x="628" y="502"/>
                    </a:lnTo>
                    <a:lnTo>
                      <a:pt x="612" y="480"/>
                    </a:lnTo>
                    <a:lnTo>
                      <a:pt x="601" y="463"/>
                    </a:lnTo>
                    <a:lnTo>
                      <a:pt x="540" y="469"/>
                    </a:lnTo>
                    <a:lnTo>
                      <a:pt x="463" y="469"/>
                    </a:lnTo>
                    <a:lnTo>
                      <a:pt x="281" y="474"/>
                    </a:lnTo>
                    <a:lnTo>
                      <a:pt x="182" y="480"/>
                    </a:lnTo>
                    <a:lnTo>
                      <a:pt x="115" y="480"/>
                    </a:lnTo>
                    <a:lnTo>
                      <a:pt x="104" y="480"/>
                    </a:lnTo>
                    <a:lnTo>
                      <a:pt x="93" y="447"/>
                    </a:lnTo>
                    <a:lnTo>
                      <a:pt x="88" y="397"/>
                    </a:lnTo>
                    <a:lnTo>
                      <a:pt x="77" y="369"/>
                    </a:lnTo>
                    <a:lnTo>
                      <a:pt x="71" y="331"/>
                    </a:lnTo>
                    <a:lnTo>
                      <a:pt x="55" y="303"/>
                    </a:lnTo>
                    <a:lnTo>
                      <a:pt x="49" y="270"/>
                    </a:lnTo>
                    <a:lnTo>
                      <a:pt x="27" y="215"/>
                    </a:lnTo>
                    <a:lnTo>
                      <a:pt x="22" y="171"/>
                    </a:lnTo>
                    <a:lnTo>
                      <a:pt x="11" y="154"/>
                    </a:lnTo>
                    <a:lnTo>
                      <a:pt x="0" y="138"/>
                    </a:lnTo>
                    <a:lnTo>
                      <a:pt x="11" y="104"/>
                    </a:lnTo>
                    <a:lnTo>
                      <a:pt x="22" y="60"/>
                    </a:lnTo>
                    <a:lnTo>
                      <a:pt x="5" y="49"/>
                    </a:lnTo>
                    <a:lnTo>
                      <a:pt x="0" y="27"/>
                    </a:lnTo>
                    <a:lnTo>
                      <a:pt x="5" y="11"/>
                    </a:lnTo>
                    <a:lnTo>
                      <a:pt x="16" y="11"/>
                    </a:lnTo>
                    <a:lnTo>
                      <a:pt x="104" y="11"/>
                    </a:lnTo>
                    <a:lnTo>
                      <a:pt x="468" y="5"/>
                    </a:lnTo>
                    <a:lnTo>
                      <a:pt x="617" y="0"/>
                    </a:lnTo>
                    <a:lnTo>
                      <a:pt x="628" y="16"/>
                    </a:lnTo>
                    <a:lnTo>
                      <a:pt x="639" y="38"/>
                    </a:lnTo>
                    <a:lnTo>
                      <a:pt x="645" y="44"/>
                    </a:lnTo>
                    <a:lnTo>
                      <a:pt x="634" y="66"/>
                    </a:lnTo>
                    <a:lnTo>
                      <a:pt x="634" y="93"/>
                    </a:lnTo>
                    <a:lnTo>
                      <a:pt x="656" y="127"/>
                    </a:lnTo>
                    <a:lnTo>
                      <a:pt x="672" y="138"/>
                    </a:lnTo>
                    <a:lnTo>
                      <a:pt x="694" y="138"/>
                    </a:lnTo>
                    <a:lnTo>
                      <a:pt x="700" y="15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2" name="Freeform 48">
                <a:extLst/>
              </p:cNvPr>
              <p:cNvSpPr>
                <a:spLocks/>
              </p:cNvSpPr>
              <p:nvPr/>
            </p:nvSpPr>
            <p:spPr bwMode="auto">
              <a:xfrm>
                <a:off x="7072313" y="4195763"/>
                <a:ext cx="717550" cy="1260475"/>
              </a:xfrm>
              <a:custGeom>
                <a:avLst/>
                <a:gdLst>
                  <a:gd name="T0" fmla="*/ 452 w 452"/>
                  <a:gd name="T1" fmla="*/ 750 h 794"/>
                  <a:gd name="T2" fmla="*/ 447 w 452"/>
                  <a:gd name="T3" fmla="*/ 761 h 794"/>
                  <a:gd name="T4" fmla="*/ 413 w 452"/>
                  <a:gd name="T5" fmla="*/ 761 h 794"/>
                  <a:gd name="T6" fmla="*/ 402 w 452"/>
                  <a:gd name="T7" fmla="*/ 756 h 794"/>
                  <a:gd name="T8" fmla="*/ 386 w 452"/>
                  <a:gd name="T9" fmla="*/ 750 h 794"/>
                  <a:gd name="T10" fmla="*/ 336 w 452"/>
                  <a:gd name="T11" fmla="*/ 767 h 794"/>
                  <a:gd name="T12" fmla="*/ 320 w 452"/>
                  <a:gd name="T13" fmla="*/ 761 h 794"/>
                  <a:gd name="T14" fmla="*/ 303 w 452"/>
                  <a:gd name="T15" fmla="*/ 789 h 794"/>
                  <a:gd name="T16" fmla="*/ 292 w 452"/>
                  <a:gd name="T17" fmla="*/ 794 h 794"/>
                  <a:gd name="T18" fmla="*/ 287 w 452"/>
                  <a:gd name="T19" fmla="*/ 778 h 794"/>
                  <a:gd name="T20" fmla="*/ 276 w 452"/>
                  <a:gd name="T21" fmla="*/ 750 h 794"/>
                  <a:gd name="T22" fmla="*/ 254 w 452"/>
                  <a:gd name="T23" fmla="*/ 728 h 794"/>
                  <a:gd name="T24" fmla="*/ 259 w 452"/>
                  <a:gd name="T25" fmla="*/ 667 h 794"/>
                  <a:gd name="T26" fmla="*/ 254 w 452"/>
                  <a:gd name="T27" fmla="*/ 662 h 794"/>
                  <a:gd name="T28" fmla="*/ 243 w 452"/>
                  <a:gd name="T29" fmla="*/ 667 h 794"/>
                  <a:gd name="T30" fmla="*/ 182 w 452"/>
                  <a:gd name="T31" fmla="*/ 667 h 794"/>
                  <a:gd name="T32" fmla="*/ 5 w 452"/>
                  <a:gd name="T33" fmla="*/ 673 h 794"/>
                  <a:gd name="T34" fmla="*/ 0 w 452"/>
                  <a:gd name="T35" fmla="*/ 662 h 794"/>
                  <a:gd name="T36" fmla="*/ 5 w 452"/>
                  <a:gd name="T37" fmla="*/ 607 h 794"/>
                  <a:gd name="T38" fmla="*/ 33 w 452"/>
                  <a:gd name="T39" fmla="*/ 557 h 794"/>
                  <a:gd name="T40" fmla="*/ 72 w 452"/>
                  <a:gd name="T41" fmla="*/ 491 h 794"/>
                  <a:gd name="T42" fmla="*/ 61 w 452"/>
                  <a:gd name="T43" fmla="*/ 474 h 794"/>
                  <a:gd name="T44" fmla="*/ 72 w 452"/>
                  <a:gd name="T45" fmla="*/ 474 h 794"/>
                  <a:gd name="T46" fmla="*/ 77 w 452"/>
                  <a:gd name="T47" fmla="*/ 452 h 794"/>
                  <a:gd name="T48" fmla="*/ 61 w 452"/>
                  <a:gd name="T49" fmla="*/ 441 h 794"/>
                  <a:gd name="T50" fmla="*/ 61 w 452"/>
                  <a:gd name="T51" fmla="*/ 425 h 794"/>
                  <a:gd name="T52" fmla="*/ 44 w 452"/>
                  <a:gd name="T53" fmla="*/ 392 h 794"/>
                  <a:gd name="T54" fmla="*/ 44 w 452"/>
                  <a:gd name="T55" fmla="*/ 353 h 794"/>
                  <a:gd name="T56" fmla="*/ 55 w 452"/>
                  <a:gd name="T57" fmla="*/ 331 h 794"/>
                  <a:gd name="T58" fmla="*/ 50 w 452"/>
                  <a:gd name="T59" fmla="*/ 303 h 794"/>
                  <a:gd name="T60" fmla="*/ 38 w 452"/>
                  <a:gd name="T61" fmla="*/ 281 h 794"/>
                  <a:gd name="T62" fmla="*/ 50 w 452"/>
                  <a:gd name="T63" fmla="*/ 270 h 794"/>
                  <a:gd name="T64" fmla="*/ 38 w 452"/>
                  <a:gd name="T65" fmla="*/ 254 h 794"/>
                  <a:gd name="T66" fmla="*/ 44 w 452"/>
                  <a:gd name="T67" fmla="*/ 243 h 794"/>
                  <a:gd name="T68" fmla="*/ 50 w 452"/>
                  <a:gd name="T69" fmla="*/ 193 h 794"/>
                  <a:gd name="T70" fmla="*/ 72 w 452"/>
                  <a:gd name="T71" fmla="*/ 176 h 794"/>
                  <a:gd name="T72" fmla="*/ 66 w 452"/>
                  <a:gd name="T73" fmla="*/ 160 h 794"/>
                  <a:gd name="T74" fmla="*/ 94 w 452"/>
                  <a:gd name="T75" fmla="*/ 121 h 794"/>
                  <a:gd name="T76" fmla="*/ 116 w 452"/>
                  <a:gd name="T77" fmla="*/ 116 h 794"/>
                  <a:gd name="T78" fmla="*/ 116 w 452"/>
                  <a:gd name="T79" fmla="*/ 99 h 794"/>
                  <a:gd name="T80" fmla="*/ 110 w 452"/>
                  <a:gd name="T81" fmla="*/ 88 h 794"/>
                  <a:gd name="T82" fmla="*/ 132 w 452"/>
                  <a:gd name="T83" fmla="*/ 49 h 794"/>
                  <a:gd name="T84" fmla="*/ 149 w 452"/>
                  <a:gd name="T85" fmla="*/ 38 h 794"/>
                  <a:gd name="T86" fmla="*/ 149 w 452"/>
                  <a:gd name="T87" fmla="*/ 16 h 794"/>
                  <a:gd name="T88" fmla="*/ 215 w 452"/>
                  <a:gd name="T89" fmla="*/ 11 h 794"/>
                  <a:gd name="T90" fmla="*/ 391 w 452"/>
                  <a:gd name="T91" fmla="*/ 0 h 794"/>
                  <a:gd name="T92" fmla="*/ 425 w 452"/>
                  <a:gd name="T93" fmla="*/ 0 h 794"/>
                  <a:gd name="T94" fmla="*/ 425 w 452"/>
                  <a:gd name="T95" fmla="*/ 44 h 794"/>
                  <a:gd name="T96" fmla="*/ 425 w 452"/>
                  <a:gd name="T97" fmla="*/ 165 h 794"/>
                  <a:gd name="T98" fmla="*/ 419 w 452"/>
                  <a:gd name="T99" fmla="*/ 397 h 794"/>
                  <a:gd name="T100" fmla="*/ 419 w 452"/>
                  <a:gd name="T101" fmla="*/ 496 h 794"/>
                  <a:gd name="T102" fmla="*/ 441 w 452"/>
                  <a:gd name="T103" fmla="*/ 634 h 794"/>
                  <a:gd name="T104" fmla="*/ 452 w 452"/>
                  <a:gd name="T105" fmla="*/ 75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2" h="794">
                    <a:moveTo>
                      <a:pt x="452" y="750"/>
                    </a:moveTo>
                    <a:lnTo>
                      <a:pt x="447" y="761"/>
                    </a:lnTo>
                    <a:lnTo>
                      <a:pt x="413" y="761"/>
                    </a:lnTo>
                    <a:lnTo>
                      <a:pt x="402" y="756"/>
                    </a:lnTo>
                    <a:lnTo>
                      <a:pt x="386" y="750"/>
                    </a:lnTo>
                    <a:lnTo>
                      <a:pt x="336" y="767"/>
                    </a:lnTo>
                    <a:lnTo>
                      <a:pt x="320" y="761"/>
                    </a:lnTo>
                    <a:lnTo>
                      <a:pt x="303" y="789"/>
                    </a:lnTo>
                    <a:lnTo>
                      <a:pt x="292" y="794"/>
                    </a:lnTo>
                    <a:lnTo>
                      <a:pt x="287" y="778"/>
                    </a:lnTo>
                    <a:lnTo>
                      <a:pt x="276" y="750"/>
                    </a:lnTo>
                    <a:lnTo>
                      <a:pt x="254" y="728"/>
                    </a:lnTo>
                    <a:lnTo>
                      <a:pt x="259" y="667"/>
                    </a:lnTo>
                    <a:lnTo>
                      <a:pt x="254" y="662"/>
                    </a:lnTo>
                    <a:lnTo>
                      <a:pt x="243" y="667"/>
                    </a:lnTo>
                    <a:lnTo>
                      <a:pt x="182" y="667"/>
                    </a:lnTo>
                    <a:lnTo>
                      <a:pt x="5" y="673"/>
                    </a:lnTo>
                    <a:lnTo>
                      <a:pt x="0" y="662"/>
                    </a:lnTo>
                    <a:lnTo>
                      <a:pt x="5" y="607"/>
                    </a:lnTo>
                    <a:lnTo>
                      <a:pt x="33" y="557"/>
                    </a:lnTo>
                    <a:lnTo>
                      <a:pt x="72" y="491"/>
                    </a:lnTo>
                    <a:lnTo>
                      <a:pt x="61" y="474"/>
                    </a:lnTo>
                    <a:lnTo>
                      <a:pt x="72" y="474"/>
                    </a:lnTo>
                    <a:lnTo>
                      <a:pt x="77" y="452"/>
                    </a:lnTo>
                    <a:lnTo>
                      <a:pt x="61" y="441"/>
                    </a:lnTo>
                    <a:lnTo>
                      <a:pt x="61" y="425"/>
                    </a:lnTo>
                    <a:lnTo>
                      <a:pt x="44" y="392"/>
                    </a:lnTo>
                    <a:lnTo>
                      <a:pt x="44" y="353"/>
                    </a:lnTo>
                    <a:lnTo>
                      <a:pt x="55" y="331"/>
                    </a:lnTo>
                    <a:lnTo>
                      <a:pt x="50" y="303"/>
                    </a:lnTo>
                    <a:lnTo>
                      <a:pt x="38" y="281"/>
                    </a:lnTo>
                    <a:lnTo>
                      <a:pt x="50" y="270"/>
                    </a:lnTo>
                    <a:lnTo>
                      <a:pt x="38" y="254"/>
                    </a:lnTo>
                    <a:lnTo>
                      <a:pt x="44" y="243"/>
                    </a:lnTo>
                    <a:lnTo>
                      <a:pt x="50" y="193"/>
                    </a:lnTo>
                    <a:lnTo>
                      <a:pt x="72" y="176"/>
                    </a:lnTo>
                    <a:lnTo>
                      <a:pt x="66" y="160"/>
                    </a:lnTo>
                    <a:lnTo>
                      <a:pt x="94" y="121"/>
                    </a:lnTo>
                    <a:lnTo>
                      <a:pt x="116" y="116"/>
                    </a:lnTo>
                    <a:lnTo>
                      <a:pt x="116" y="99"/>
                    </a:lnTo>
                    <a:lnTo>
                      <a:pt x="110" y="88"/>
                    </a:lnTo>
                    <a:lnTo>
                      <a:pt x="132" y="49"/>
                    </a:lnTo>
                    <a:lnTo>
                      <a:pt x="149" y="38"/>
                    </a:lnTo>
                    <a:lnTo>
                      <a:pt x="149" y="16"/>
                    </a:lnTo>
                    <a:lnTo>
                      <a:pt x="215" y="11"/>
                    </a:lnTo>
                    <a:lnTo>
                      <a:pt x="391" y="0"/>
                    </a:lnTo>
                    <a:lnTo>
                      <a:pt x="425" y="0"/>
                    </a:lnTo>
                    <a:lnTo>
                      <a:pt x="425" y="44"/>
                    </a:lnTo>
                    <a:lnTo>
                      <a:pt x="425" y="165"/>
                    </a:lnTo>
                    <a:lnTo>
                      <a:pt x="419" y="397"/>
                    </a:lnTo>
                    <a:lnTo>
                      <a:pt x="419" y="496"/>
                    </a:lnTo>
                    <a:lnTo>
                      <a:pt x="441" y="634"/>
                    </a:lnTo>
                    <a:lnTo>
                      <a:pt x="452" y="75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3" name="Freeform 49">
                <a:extLst/>
              </p:cNvPr>
              <p:cNvSpPr>
                <a:spLocks/>
              </p:cNvSpPr>
              <p:nvPr/>
            </p:nvSpPr>
            <p:spPr bwMode="auto">
              <a:xfrm>
                <a:off x="7720013" y="2390775"/>
                <a:ext cx="603250" cy="1050925"/>
              </a:xfrm>
              <a:custGeom>
                <a:avLst/>
                <a:gdLst>
                  <a:gd name="T0" fmla="*/ 0 w 380"/>
                  <a:gd name="T1" fmla="*/ 662 h 662"/>
                  <a:gd name="T2" fmla="*/ 0 w 380"/>
                  <a:gd name="T3" fmla="*/ 646 h 662"/>
                  <a:gd name="T4" fmla="*/ 0 w 380"/>
                  <a:gd name="T5" fmla="*/ 613 h 662"/>
                  <a:gd name="T6" fmla="*/ 17 w 380"/>
                  <a:gd name="T7" fmla="*/ 591 h 662"/>
                  <a:gd name="T8" fmla="*/ 33 w 380"/>
                  <a:gd name="T9" fmla="*/ 563 h 662"/>
                  <a:gd name="T10" fmla="*/ 50 w 380"/>
                  <a:gd name="T11" fmla="*/ 530 h 662"/>
                  <a:gd name="T12" fmla="*/ 44 w 380"/>
                  <a:gd name="T13" fmla="*/ 486 h 662"/>
                  <a:gd name="T14" fmla="*/ 33 w 380"/>
                  <a:gd name="T15" fmla="*/ 469 h 662"/>
                  <a:gd name="T16" fmla="*/ 33 w 380"/>
                  <a:gd name="T17" fmla="*/ 442 h 662"/>
                  <a:gd name="T18" fmla="*/ 39 w 380"/>
                  <a:gd name="T19" fmla="*/ 403 h 662"/>
                  <a:gd name="T20" fmla="*/ 33 w 380"/>
                  <a:gd name="T21" fmla="*/ 353 h 662"/>
                  <a:gd name="T22" fmla="*/ 22 w 380"/>
                  <a:gd name="T23" fmla="*/ 232 h 662"/>
                  <a:gd name="T24" fmla="*/ 17 w 380"/>
                  <a:gd name="T25" fmla="*/ 122 h 662"/>
                  <a:gd name="T26" fmla="*/ 5 w 380"/>
                  <a:gd name="T27" fmla="*/ 33 h 662"/>
                  <a:gd name="T28" fmla="*/ 28 w 380"/>
                  <a:gd name="T29" fmla="*/ 39 h 662"/>
                  <a:gd name="T30" fmla="*/ 39 w 380"/>
                  <a:gd name="T31" fmla="*/ 50 h 662"/>
                  <a:gd name="T32" fmla="*/ 50 w 380"/>
                  <a:gd name="T33" fmla="*/ 44 h 662"/>
                  <a:gd name="T34" fmla="*/ 66 w 380"/>
                  <a:gd name="T35" fmla="*/ 33 h 662"/>
                  <a:gd name="T36" fmla="*/ 83 w 380"/>
                  <a:gd name="T37" fmla="*/ 22 h 662"/>
                  <a:gd name="T38" fmla="*/ 121 w 380"/>
                  <a:gd name="T39" fmla="*/ 17 h 662"/>
                  <a:gd name="T40" fmla="*/ 287 w 380"/>
                  <a:gd name="T41" fmla="*/ 0 h 662"/>
                  <a:gd name="T42" fmla="*/ 325 w 380"/>
                  <a:gd name="T43" fmla="*/ 0 h 662"/>
                  <a:gd name="T44" fmla="*/ 336 w 380"/>
                  <a:gd name="T45" fmla="*/ 116 h 662"/>
                  <a:gd name="T46" fmla="*/ 369 w 380"/>
                  <a:gd name="T47" fmla="*/ 387 h 662"/>
                  <a:gd name="T48" fmla="*/ 369 w 380"/>
                  <a:gd name="T49" fmla="*/ 431 h 662"/>
                  <a:gd name="T50" fmla="*/ 369 w 380"/>
                  <a:gd name="T51" fmla="*/ 447 h 662"/>
                  <a:gd name="T52" fmla="*/ 380 w 380"/>
                  <a:gd name="T53" fmla="*/ 458 h 662"/>
                  <a:gd name="T54" fmla="*/ 380 w 380"/>
                  <a:gd name="T55" fmla="*/ 469 h 662"/>
                  <a:gd name="T56" fmla="*/ 358 w 380"/>
                  <a:gd name="T57" fmla="*/ 480 h 662"/>
                  <a:gd name="T58" fmla="*/ 336 w 380"/>
                  <a:gd name="T59" fmla="*/ 491 h 662"/>
                  <a:gd name="T60" fmla="*/ 309 w 380"/>
                  <a:gd name="T61" fmla="*/ 497 h 662"/>
                  <a:gd name="T62" fmla="*/ 309 w 380"/>
                  <a:gd name="T63" fmla="*/ 530 h 662"/>
                  <a:gd name="T64" fmla="*/ 276 w 380"/>
                  <a:gd name="T65" fmla="*/ 558 h 662"/>
                  <a:gd name="T66" fmla="*/ 254 w 380"/>
                  <a:gd name="T67" fmla="*/ 585 h 662"/>
                  <a:gd name="T68" fmla="*/ 254 w 380"/>
                  <a:gd name="T69" fmla="*/ 602 h 662"/>
                  <a:gd name="T70" fmla="*/ 248 w 380"/>
                  <a:gd name="T71" fmla="*/ 613 h 662"/>
                  <a:gd name="T72" fmla="*/ 226 w 380"/>
                  <a:gd name="T73" fmla="*/ 613 h 662"/>
                  <a:gd name="T74" fmla="*/ 215 w 380"/>
                  <a:gd name="T75" fmla="*/ 602 h 662"/>
                  <a:gd name="T76" fmla="*/ 198 w 380"/>
                  <a:gd name="T77" fmla="*/ 613 h 662"/>
                  <a:gd name="T78" fmla="*/ 176 w 380"/>
                  <a:gd name="T79" fmla="*/ 624 h 662"/>
                  <a:gd name="T80" fmla="*/ 176 w 380"/>
                  <a:gd name="T81" fmla="*/ 646 h 662"/>
                  <a:gd name="T82" fmla="*/ 171 w 380"/>
                  <a:gd name="T83" fmla="*/ 646 h 662"/>
                  <a:gd name="T84" fmla="*/ 165 w 380"/>
                  <a:gd name="T85" fmla="*/ 640 h 662"/>
                  <a:gd name="T86" fmla="*/ 149 w 380"/>
                  <a:gd name="T87" fmla="*/ 629 h 662"/>
                  <a:gd name="T88" fmla="*/ 127 w 380"/>
                  <a:gd name="T89" fmla="*/ 640 h 662"/>
                  <a:gd name="T90" fmla="*/ 116 w 380"/>
                  <a:gd name="T91" fmla="*/ 662 h 662"/>
                  <a:gd name="T92" fmla="*/ 105 w 380"/>
                  <a:gd name="T93" fmla="*/ 657 h 662"/>
                  <a:gd name="T94" fmla="*/ 94 w 380"/>
                  <a:gd name="T95" fmla="*/ 640 h 662"/>
                  <a:gd name="T96" fmla="*/ 61 w 380"/>
                  <a:gd name="T97" fmla="*/ 646 h 662"/>
                  <a:gd name="T98" fmla="*/ 17 w 380"/>
                  <a:gd name="T99" fmla="*/ 651 h 662"/>
                  <a:gd name="T100" fmla="*/ 0 w 380"/>
                  <a:gd name="T10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0" h="662">
                    <a:moveTo>
                      <a:pt x="0" y="662"/>
                    </a:moveTo>
                    <a:lnTo>
                      <a:pt x="0" y="646"/>
                    </a:lnTo>
                    <a:lnTo>
                      <a:pt x="0" y="613"/>
                    </a:lnTo>
                    <a:lnTo>
                      <a:pt x="17" y="591"/>
                    </a:lnTo>
                    <a:lnTo>
                      <a:pt x="33" y="563"/>
                    </a:lnTo>
                    <a:lnTo>
                      <a:pt x="50" y="530"/>
                    </a:lnTo>
                    <a:lnTo>
                      <a:pt x="44" y="486"/>
                    </a:lnTo>
                    <a:lnTo>
                      <a:pt x="33" y="469"/>
                    </a:lnTo>
                    <a:lnTo>
                      <a:pt x="33" y="442"/>
                    </a:lnTo>
                    <a:lnTo>
                      <a:pt x="39" y="403"/>
                    </a:lnTo>
                    <a:lnTo>
                      <a:pt x="33" y="353"/>
                    </a:lnTo>
                    <a:lnTo>
                      <a:pt x="22" y="232"/>
                    </a:lnTo>
                    <a:lnTo>
                      <a:pt x="17" y="122"/>
                    </a:lnTo>
                    <a:lnTo>
                      <a:pt x="5" y="33"/>
                    </a:lnTo>
                    <a:lnTo>
                      <a:pt x="28" y="39"/>
                    </a:lnTo>
                    <a:lnTo>
                      <a:pt x="39" y="50"/>
                    </a:lnTo>
                    <a:lnTo>
                      <a:pt x="50" y="44"/>
                    </a:lnTo>
                    <a:lnTo>
                      <a:pt x="66" y="33"/>
                    </a:lnTo>
                    <a:lnTo>
                      <a:pt x="83" y="22"/>
                    </a:lnTo>
                    <a:lnTo>
                      <a:pt x="121" y="17"/>
                    </a:lnTo>
                    <a:lnTo>
                      <a:pt x="287" y="0"/>
                    </a:lnTo>
                    <a:lnTo>
                      <a:pt x="325" y="0"/>
                    </a:lnTo>
                    <a:lnTo>
                      <a:pt x="336" y="116"/>
                    </a:lnTo>
                    <a:lnTo>
                      <a:pt x="369" y="387"/>
                    </a:lnTo>
                    <a:lnTo>
                      <a:pt x="369" y="431"/>
                    </a:lnTo>
                    <a:lnTo>
                      <a:pt x="369" y="447"/>
                    </a:lnTo>
                    <a:lnTo>
                      <a:pt x="380" y="458"/>
                    </a:lnTo>
                    <a:lnTo>
                      <a:pt x="380" y="469"/>
                    </a:lnTo>
                    <a:lnTo>
                      <a:pt x="358" y="480"/>
                    </a:lnTo>
                    <a:lnTo>
                      <a:pt x="336" y="491"/>
                    </a:lnTo>
                    <a:lnTo>
                      <a:pt x="309" y="497"/>
                    </a:lnTo>
                    <a:lnTo>
                      <a:pt x="309" y="530"/>
                    </a:lnTo>
                    <a:lnTo>
                      <a:pt x="276" y="558"/>
                    </a:lnTo>
                    <a:lnTo>
                      <a:pt x="254" y="585"/>
                    </a:lnTo>
                    <a:lnTo>
                      <a:pt x="254" y="602"/>
                    </a:lnTo>
                    <a:lnTo>
                      <a:pt x="248" y="613"/>
                    </a:lnTo>
                    <a:lnTo>
                      <a:pt x="226" y="613"/>
                    </a:lnTo>
                    <a:lnTo>
                      <a:pt x="215" y="602"/>
                    </a:lnTo>
                    <a:lnTo>
                      <a:pt x="198" y="613"/>
                    </a:lnTo>
                    <a:lnTo>
                      <a:pt x="176" y="624"/>
                    </a:lnTo>
                    <a:lnTo>
                      <a:pt x="176" y="646"/>
                    </a:lnTo>
                    <a:lnTo>
                      <a:pt x="171" y="646"/>
                    </a:lnTo>
                    <a:lnTo>
                      <a:pt x="165" y="640"/>
                    </a:lnTo>
                    <a:lnTo>
                      <a:pt x="149" y="629"/>
                    </a:lnTo>
                    <a:lnTo>
                      <a:pt x="127" y="640"/>
                    </a:lnTo>
                    <a:lnTo>
                      <a:pt x="116" y="662"/>
                    </a:lnTo>
                    <a:lnTo>
                      <a:pt x="105" y="657"/>
                    </a:lnTo>
                    <a:lnTo>
                      <a:pt x="94" y="640"/>
                    </a:lnTo>
                    <a:lnTo>
                      <a:pt x="61" y="646"/>
                    </a:lnTo>
                    <a:lnTo>
                      <a:pt x="17" y="651"/>
                    </a:lnTo>
                    <a:lnTo>
                      <a:pt x="0" y="662"/>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4" name="Freeform 50">
                <a:extLst/>
              </p:cNvPr>
              <p:cNvSpPr>
                <a:spLocks/>
              </p:cNvSpPr>
              <p:nvPr/>
            </p:nvSpPr>
            <p:spPr bwMode="auto">
              <a:xfrm>
                <a:off x="6985000" y="2251075"/>
                <a:ext cx="804863" cy="1444625"/>
              </a:xfrm>
              <a:custGeom>
                <a:avLst/>
                <a:gdLst>
                  <a:gd name="T0" fmla="*/ 457 w 507"/>
                  <a:gd name="T1" fmla="*/ 734 h 910"/>
                  <a:gd name="T2" fmla="*/ 474 w 507"/>
                  <a:gd name="T3" fmla="*/ 673 h 910"/>
                  <a:gd name="T4" fmla="*/ 507 w 507"/>
                  <a:gd name="T5" fmla="*/ 618 h 910"/>
                  <a:gd name="T6" fmla="*/ 491 w 507"/>
                  <a:gd name="T7" fmla="*/ 552 h 910"/>
                  <a:gd name="T8" fmla="*/ 496 w 507"/>
                  <a:gd name="T9" fmla="*/ 491 h 910"/>
                  <a:gd name="T10" fmla="*/ 480 w 507"/>
                  <a:gd name="T11" fmla="*/ 320 h 910"/>
                  <a:gd name="T12" fmla="*/ 463 w 507"/>
                  <a:gd name="T13" fmla="*/ 121 h 910"/>
                  <a:gd name="T14" fmla="*/ 457 w 507"/>
                  <a:gd name="T15" fmla="*/ 99 h 910"/>
                  <a:gd name="T16" fmla="*/ 435 w 507"/>
                  <a:gd name="T17" fmla="*/ 55 h 910"/>
                  <a:gd name="T18" fmla="*/ 424 w 507"/>
                  <a:gd name="T19" fmla="*/ 0 h 910"/>
                  <a:gd name="T20" fmla="*/ 149 w 507"/>
                  <a:gd name="T21" fmla="*/ 22 h 910"/>
                  <a:gd name="T22" fmla="*/ 88 w 507"/>
                  <a:gd name="T23" fmla="*/ 33 h 910"/>
                  <a:gd name="T24" fmla="*/ 110 w 507"/>
                  <a:gd name="T25" fmla="*/ 50 h 910"/>
                  <a:gd name="T26" fmla="*/ 143 w 507"/>
                  <a:gd name="T27" fmla="*/ 88 h 910"/>
                  <a:gd name="T28" fmla="*/ 143 w 507"/>
                  <a:gd name="T29" fmla="*/ 127 h 910"/>
                  <a:gd name="T30" fmla="*/ 127 w 507"/>
                  <a:gd name="T31" fmla="*/ 177 h 910"/>
                  <a:gd name="T32" fmla="*/ 93 w 507"/>
                  <a:gd name="T33" fmla="*/ 193 h 910"/>
                  <a:gd name="T34" fmla="*/ 49 w 507"/>
                  <a:gd name="T35" fmla="*/ 215 h 910"/>
                  <a:gd name="T36" fmla="*/ 49 w 507"/>
                  <a:gd name="T37" fmla="*/ 243 h 910"/>
                  <a:gd name="T38" fmla="*/ 60 w 507"/>
                  <a:gd name="T39" fmla="*/ 281 h 910"/>
                  <a:gd name="T40" fmla="*/ 44 w 507"/>
                  <a:gd name="T41" fmla="*/ 309 h 910"/>
                  <a:gd name="T42" fmla="*/ 33 w 507"/>
                  <a:gd name="T43" fmla="*/ 331 h 910"/>
                  <a:gd name="T44" fmla="*/ 16 w 507"/>
                  <a:gd name="T45" fmla="*/ 348 h 910"/>
                  <a:gd name="T46" fmla="*/ 5 w 507"/>
                  <a:gd name="T47" fmla="*/ 375 h 910"/>
                  <a:gd name="T48" fmla="*/ 0 w 507"/>
                  <a:gd name="T49" fmla="*/ 419 h 910"/>
                  <a:gd name="T50" fmla="*/ 71 w 507"/>
                  <a:gd name="T51" fmla="*/ 530 h 910"/>
                  <a:gd name="T52" fmla="*/ 110 w 507"/>
                  <a:gd name="T53" fmla="*/ 590 h 910"/>
                  <a:gd name="T54" fmla="*/ 165 w 507"/>
                  <a:gd name="T55" fmla="*/ 601 h 910"/>
                  <a:gd name="T56" fmla="*/ 182 w 507"/>
                  <a:gd name="T57" fmla="*/ 640 h 910"/>
                  <a:gd name="T58" fmla="*/ 160 w 507"/>
                  <a:gd name="T59" fmla="*/ 706 h 910"/>
                  <a:gd name="T60" fmla="*/ 220 w 507"/>
                  <a:gd name="T61" fmla="*/ 772 h 910"/>
                  <a:gd name="T62" fmla="*/ 270 w 507"/>
                  <a:gd name="T63" fmla="*/ 817 h 910"/>
                  <a:gd name="T64" fmla="*/ 281 w 507"/>
                  <a:gd name="T65" fmla="*/ 861 h 910"/>
                  <a:gd name="T66" fmla="*/ 303 w 507"/>
                  <a:gd name="T67" fmla="*/ 910 h 910"/>
                  <a:gd name="T68" fmla="*/ 325 w 507"/>
                  <a:gd name="T69" fmla="*/ 888 h 910"/>
                  <a:gd name="T70" fmla="*/ 364 w 507"/>
                  <a:gd name="T71" fmla="*/ 866 h 910"/>
                  <a:gd name="T72" fmla="*/ 408 w 507"/>
                  <a:gd name="T73" fmla="*/ 883 h 910"/>
                  <a:gd name="T74" fmla="*/ 413 w 507"/>
                  <a:gd name="T75" fmla="*/ 872 h 910"/>
                  <a:gd name="T76" fmla="*/ 408 w 507"/>
                  <a:gd name="T77" fmla="*/ 833 h 910"/>
                  <a:gd name="T78" fmla="*/ 441 w 507"/>
                  <a:gd name="T79" fmla="*/ 817 h 910"/>
                  <a:gd name="T80" fmla="*/ 446 w 507"/>
                  <a:gd name="T81" fmla="*/ 806 h 910"/>
                  <a:gd name="T82" fmla="*/ 446 w 507"/>
                  <a:gd name="T83" fmla="*/ 7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7" h="910">
                    <a:moveTo>
                      <a:pt x="457" y="756"/>
                    </a:moveTo>
                    <a:lnTo>
                      <a:pt x="457" y="734"/>
                    </a:lnTo>
                    <a:lnTo>
                      <a:pt x="457" y="695"/>
                    </a:lnTo>
                    <a:lnTo>
                      <a:pt x="474" y="673"/>
                    </a:lnTo>
                    <a:lnTo>
                      <a:pt x="491" y="646"/>
                    </a:lnTo>
                    <a:lnTo>
                      <a:pt x="507" y="618"/>
                    </a:lnTo>
                    <a:lnTo>
                      <a:pt x="507" y="579"/>
                    </a:lnTo>
                    <a:lnTo>
                      <a:pt x="491" y="552"/>
                    </a:lnTo>
                    <a:lnTo>
                      <a:pt x="491" y="530"/>
                    </a:lnTo>
                    <a:lnTo>
                      <a:pt x="496" y="491"/>
                    </a:lnTo>
                    <a:lnTo>
                      <a:pt x="491" y="436"/>
                    </a:lnTo>
                    <a:lnTo>
                      <a:pt x="480" y="320"/>
                    </a:lnTo>
                    <a:lnTo>
                      <a:pt x="468" y="210"/>
                    </a:lnTo>
                    <a:lnTo>
                      <a:pt x="463" y="121"/>
                    </a:lnTo>
                    <a:lnTo>
                      <a:pt x="463" y="116"/>
                    </a:lnTo>
                    <a:lnTo>
                      <a:pt x="457" y="99"/>
                    </a:lnTo>
                    <a:lnTo>
                      <a:pt x="446" y="72"/>
                    </a:lnTo>
                    <a:lnTo>
                      <a:pt x="435" y="55"/>
                    </a:lnTo>
                    <a:lnTo>
                      <a:pt x="424" y="39"/>
                    </a:lnTo>
                    <a:lnTo>
                      <a:pt x="424" y="0"/>
                    </a:lnTo>
                    <a:lnTo>
                      <a:pt x="347" y="6"/>
                    </a:lnTo>
                    <a:lnTo>
                      <a:pt x="149" y="22"/>
                    </a:lnTo>
                    <a:lnTo>
                      <a:pt x="88" y="17"/>
                    </a:lnTo>
                    <a:lnTo>
                      <a:pt x="88" y="33"/>
                    </a:lnTo>
                    <a:lnTo>
                      <a:pt x="105" y="39"/>
                    </a:lnTo>
                    <a:lnTo>
                      <a:pt x="110" y="50"/>
                    </a:lnTo>
                    <a:lnTo>
                      <a:pt x="116" y="61"/>
                    </a:lnTo>
                    <a:lnTo>
                      <a:pt x="143" y="88"/>
                    </a:lnTo>
                    <a:lnTo>
                      <a:pt x="149" y="105"/>
                    </a:lnTo>
                    <a:lnTo>
                      <a:pt x="143" y="127"/>
                    </a:lnTo>
                    <a:lnTo>
                      <a:pt x="132" y="155"/>
                    </a:lnTo>
                    <a:lnTo>
                      <a:pt x="127" y="177"/>
                    </a:lnTo>
                    <a:lnTo>
                      <a:pt x="110" y="188"/>
                    </a:lnTo>
                    <a:lnTo>
                      <a:pt x="93" y="193"/>
                    </a:lnTo>
                    <a:lnTo>
                      <a:pt x="55" y="204"/>
                    </a:lnTo>
                    <a:lnTo>
                      <a:pt x="49" y="215"/>
                    </a:lnTo>
                    <a:lnTo>
                      <a:pt x="44" y="232"/>
                    </a:lnTo>
                    <a:lnTo>
                      <a:pt x="49" y="243"/>
                    </a:lnTo>
                    <a:lnTo>
                      <a:pt x="66" y="254"/>
                    </a:lnTo>
                    <a:lnTo>
                      <a:pt x="60" y="281"/>
                    </a:lnTo>
                    <a:lnTo>
                      <a:pt x="49" y="298"/>
                    </a:lnTo>
                    <a:lnTo>
                      <a:pt x="44" y="309"/>
                    </a:lnTo>
                    <a:lnTo>
                      <a:pt x="44" y="326"/>
                    </a:lnTo>
                    <a:lnTo>
                      <a:pt x="33" y="331"/>
                    </a:lnTo>
                    <a:lnTo>
                      <a:pt x="16" y="337"/>
                    </a:lnTo>
                    <a:lnTo>
                      <a:pt x="16" y="348"/>
                    </a:lnTo>
                    <a:lnTo>
                      <a:pt x="16" y="364"/>
                    </a:lnTo>
                    <a:lnTo>
                      <a:pt x="5" y="375"/>
                    </a:lnTo>
                    <a:lnTo>
                      <a:pt x="0" y="397"/>
                    </a:lnTo>
                    <a:lnTo>
                      <a:pt x="0" y="419"/>
                    </a:lnTo>
                    <a:lnTo>
                      <a:pt x="16" y="475"/>
                    </a:lnTo>
                    <a:lnTo>
                      <a:pt x="71" y="530"/>
                    </a:lnTo>
                    <a:lnTo>
                      <a:pt x="110" y="557"/>
                    </a:lnTo>
                    <a:lnTo>
                      <a:pt x="110" y="590"/>
                    </a:lnTo>
                    <a:lnTo>
                      <a:pt x="116" y="601"/>
                    </a:lnTo>
                    <a:lnTo>
                      <a:pt x="165" y="601"/>
                    </a:lnTo>
                    <a:lnTo>
                      <a:pt x="187" y="612"/>
                    </a:lnTo>
                    <a:lnTo>
                      <a:pt x="182" y="640"/>
                    </a:lnTo>
                    <a:lnTo>
                      <a:pt x="165" y="684"/>
                    </a:lnTo>
                    <a:lnTo>
                      <a:pt x="160" y="706"/>
                    </a:lnTo>
                    <a:lnTo>
                      <a:pt x="176" y="734"/>
                    </a:lnTo>
                    <a:lnTo>
                      <a:pt x="220" y="772"/>
                    </a:lnTo>
                    <a:lnTo>
                      <a:pt x="253" y="778"/>
                    </a:lnTo>
                    <a:lnTo>
                      <a:pt x="270" y="817"/>
                    </a:lnTo>
                    <a:lnTo>
                      <a:pt x="287" y="839"/>
                    </a:lnTo>
                    <a:lnTo>
                      <a:pt x="281" y="861"/>
                    </a:lnTo>
                    <a:lnTo>
                      <a:pt x="292" y="894"/>
                    </a:lnTo>
                    <a:lnTo>
                      <a:pt x="303" y="910"/>
                    </a:lnTo>
                    <a:lnTo>
                      <a:pt x="320" y="899"/>
                    </a:lnTo>
                    <a:lnTo>
                      <a:pt x="325" y="888"/>
                    </a:lnTo>
                    <a:lnTo>
                      <a:pt x="336" y="877"/>
                    </a:lnTo>
                    <a:lnTo>
                      <a:pt x="364" y="866"/>
                    </a:lnTo>
                    <a:lnTo>
                      <a:pt x="386" y="877"/>
                    </a:lnTo>
                    <a:lnTo>
                      <a:pt x="408" y="883"/>
                    </a:lnTo>
                    <a:lnTo>
                      <a:pt x="413" y="883"/>
                    </a:lnTo>
                    <a:lnTo>
                      <a:pt x="413" y="872"/>
                    </a:lnTo>
                    <a:lnTo>
                      <a:pt x="402" y="855"/>
                    </a:lnTo>
                    <a:lnTo>
                      <a:pt x="408" y="833"/>
                    </a:lnTo>
                    <a:lnTo>
                      <a:pt x="424" y="822"/>
                    </a:lnTo>
                    <a:lnTo>
                      <a:pt x="441" y="817"/>
                    </a:lnTo>
                    <a:lnTo>
                      <a:pt x="452" y="811"/>
                    </a:lnTo>
                    <a:lnTo>
                      <a:pt x="446" y="806"/>
                    </a:lnTo>
                    <a:lnTo>
                      <a:pt x="441" y="789"/>
                    </a:lnTo>
                    <a:lnTo>
                      <a:pt x="446" y="778"/>
                    </a:lnTo>
                    <a:lnTo>
                      <a:pt x="457" y="756"/>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5" name="Freeform 51">
                <a:extLst/>
              </p:cNvPr>
              <p:cNvSpPr>
                <a:spLocks/>
              </p:cNvSpPr>
              <p:nvPr/>
            </p:nvSpPr>
            <p:spPr bwMode="auto">
              <a:xfrm>
                <a:off x="5899150" y="552450"/>
                <a:ext cx="1339850" cy="1489075"/>
              </a:xfrm>
              <a:custGeom>
                <a:avLst/>
                <a:gdLst>
                  <a:gd name="T0" fmla="*/ 66 w 844"/>
                  <a:gd name="T1" fmla="*/ 491 h 938"/>
                  <a:gd name="T2" fmla="*/ 39 w 844"/>
                  <a:gd name="T3" fmla="*/ 342 h 938"/>
                  <a:gd name="T4" fmla="*/ 22 w 844"/>
                  <a:gd name="T5" fmla="*/ 242 h 938"/>
                  <a:gd name="T6" fmla="*/ 11 w 844"/>
                  <a:gd name="T7" fmla="*/ 132 h 938"/>
                  <a:gd name="T8" fmla="*/ 0 w 844"/>
                  <a:gd name="T9" fmla="*/ 60 h 938"/>
                  <a:gd name="T10" fmla="*/ 226 w 844"/>
                  <a:gd name="T11" fmla="*/ 0 h 938"/>
                  <a:gd name="T12" fmla="*/ 243 w 844"/>
                  <a:gd name="T13" fmla="*/ 5 h 938"/>
                  <a:gd name="T14" fmla="*/ 265 w 844"/>
                  <a:gd name="T15" fmla="*/ 49 h 938"/>
                  <a:gd name="T16" fmla="*/ 287 w 844"/>
                  <a:gd name="T17" fmla="*/ 105 h 938"/>
                  <a:gd name="T18" fmla="*/ 325 w 844"/>
                  <a:gd name="T19" fmla="*/ 116 h 938"/>
                  <a:gd name="T20" fmla="*/ 375 w 844"/>
                  <a:gd name="T21" fmla="*/ 132 h 938"/>
                  <a:gd name="T22" fmla="*/ 408 w 844"/>
                  <a:gd name="T23" fmla="*/ 127 h 938"/>
                  <a:gd name="T24" fmla="*/ 436 w 844"/>
                  <a:gd name="T25" fmla="*/ 110 h 938"/>
                  <a:gd name="T26" fmla="*/ 469 w 844"/>
                  <a:gd name="T27" fmla="*/ 121 h 938"/>
                  <a:gd name="T28" fmla="*/ 535 w 844"/>
                  <a:gd name="T29" fmla="*/ 154 h 938"/>
                  <a:gd name="T30" fmla="*/ 557 w 844"/>
                  <a:gd name="T31" fmla="*/ 154 h 938"/>
                  <a:gd name="T32" fmla="*/ 568 w 844"/>
                  <a:gd name="T33" fmla="*/ 171 h 938"/>
                  <a:gd name="T34" fmla="*/ 590 w 844"/>
                  <a:gd name="T35" fmla="*/ 176 h 938"/>
                  <a:gd name="T36" fmla="*/ 601 w 844"/>
                  <a:gd name="T37" fmla="*/ 193 h 938"/>
                  <a:gd name="T38" fmla="*/ 645 w 844"/>
                  <a:gd name="T39" fmla="*/ 198 h 938"/>
                  <a:gd name="T40" fmla="*/ 678 w 844"/>
                  <a:gd name="T41" fmla="*/ 171 h 938"/>
                  <a:gd name="T42" fmla="*/ 706 w 844"/>
                  <a:gd name="T43" fmla="*/ 182 h 938"/>
                  <a:gd name="T44" fmla="*/ 717 w 844"/>
                  <a:gd name="T45" fmla="*/ 187 h 938"/>
                  <a:gd name="T46" fmla="*/ 789 w 844"/>
                  <a:gd name="T47" fmla="*/ 182 h 938"/>
                  <a:gd name="T48" fmla="*/ 805 w 844"/>
                  <a:gd name="T49" fmla="*/ 204 h 938"/>
                  <a:gd name="T50" fmla="*/ 844 w 844"/>
                  <a:gd name="T51" fmla="*/ 193 h 938"/>
                  <a:gd name="T52" fmla="*/ 811 w 844"/>
                  <a:gd name="T53" fmla="*/ 226 h 938"/>
                  <a:gd name="T54" fmla="*/ 706 w 844"/>
                  <a:gd name="T55" fmla="*/ 270 h 938"/>
                  <a:gd name="T56" fmla="*/ 667 w 844"/>
                  <a:gd name="T57" fmla="*/ 314 h 938"/>
                  <a:gd name="T58" fmla="*/ 634 w 844"/>
                  <a:gd name="T59" fmla="*/ 347 h 938"/>
                  <a:gd name="T60" fmla="*/ 596 w 844"/>
                  <a:gd name="T61" fmla="*/ 386 h 938"/>
                  <a:gd name="T62" fmla="*/ 546 w 844"/>
                  <a:gd name="T63" fmla="*/ 430 h 938"/>
                  <a:gd name="T64" fmla="*/ 546 w 844"/>
                  <a:gd name="T65" fmla="*/ 507 h 938"/>
                  <a:gd name="T66" fmla="*/ 496 w 844"/>
                  <a:gd name="T67" fmla="*/ 551 h 938"/>
                  <a:gd name="T68" fmla="*/ 502 w 844"/>
                  <a:gd name="T69" fmla="*/ 623 h 938"/>
                  <a:gd name="T70" fmla="*/ 496 w 844"/>
                  <a:gd name="T71" fmla="*/ 662 h 938"/>
                  <a:gd name="T72" fmla="*/ 496 w 844"/>
                  <a:gd name="T73" fmla="*/ 739 h 938"/>
                  <a:gd name="T74" fmla="*/ 540 w 844"/>
                  <a:gd name="T75" fmla="*/ 772 h 938"/>
                  <a:gd name="T76" fmla="*/ 584 w 844"/>
                  <a:gd name="T77" fmla="*/ 800 h 938"/>
                  <a:gd name="T78" fmla="*/ 662 w 844"/>
                  <a:gd name="T79" fmla="*/ 871 h 938"/>
                  <a:gd name="T80" fmla="*/ 678 w 844"/>
                  <a:gd name="T81" fmla="*/ 927 h 938"/>
                  <a:gd name="T82" fmla="*/ 83 w 844"/>
                  <a:gd name="T83" fmla="*/ 938 h 938"/>
                  <a:gd name="T84" fmla="*/ 77 w 844"/>
                  <a:gd name="T85" fmla="*/ 651 h 938"/>
                  <a:gd name="T86" fmla="*/ 39 w 844"/>
                  <a:gd name="T87" fmla="*/ 612 h 938"/>
                  <a:gd name="T88" fmla="*/ 55 w 844"/>
                  <a:gd name="T89" fmla="*/ 590 h 938"/>
                  <a:gd name="T90" fmla="*/ 66 w 844"/>
                  <a:gd name="T91" fmla="*/ 55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4" h="938">
                    <a:moveTo>
                      <a:pt x="66" y="557"/>
                    </a:moveTo>
                    <a:lnTo>
                      <a:pt x="66" y="491"/>
                    </a:lnTo>
                    <a:lnTo>
                      <a:pt x="50" y="441"/>
                    </a:lnTo>
                    <a:lnTo>
                      <a:pt x="39" y="342"/>
                    </a:lnTo>
                    <a:lnTo>
                      <a:pt x="33" y="270"/>
                    </a:lnTo>
                    <a:lnTo>
                      <a:pt x="22" y="242"/>
                    </a:lnTo>
                    <a:lnTo>
                      <a:pt x="11" y="204"/>
                    </a:lnTo>
                    <a:lnTo>
                      <a:pt x="11" y="132"/>
                    </a:lnTo>
                    <a:lnTo>
                      <a:pt x="11" y="99"/>
                    </a:lnTo>
                    <a:lnTo>
                      <a:pt x="0" y="60"/>
                    </a:lnTo>
                    <a:lnTo>
                      <a:pt x="221" y="60"/>
                    </a:lnTo>
                    <a:lnTo>
                      <a:pt x="226" y="0"/>
                    </a:lnTo>
                    <a:lnTo>
                      <a:pt x="226" y="0"/>
                    </a:lnTo>
                    <a:lnTo>
                      <a:pt x="243" y="5"/>
                    </a:lnTo>
                    <a:lnTo>
                      <a:pt x="259" y="11"/>
                    </a:lnTo>
                    <a:lnTo>
                      <a:pt x="265" y="49"/>
                    </a:lnTo>
                    <a:lnTo>
                      <a:pt x="276" y="93"/>
                    </a:lnTo>
                    <a:lnTo>
                      <a:pt x="287" y="105"/>
                    </a:lnTo>
                    <a:lnTo>
                      <a:pt x="325" y="105"/>
                    </a:lnTo>
                    <a:lnTo>
                      <a:pt x="325" y="116"/>
                    </a:lnTo>
                    <a:lnTo>
                      <a:pt x="375" y="121"/>
                    </a:lnTo>
                    <a:lnTo>
                      <a:pt x="375" y="132"/>
                    </a:lnTo>
                    <a:lnTo>
                      <a:pt x="408" y="132"/>
                    </a:lnTo>
                    <a:lnTo>
                      <a:pt x="408" y="127"/>
                    </a:lnTo>
                    <a:lnTo>
                      <a:pt x="419" y="116"/>
                    </a:lnTo>
                    <a:lnTo>
                      <a:pt x="436" y="110"/>
                    </a:lnTo>
                    <a:lnTo>
                      <a:pt x="447" y="121"/>
                    </a:lnTo>
                    <a:lnTo>
                      <a:pt x="469" y="121"/>
                    </a:lnTo>
                    <a:lnTo>
                      <a:pt x="496" y="138"/>
                    </a:lnTo>
                    <a:lnTo>
                      <a:pt x="535" y="154"/>
                    </a:lnTo>
                    <a:lnTo>
                      <a:pt x="551" y="160"/>
                    </a:lnTo>
                    <a:lnTo>
                      <a:pt x="557" y="154"/>
                    </a:lnTo>
                    <a:lnTo>
                      <a:pt x="568" y="149"/>
                    </a:lnTo>
                    <a:lnTo>
                      <a:pt x="568" y="171"/>
                    </a:lnTo>
                    <a:lnTo>
                      <a:pt x="590" y="182"/>
                    </a:lnTo>
                    <a:lnTo>
                      <a:pt x="590" y="176"/>
                    </a:lnTo>
                    <a:lnTo>
                      <a:pt x="601" y="176"/>
                    </a:lnTo>
                    <a:lnTo>
                      <a:pt x="601" y="193"/>
                    </a:lnTo>
                    <a:lnTo>
                      <a:pt x="623" y="198"/>
                    </a:lnTo>
                    <a:lnTo>
                      <a:pt x="645" y="198"/>
                    </a:lnTo>
                    <a:lnTo>
                      <a:pt x="656" y="193"/>
                    </a:lnTo>
                    <a:lnTo>
                      <a:pt x="678" y="171"/>
                    </a:lnTo>
                    <a:lnTo>
                      <a:pt x="700" y="165"/>
                    </a:lnTo>
                    <a:lnTo>
                      <a:pt x="706" y="182"/>
                    </a:lnTo>
                    <a:lnTo>
                      <a:pt x="706" y="187"/>
                    </a:lnTo>
                    <a:lnTo>
                      <a:pt x="717" y="187"/>
                    </a:lnTo>
                    <a:lnTo>
                      <a:pt x="722" y="182"/>
                    </a:lnTo>
                    <a:lnTo>
                      <a:pt x="789" y="182"/>
                    </a:lnTo>
                    <a:lnTo>
                      <a:pt x="800" y="204"/>
                    </a:lnTo>
                    <a:lnTo>
                      <a:pt x="805" y="204"/>
                    </a:lnTo>
                    <a:lnTo>
                      <a:pt x="811" y="198"/>
                    </a:lnTo>
                    <a:lnTo>
                      <a:pt x="844" y="193"/>
                    </a:lnTo>
                    <a:lnTo>
                      <a:pt x="838" y="209"/>
                    </a:lnTo>
                    <a:lnTo>
                      <a:pt x="811" y="226"/>
                    </a:lnTo>
                    <a:lnTo>
                      <a:pt x="739" y="253"/>
                    </a:lnTo>
                    <a:lnTo>
                      <a:pt x="706" y="270"/>
                    </a:lnTo>
                    <a:lnTo>
                      <a:pt x="684" y="287"/>
                    </a:lnTo>
                    <a:lnTo>
                      <a:pt x="667" y="314"/>
                    </a:lnTo>
                    <a:lnTo>
                      <a:pt x="651" y="342"/>
                    </a:lnTo>
                    <a:lnTo>
                      <a:pt x="634" y="347"/>
                    </a:lnTo>
                    <a:lnTo>
                      <a:pt x="601" y="386"/>
                    </a:lnTo>
                    <a:lnTo>
                      <a:pt x="596" y="386"/>
                    </a:lnTo>
                    <a:lnTo>
                      <a:pt x="568" y="408"/>
                    </a:lnTo>
                    <a:lnTo>
                      <a:pt x="546" y="430"/>
                    </a:lnTo>
                    <a:lnTo>
                      <a:pt x="540" y="452"/>
                    </a:lnTo>
                    <a:lnTo>
                      <a:pt x="546" y="507"/>
                    </a:lnTo>
                    <a:lnTo>
                      <a:pt x="535" y="524"/>
                    </a:lnTo>
                    <a:lnTo>
                      <a:pt x="496" y="551"/>
                    </a:lnTo>
                    <a:lnTo>
                      <a:pt x="480" y="596"/>
                    </a:lnTo>
                    <a:lnTo>
                      <a:pt x="502" y="623"/>
                    </a:lnTo>
                    <a:lnTo>
                      <a:pt x="502" y="640"/>
                    </a:lnTo>
                    <a:lnTo>
                      <a:pt x="496" y="662"/>
                    </a:lnTo>
                    <a:lnTo>
                      <a:pt x="491" y="689"/>
                    </a:lnTo>
                    <a:lnTo>
                      <a:pt x="496" y="739"/>
                    </a:lnTo>
                    <a:lnTo>
                      <a:pt x="518" y="772"/>
                    </a:lnTo>
                    <a:lnTo>
                      <a:pt x="540" y="772"/>
                    </a:lnTo>
                    <a:lnTo>
                      <a:pt x="562" y="789"/>
                    </a:lnTo>
                    <a:lnTo>
                      <a:pt x="584" y="800"/>
                    </a:lnTo>
                    <a:lnTo>
                      <a:pt x="612" y="833"/>
                    </a:lnTo>
                    <a:lnTo>
                      <a:pt x="662" y="871"/>
                    </a:lnTo>
                    <a:lnTo>
                      <a:pt x="678" y="888"/>
                    </a:lnTo>
                    <a:lnTo>
                      <a:pt x="678" y="927"/>
                    </a:lnTo>
                    <a:lnTo>
                      <a:pt x="529" y="932"/>
                    </a:lnTo>
                    <a:lnTo>
                      <a:pt x="83" y="938"/>
                    </a:lnTo>
                    <a:lnTo>
                      <a:pt x="83" y="673"/>
                    </a:lnTo>
                    <a:lnTo>
                      <a:pt x="77" y="651"/>
                    </a:lnTo>
                    <a:lnTo>
                      <a:pt x="50" y="623"/>
                    </a:lnTo>
                    <a:lnTo>
                      <a:pt x="39" y="612"/>
                    </a:lnTo>
                    <a:lnTo>
                      <a:pt x="39" y="601"/>
                    </a:lnTo>
                    <a:lnTo>
                      <a:pt x="55" y="590"/>
                    </a:lnTo>
                    <a:lnTo>
                      <a:pt x="66" y="579"/>
                    </a:lnTo>
                    <a:lnTo>
                      <a:pt x="66" y="557"/>
                    </a:lnTo>
                    <a:close/>
                  </a:path>
                </a:pathLst>
              </a:custGeom>
              <a:solidFill>
                <a:srgbClr val="104C10"/>
              </a:solidFill>
              <a:ln w="952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6" name="Freeform 52">
                <a:extLst/>
              </p:cNvPr>
              <p:cNvSpPr>
                <a:spLocks/>
              </p:cNvSpPr>
              <p:nvPr/>
            </p:nvSpPr>
            <p:spPr bwMode="auto">
              <a:xfrm>
                <a:off x="6669088" y="1147763"/>
                <a:ext cx="1068388" cy="1120775"/>
              </a:xfrm>
              <a:custGeom>
                <a:avLst/>
                <a:gdLst>
                  <a:gd name="T0" fmla="*/ 623 w 673"/>
                  <a:gd name="T1" fmla="*/ 662 h 706"/>
                  <a:gd name="T2" fmla="*/ 607 w 673"/>
                  <a:gd name="T3" fmla="*/ 585 h 706"/>
                  <a:gd name="T4" fmla="*/ 607 w 673"/>
                  <a:gd name="T5" fmla="*/ 546 h 706"/>
                  <a:gd name="T6" fmla="*/ 623 w 673"/>
                  <a:gd name="T7" fmla="*/ 502 h 706"/>
                  <a:gd name="T8" fmla="*/ 612 w 673"/>
                  <a:gd name="T9" fmla="*/ 452 h 706"/>
                  <a:gd name="T10" fmla="*/ 629 w 673"/>
                  <a:gd name="T11" fmla="*/ 425 h 706"/>
                  <a:gd name="T12" fmla="*/ 623 w 673"/>
                  <a:gd name="T13" fmla="*/ 392 h 706"/>
                  <a:gd name="T14" fmla="*/ 634 w 673"/>
                  <a:gd name="T15" fmla="*/ 347 h 706"/>
                  <a:gd name="T16" fmla="*/ 673 w 673"/>
                  <a:gd name="T17" fmla="*/ 259 h 706"/>
                  <a:gd name="T18" fmla="*/ 673 w 673"/>
                  <a:gd name="T19" fmla="*/ 232 h 706"/>
                  <a:gd name="T20" fmla="*/ 634 w 673"/>
                  <a:gd name="T21" fmla="*/ 287 h 706"/>
                  <a:gd name="T22" fmla="*/ 601 w 673"/>
                  <a:gd name="T23" fmla="*/ 325 h 706"/>
                  <a:gd name="T24" fmla="*/ 585 w 673"/>
                  <a:gd name="T25" fmla="*/ 347 h 706"/>
                  <a:gd name="T26" fmla="*/ 568 w 673"/>
                  <a:gd name="T27" fmla="*/ 364 h 706"/>
                  <a:gd name="T28" fmla="*/ 574 w 673"/>
                  <a:gd name="T29" fmla="*/ 331 h 706"/>
                  <a:gd name="T30" fmla="*/ 601 w 673"/>
                  <a:gd name="T31" fmla="*/ 287 h 706"/>
                  <a:gd name="T32" fmla="*/ 601 w 673"/>
                  <a:gd name="T33" fmla="*/ 259 h 706"/>
                  <a:gd name="T34" fmla="*/ 579 w 673"/>
                  <a:gd name="T35" fmla="*/ 176 h 706"/>
                  <a:gd name="T36" fmla="*/ 541 w 673"/>
                  <a:gd name="T37" fmla="*/ 149 h 706"/>
                  <a:gd name="T38" fmla="*/ 430 w 673"/>
                  <a:gd name="T39" fmla="*/ 121 h 706"/>
                  <a:gd name="T40" fmla="*/ 309 w 673"/>
                  <a:gd name="T41" fmla="*/ 94 h 706"/>
                  <a:gd name="T42" fmla="*/ 276 w 673"/>
                  <a:gd name="T43" fmla="*/ 66 h 706"/>
                  <a:gd name="T44" fmla="*/ 259 w 673"/>
                  <a:gd name="T45" fmla="*/ 55 h 706"/>
                  <a:gd name="T46" fmla="*/ 232 w 673"/>
                  <a:gd name="T47" fmla="*/ 50 h 706"/>
                  <a:gd name="T48" fmla="*/ 210 w 673"/>
                  <a:gd name="T49" fmla="*/ 55 h 706"/>
                  <a:gd name="T50" fmla="*/ 232 w 673"/>
                  <a:gd name="T51" fmla="*/ 16 h 706"/>
                  <a:gd name="T52" fmla="*/ 226 w 673"/>
                  <a:gd name="T53" fmla="*/ 0 h 706"/>
                  <a:gd name="T54" fmla="*/ 188 w 673"/>
                  <a:gd name="T55" fmla="*/ 16 h 706"/>
                  <a:gd name="T56" fmla="*/ 111 w 673"/>
                  <a:gd name="T57" fmla="*/ 44 h 706"/>
                  <a:gd name="T58" fmla="*/ 83 w 673"/>
                  <a:gd name="T59" fmla="*/ 38 h 706"/>
                  <a:gd name="T60" fmla="*/ 66 w 673"/>
                  <a:gd name="T61" fmla="*/ 77 h 706"/>
                  <a:gd name="T62" fmla="*/ 55 w 673"/>
                  <a:gd name="T63" fmla="*/ 149 h 706"/>
                  <a:gd name="T64" fmla="*/ 0 w 673"/>
                  <a:gd name="T65" fmla="*/ 226 h 706"/>
                  <a:gd name="T66" fmla="*/ 22 w 673"/>
                  <a:gd name="T67" fmla="*/ 243 h 706"/>
                  <a:gd name="T68" fmla="*/ 17 w 673"/>
                  <a:gd name="T69" fmla="*/ 287 h 706"/>
                  <a:gd name="T70" fmla="*/ 17 w 673"/>
                  <a:gd name="T71" fmla="*/ 364 h 706"/>
                  <a:gd name="T72" fmla="*/ 66 w 673"/>
                  <a:gd name="T73" fmla="*/ 386 h 706"/>
                  <a:gd name="T74" fmla="*/ 105 w 673"/>
                  <a:gd name="T75" fmla="*/ 414 h 706"/>
                  <a:gd name="T76" fmla="*/ 188 w 673"/>
                  <a:gd name="T77" fmla="*/ 485 h 706"/>
                  <a:gd name="T78" fmla="*/ 210 w 673"/>
                  <a:gd name="T79" fmla="*/ 563 h 706"/>
                  <a:gd name="T80" fmla="*/ 232 w 673"/>
                  <a:gd name="T81" fmla="*/ 596 h 706"/>
                  <a:gd name="T82" fmla="*/ 215 w 673"/>
                  <a:gd name="T83" fmla="*/ 634 h 706"/>
                  <a:gd name="T84" fmla="*/ 237 w 673"/>
                  <a:gd name="T85" fmla="*/ 684 h 706"/>
                  <a:gd name="T86" fmla="*/ 276 w 673"/>
                  <a:gd name="T87" fmla="*/ 695 h 706"/>
                  <a:gd name="T88" fmla="*/ 353 w 673"/>
                  <a:gd name="T89" fmla="*/ 706 h 706"/>
                  <a:gd name="T90" fmla="*/ 618 w 673"/>
                  <a:gd name="T91" fmla="*/ 68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 h="706">
                    <a:moveTo>
                      <a:pt x="618" y="684"/>
                    </a:moveTo>
                    <a:lnTo>
                      <a:pt x="623" y="662"/>
                    </a:lnTo>
                    <a:lnTo>
                      <a:pt x="612" y="629"/>
                    </a:lnTo>
                    <a:lnTo>
                      <a:pt x="607" y="585"/>
                    </a:lnTo>
                    <a:lnTo>
                      <a:pt x="596" y="568"/>
                    </a:lnTo>
                    <a:lnTo>
                      <a:pt x="607" y="546"/>
                    </a:lnTo>
                    <a:lnTo>
                      <a:pt x="612" y="524"/>
                    </a:lnTo>
                    <a:lnTo>
                      <a:pt x="623" y="502"/>
                    </a:lnTo>
                    <a:lnTo>
                      <a:pt x="618" y="480"/>
                    </a:lnTo>
                    <a:lnTo>
                      <a:pt x="612" y="452"/>
                    </a:lnTo>
                    <a:lnTo>
                      <a:pt x="612" y="441"/>
                    </a:lnTo>
                    <a:lnTo>
                      <a:pt x="629" y="425"/>
                    </a:lnTo>
                    <a:lnTo>
                      <a:pt x="629" y="403"/>
                    </a:lnTo>
                    <a:lnTo>
                      <a:pt x="623" y="392"/>
                    </a:lnTo>
                    <a:lnTo>
                      <a:pt x="629" y="375"/>
                    </a:lnTo>
                    <a:lnTo>
                      <a:pt x="634" y="347"/>
                    </a:lnTo>
                    <a:lnTo>
                      <a:pt x="651" y="309"/>
                    </a:lnTo>
                    <a:lnTo>
                      <a:pt x="673" y="259"/>
                    </a:lnTo>
                    <a:lnTo>
                      <a:pt x="673" y="243"/>
                    </a:lnTo>
                    <a:lnTo>
                      <a:pt x="673" y="232"/>
                    </a:lnTo>
                    <a:lnTo>
                      <a:pt x="667" y="237"/>
                    </a:lnTo>
                    <a:lnTo>
                      <a:pt x="634" y="287"/>
                    </a:lnTo>
                    <a:lnTo>
                      <a:pt x="618" y="314"/>
                    </a:lnTo>
                    <a:lnTo>
                      <a:pt x="601" y="325"/>
                    </a:lnTo>
                    <a:lnTo>
                      <a:pt x="596" y="342"/>
                    </a:lnTo>
                    <a:lnTo>
                      <a:pt x="585" y="347"/>
                    </a:lnTo>
                    <a:lnTo>
                      <a:pt x="579" y="364"/>
                    </a:lnTo>
                    <a:lnTo>
                      <a:pt x="568" y="364"/>
                    </a:lnTo>
                    <a:lnTo>
                      <a:pt x="563" y="347"/>
                    </a:lnTo>
                    <a:lnTo>
                      <a:pt x="574" y="331"/>
                    </a:lnTo>
                    <a:lnTo>
                      <a:pt x="590" y="298"/>
                    </a:lnTo>
                    <a:lnTo>
                      <a:pt x="601" y="287"/>
                    </a:lnTo>
                    <a:lnTo>
                      <a:pt x="612" y="265"/>
                    </a:lnTo>
                    <a:lnTo>
                      <a:pt x="601" y="259"/>
                    </a:lnTo>
                    <a:lnTo>
                      <a:pt x="590" y="248"/>
                    </a:lnTo>
                    <a:lnTo>
                      <a:pt x="579" y="176"/>
                    </a:lnTo>
                    <a:lnTo>
                      <a:pt x="552" y="165"/>
                    </a:lnTo>
                    <a:lnTo>
                      <a:pt x="541" y="149"/>
                    </a:lnTo>
                    <a:lnTo>
                      <a:pt x="447" y="127"/>
                    </a:lnTo>
                    <a:lnTo>
                      <a:pt x="430" y="121"/>
                    </a:lnTo>
                    <a:lnTo>
                      <a:pt x="370" y="105"/>
                    </a:lnTo>
                    <a:lnTo>
                      <a:pt x="309" y="94"/>
                    </a:lnTo>
                    <a:lnTo>
                      <a:pt x="276" y="55"/>
                    </a:lnTo>
                    <a:lnTo>
                      <a:pt x="276" y="66"/>
                    </a:lnTo>
                    <a:lnTo>
                      <a:pt x="265" y="66"/>
                    </a:lnTo>
                    <a:lnTo>
                      <a:pt x="259" y="55"/>
                    </a:lnTo>
                    <a:lnTo>
                      <a:pt x="243" y="50"/>
                    </a:lnTo>
                    <a:lnTo>
                      <a:pt x="232" y="50"/>
                    </a:lnTo>
                    <a:lnTo>
                      <a:pt x="221" y="61"/>
                    </a:lnTo>
                    <a:lnTo>
                      <a:pt x="210" y="55"/>
                    </a:lnTo>
                    <a:lnTo>
                      <a:pt x="215" y="38"/>
                    </a:lnTo>
                    <a:lnTo>
                      <a:pt x="232" y="16"/>
                    </a:lnTo>
                    <a:lnTo>
                      <a:pt x="237" y="11"/>
                    </a:lnTo>
                    <a:lnTo>
                      <a:pt x="226" y="0"/>
                    </a:lnTo>
                    <a:lnTo>
                      <a:pt x="210" y="5"/>
                    </a:lnTo>
                    <a:lnTo>
                      <a:pt x="188" y="16"/>
                    </a:lnTo>
                    <a:lnTo>
                      <a:pt x="133" y="44"/>
                    </a:lnTo>
                    <a:lnTo>
                      <a:pt x="111" y="44"/>
                    </a:lnTo>
                    <a:lnTo>
                      <a:pt x="88" y="44"/>
                    </a:lnTo>
                    <a:lnTo>
                      <a:pt x="83" y="38"/>
                    </a:lnTo>
                    <a:lnTo>
                      <a:pt x="66" y="55"/>
                    </a:lnTo>
                    <a:lnTo>
                      <a:pt x="66" y="77"/>
                    </a:lnTo>
                    <a:lnTo>
                      <a:pt x="66" y="138"/>
                    </a:lnTo>
                    <a:lnTo>
                      <a:pt x="55" y="149"/>
                    </a:lnTo>
                    <a:lnTo>
                      <a:pt x="17" y="182"/>
                    </a:lnTo>
                    <a:lnTo>
                      <a:pt x="0" y="226"/>
                    </a:lnTo>
                    <a:lnTo>
                      <a:pt x="6" y="226"/>
                    </a:lnTo>
                    <a:lnTo>
                      <a:pt x="22" y="243"/>
                    </a:lnTo>
                    <a:lnTo>
                      <a:pt x="28" y="265"/>
                    </a:lnTo>
                    <a:lnTo>
                      <a:pt x="17" y="287"/>
                    </a:lnTo>
                    <a:lnTo>
                      <a:pt x="17" y="314"/>
                    </a:lnTo>
                    <a:lnTo>
                      <a:pt x="17" y="364"/>
                    </a:lnTo>
                    <a:lnTo>
                      <a:pt x="39" y="386"/>
                    </a:lnTo>
                    <a:lnTo>
                      <a:pt x="66" y="386"/>
                    </a:lnTo>
                    <a:lnTo>
                      <a:pt x="77" y="408"/>
                    </a:lnTo>
                    <a:lnTo>
                      <a:pt x="105" y="414"/>
                    </a:lnTo>
                    <a:lnTo>
                      <a:pt x="133" y="458"/>
                    </a:lnTo>
                    <a:lnTo>
                      <a:pt x="188" y="485"/>
                    </a:lnTo>
                    <a:lnTo>
                      <a:pt x="199" y="507"/>
                    </a:lnTo>
                    <a:lnTo>
                      <a:pt x="210" y="563"/>
                    </a:lnTo>
                    <a:lnTo>
                      <a:pt x="210" y="585"/>
                    </a:lnTo>
                    <a:lnTo>
                      <a:pt x="232" y="596"/>
                    </a:lnTo>
                    <a:lnTo>
                      <a:pt x="232" y="607"/>
                    </a:lnTo>
                    <a:lnTo>
                      <a:pt x="215" y="634"/>
                    </a:lnTo>
                    <a:lnTo>
                      <a:pt x="215" y="656"/>
                    </a:lnTo>
                    <a:lnTo>
                      <a:pt x="237" y="684"/>
                    </a:lnTo>
                    <a:lnTo>
                      <a:pt x="254" y="695"/>
                    </a:lnTo>
                    <a:lnTo>
                      <a:pt x="276" y="695"/>
                    </a:lnTo>
                    <a:lnTo>
                      <a:pt x="287" y="706"/>
                    </a:lnTo>
                    <a:lnTo>
                      <a:pt x="353" y="706"/>
                    </a:lnTo>
                    <a:lnTo>
                      <a:pt x="546" y="695"/>
                    </a:lnTo>
                    <a:lnTo>
                      <a:pt x="618" y="684"/>
                    </a:lnTo>
                    <a:close/>
                  </a:path>
                </a:pathLst>
              </a:custGeom>
              <a:solidFill>
                <a:srgbClr val="AAE022"/>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7" name="Freeform 53">
                <a:extLst/>
              </p:cNvPr>
              <p:cNvSpPr>
                <a:spLocks/>
              </p:cNvSpPr>
              <p:nvPr/>
            </p:nvSpPr>
            <p:spPr bwMode="auto">
              <a:xfrm>
                <a:off x="6161088" y="2786063"/>
                <a:ext cx="1339850" cy="1173163"/>
              </a:xfrm>
              <a:custGeom>
                <a:avLst/>
                <a:gdLst>
                  <a:gd name="T0" fmla="*/ 502 w 844"/>
                  <a:gd name="T1" fmla="*/ 16 h 739"/>
                  <a:gd name="T2" fmla="*/ 436 w 844"/>
                  <a:gd name="T3" fmla="*/ 5 h 739"/>
                  <a:gd name="T4" fmla="*/ 177 w 844"/>
                  <a:gd name="T5" fmla="*/ 16 h 739"/>
                  <a:gd name="T6" fmla="*/ 17 w 844"/>
                  <a:gd name="T7" fmla="*/ 16 h 739"/>
                  <a:gd name="T8" fmla="*/ 11 w 844"/>
                  <a:gd name="T9" fmla="*/ 38 h 739"/>
                  <a:gd name="T10" fmla="*/ 28 w 844"/>
                  <a:gd name="T11" fmla="*/ 82 h 739"/>
                  <a:gd name="T12" fmla="*/ 72 w 844"/>
                  <a:gd name="T13" fmla="*/ 132 h 739"/>
                  <a:gd name="T14" fmla="*/ 100 w 844"/>
                  <a:gd name="T15" fmla="*/ 138 h 739"/>
                  <a:gd name="T16" fmla="*/ 89 w 844"/>
                  <a:gd name="T17" fmla="*/ 176 h 739"/>
                  <a:gd name="T18" fmla="*/ 100 w 844"/>
                  <a:gd name="T19" fmla="*/ 215 h 739"/>
                  <a:gd name="T20" fmla="*/ 138 w 844"/>
                  <a:gd name="T21" fmla="*/ 253 h 739"/>
                  <a:gd name="T22" fmla="*/ 138 w 844"/>
                  <a:gd name="T23" fmla="*/ 595 h 739"/>
                  <a:gd name="T24" fmla="*/ 144 w 844"/>
                  <a:gd name="T25" fmla="*/ 673 h 739"/>
                  <a:gd name="T26" fmla="*/ 491 w 844"/>
                  <a:gd name="T27" fmla="*/ 667 h 739"/>
                  <a:gd name="T28" fmla="*/ 728 w 844"/>
                  <a:gd name="T29" fmla="*/ 656 h 739"/>
                  <a:gd name="T30" fmla="*/ 739 w 844"/>
                  <a:gd name="T31" fmla="*/ 706 h 739"/>
                  <a:gd name="T32" fmla="*/ 712 w 844"/>
                  <a:gd name="T33" fmla="*/ 739 h 739"/>
                  <a:gd name="T34" fmla="*/ 778 w 844"/>
                  <a:gd name="T35" fmla="*/ 739 h 739"/>
                  <a:gd name="T36" fmla="*/ 794 w 844"/>
                  <a:gd name="T37" fmla="*/ 651 h 739"/>
                  <a:gd name="T38" fmla="*/ 828 w 844"/>
                  <a:gd name="T39" fmla="*/ 629 h 739"/>
                  <a:gd name="T40" fmla="*/ 844 w 844"/>
                  <a:gd name="T41" fmla="*/ 601 h 739"/>
                  <a:gd name="T42" fmla="*/ 839 w 844"/>
                  <a:gd name="T43" fmla="*/ 573 h 739"/>
                  <a:gd name="T44" fmla="*/ 806 w 844"/>
                  <a:gd name="T45" fmla="*/ 557 h 739"/>
                  <a:gd name="T46" fmla="*/ 800 w 844"/>
                  <a:gd name="T47" fmla="*/ 507 h 739"/>
                  <a:gd name="T48" fmla="*/ 772 w 844"/>
                  <a:gd name="T49" fmla="*/ 446 h 739"/>
                  <a:gd name="T50" fmla="*/ 684 w 844"/>
                  <a:gd name="T51" fmla="*/ 397 h 739"/>
                  <a:gd name="T52" fmla="*/ 679 w 844"/>
                  <a:gd name="T53" fmla="*/ 347 h 739"/>
                  <a:gd name="T54" fmla="*/ 695 w 844"/>
                  <a:gd name="T55" fmla="*/ 281 h 739"/>
                  <a:gd name="T56" fmla="*/ 629 w 844"/>
                  <a:gd name="T57" fmla="*/ 264 h 739"/>
                  <a:gd name="T58" fmla="*/ 624 w 844"/>
                  <a:gd name="T59" fmla="*/ 220 h 739"/>
                  <a:gd name="T60" fmla="*/ 530 w 844"/>
                  <a:gd name="T61" fmla="*/ 138 h 739"/>
                  <a:gd name="T62" fmla="*/ 513 w 844"/>
                  <a:gd name="T63" fmla="*/ 5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4" h="739">
                    <a:moveTo>
                      <a:pt x="519" y="38"/>
                    </a:moveTo>
                    <a:lnTo>
                      <a:pt x="502" y="16"/>
                    </a:lnTo>
                    <a:lnTo>
                      <a:pt x="491" y="0"/>
                    </a:lnTo>
                    <a:lnTo>
                      <a:pt x="436" y="5"/>
                    </a:lnTo>
                    <a:lnTo>
                      <a:pt x="364" y="5"/>
                    </a:lnTo>
                    <a:lnTo>
                      <a:pt x="177" y="16"/>
                    </a:lnTo>
                    <a:lnTo>
                      <a:pt x="78" y="16"/>
                    </a:lnTo>
                    <a:lnTo>
                      <a:pt x="17" y="16"/>
                    </a:lnTo>
                    <a:lnTo>
                      <a:pt x="0" y="16"/>
                    </a:lnTo>
                    <a:lnTo>
                      <a:pt x="11" y="38"/>
                    </a:lnTo>
                    <a:lnTo>
                      <a:pt x="11" y="55"/>
                    </a:lnTo>
                    <a:lnTo>
                      <a:pt x="28" y="82"/>
                    </a:lnTo>
                    <a:lnTo>
                      <a:pt x="50" y="110"/>
                    </a:lnTo>
                    <a:lnTo>
                      <a:pt x="72" y="132"/>
                    </a:lnTo>
                    <a:lnTo>
                      <a:pt x="89" y="132"/>
                    </a:lnTo>
                    <a:lnTo>
                      <a:pt x="100" y="138"/>
                    </a:lnTo>
                    <a:lnTo>
                      <a:pt x="100" y="160"/>
                    </a:lnTo>
                    <a:lnTo>
                      <a:pt x="89" y="176"/>
                    </a:lnTo>
                    <a:lnTo>
                      <a:pt x="83" y="193"/>
                    </a:lnTo>
                    <a:lnTo>
                      <a:pt x="100" y="215"/>
                    </a:lnTo>
                    <a:lnTo>
                      <a:pt x="116" y="237"/>
                    </a:lnTo>
                    <a:lnTo>
                      <a:pt x="138" y="253"/>
                    </a:lnTo>
                    <a:lnTo>
                      <a:pt x="144" y="336"/>
                    </a:lnTo>
                    <a:lnTo>
                      <a:pt x="138" y="595"/>
                    </a:lnTo>
                    <a:lnTo>
                      <a:pt x="144" y="629"/>
                    </a:lnTo>
                    <a:lnTo>
                      <a:pt x="144" y="673"/>
                    </a:lnTo>
                    <a:lnTo>
                      <a:pt x="320" y="673"/>
                    </a:lnTo>
                    <a:lnTo>
                      <a:pt x="491" y="667"/>
                    </a:lnTo>
                    <a:lnTo>
                      <a:pt x="640" y="662"/>
                    </a:lnTo>
                    <a:lnTo>
                      <a:pt x="728" y="656"/>
                    </a:lnTo>
                    <a:lnTo>
                      <a:pt x="745" y="684"/>
                    </a:lnTo>
                    <a:lnTo>
                      <a:pt x="739" y="706"/>
                    </a:lnTo>
                    <a:lnTo>
                      <a:pt x="717" y="722"/>
                    </a:lnTo>
                    <a:lnTo>
                      <a:pt x="712" y="739"/>
                    </a:lnTo>
                    <a:lnTo>
                      <a:pt x="750" y="739"/>
                    </a:lnTo>
                    <a:lnTo>
                      <a:pt x="778" y="739"/>
                    </a:lnTo>
                    <a:lnTo>
                      <a:pt x="794" y="695"/>
                    </a:lnTo>
                    <a:lnTo>
                      <a:pt x="794" y="651"/>
                    </a:lnTo>
                    <a:lnTo>
                      <a:pt x="817" y="640"/>
                    </a:lnTo>
                    <a:lnTo>
                      <a:pt x="828" y="629"/>
                    </a:lnTo>
                    <a:lnTo>
                      <a:pt x="844" y="617"/>
                    </a:lnTo>
                    <a:lnTo>
                      <a:pt x="844" y="601"/>
                    </a:lnTo>
                    <a:lnTo>
                      <a:pt x="844" y="584"/>
                    </a:lnTo>
                    <a:lnTo>
                      <a:pt x="839" y="573"/>
                    </a:lnTo>
                    <a:lnTo>
                      <a:pt x="817" y="573"/>
                    </a:lnTo>
                    <a:lnTo>
                      <a:pt x="806" y="557"/>
                    </a:lnTo>
                    <a:lnTo>
                      <a:pt x="794" y="524"/>
                    </a:lnTo>
                    <a:lnTo>
                      <a:pt x="800" y="507"/>
                    </a:lnTo>
                    <a:lnTo>
                      <a:pt x="783" y="480"/>
                    </a:lnTo>
                    <a:lnTo>
                      <a:pt x="772" y="446"/>
                    </a:lnTo>
                    <a:lnTo>
                      <a:pt x="734" y="441"/>
                    </a:lnTo>
                    <a:lnTo>
                      <a:pt x="684" y="397"/>
                    </a:lnTo>
                    <a:lnTo>
                      <a:pt x="673" y="369"/>
                    </a:lnTo>
                    <a:lnTo>
                      <a:pt x="679" y="347"/>
                    </a:lnTo>
                    <a:lnTo>
                      <a:pt x="695" y="303"/>
                    </a:lnTo>
                    <a:lnTo>
                      <a:pt x="695" y="281"/>
                    </a:lnTo>
                    <a:lnTo>
                      <a:pt x="684" y="270"/>
                    </a:lnTo>
                    <a:lnTo>
                      <a:pt x="629" y="264"/>
                    </a:lnTo>
                    <a:lnTo>
                      <a:pt x="624" y="253"/>
                    </a:lnTo>
                    <a:lnTo>
                      <a:pt x="624" y="220"/>
                    </a:lnTo>
                    <a:lnTo>
                      <a:pt x="585" y="198"/>
                    </a:lnTo>
                    <a:lnTo>
                      <a:pt x="530" y="138"/>
                    </a:lnTo>
                    <a:lnTo>
                      <a:pt x="513" y="88"/>
                    </a:lnTo>
                    <a:lnTo>
                      <a:pt x="513" y="55"/>
                    </a:lnTo>
                    <a:lnTo>
                      <a:pt x="519" y="3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8" name="Freeform 54">
                <a:extLst/>
              </p:cNvPr>
              <p:cNvSpPr>
                <a:spLocks/>
              </p:cNvSpPr>
              <p:nvPr/>
            </p:nvSpPr>
            <p:spPr bwMode="auto">
              <a:xfrm>
                <a:off x="6389688" y="3836988"/>
                <a:ext cx="1006475" cy="919163"/>
              </a:xfrm>
              <a:custGeom>
                <a:avLst/>
                <a:gdLst>
                  <a:gd name="T0" fmla="*/ 634 w 634"/>
                  <a:gd name="T1" fmla="*/ 77 h 579"/>
                  <a:gd name="T2" fmla="*/ 606 w 634"/>
                  <a:gd name="T3" fmla="*/ 88 h 579"/>
                  <a:gd name="T4" fmla="*/ 562 w 634"/>
                  <a:gd name="T5" fmla="*/ 82 h 579"/>
                  <a:gd name="T6" fmla="*/ 562 w 634"/>
                  <a:gd name="T7" fmla="*/ 60 h 579"/>
                  <a:gd name="T8" fmla="*/ 590 w 634"/>
                  <a:gd name="T9" fmla="*/ 38 h 579"/>
                  <a:gd name="T10" fmla="*/ 590 w 634"/>
                  <a:gd name="T11" fmla="*/ 22 h 579"/>
                  <a:gd name="T12" fmla="*/ 579 w 634"/>
                  <a:gd name="T13" fmla="*/ 0 h 579"/>
                  <a:gd name="T14" fmla="*/ 496 w 634"/>
                  <a:gd name="T15" fmla="*/ 5 h 579"/>
                  <a:gd name="T16" fmla="*/ 347 w 634"/>
                  <a:gd name="T17" fmla="*/ 11 h 579"/>
                  <a:gd name="T18" fmla="*/ 171 w 634"/>
                  <a:gd name="T19" fmla="*/ 16 h 579"/>
                  <a:gd name="T20" fmla="*/ 0 w 634"/>
                  <a:gd name="T21" fmla="*/ 22 h 579"/>
                  <a:gd name="T22" fmla="*/ 16 w 634"/>
                  <a:gd name="T23" fmla="*/ 71 h 579"/>
                  <a:gd name="T24" fmla="*/ 16 w 634"/>
                  <a:gd name="T25" fmla="*/ 132 h 579"/>
                  <a:gd name="T26" fmla="*/ 22 w 634"/>
                  <a:gd name="T27" fmla="*/ 209 h 579"/>
                  <a:gd name="T28" fmla="*/ 27 w 634"/>
                  <a:gd name="T29" fmla="*/ 491 h 579"/>
                  <a:gd name="T30" fmla="*/ 44 w 634"/>
                  <a:gd name="T31" fmla="*/ 502 h 579"/>
                  <a:gd name="T32" fmla="*/ 66 w 634"/>
                  <a:gd name="T33" fmla="*/ 496 h 579"/>
                  <a:gd name="T34" fmla="*/ 82 w 634"/>
                  <a:gd name="T35" fmla="*/ 502 h 579"/>
                  <a:gd name="T36" fmla="*/ 88 w 634"/>
                  <a:gd name="T37" fmla="*/ 579 h 579"/>
                  <a:gd name="T38" fmla="*/ 253 w 634"/>
                  <a:gd name="T39" fmla="*/ 579 h 579"/>
                  <a:gd name="T40" fmla="*/ 397 w 634"/>
                  <a:gd name="T41" fmla="*/ 573 h 579"/>
                  <a:gd name="T42" fmla="*/ 468 w 634"/>
                  <a:gd name="T43" fmla="*/ 568 h 579"/>
                  <a:gd name="T44" fmla="*/ 480 w 634"/>
                  <a:gd name="T45" fmla="*/ 557 h 579"/>
                  <a:gd name="T46" fmla="*/ 474 w 634"/>
                  <a:gd name="T47" fmla="*/ 529 h 579"/>
                  <a:gd name="T48" fmla="*/ 463 w 634"/>
                  <a:gd name="T49" fmla="*/ 507 h 579"/>
                  <a:gd name="T50" fmla="*/ 474 w 634"/>
                  <a:gd name="T51" fmla="*/ 496 h 579"/>
                  <a:gd name="T52" fmla="*/ 463 w 634"/>
                  <a:gd name="T53" fmla="*/ 480 h 579"/>
                  <a:gd name="T54" fmla="*/ 468 w 634"/>
                  <a:gd name="T55" fmla="*/ 458 h 579"/>
                  <a:gd name="T56" fmla="*/ 474 w 634"/>
                  <a:gd name="T57" fmla="*/ 419 h 579"/>
                  <a:gd name="T58" fmla="*/ 496 w 634"/>
                  <a:gd name="T59" fmla="*/ 402 h 579"/>
                  <a:gd name="T60" fmla="*/ 491 w 634"/>
                  <a:gd name="T61" fmla="*/ 386 h 579"/>
                  <a:gd name="T62" fmla="*/ 518 w 634"/>
                  <a:gd name="T63" fmla="*/ 347 h 579"/>
                  <a:gd name="T64" fmla="*/ 535 w 634"/>
                  <a:gd name="T65" fmla="*/ 336 h 579"/>
                  <a:gd name="T66" fmla="*/ 535 w 634"/>
                  <a:gd name="T67" fmla="*/ 325 h 579"/>
                  <a:gd name="T68" fmla="*/ 535 w 634"/>
                  <a:gd name="T69" fmla="*/ 314 h 579"/>
                  <a:gd name="T70" fmla="*/ 557 w 634"/>
                  <a:gd name="T71" fmla="*/ 270 h 579"/>
                  <a:gd name="T72" fmla="*/ 573 w 634"/>
                  <a:gd name="T73" fmla="*/ 259 h 579"/>
                  <a:gd name="T74" fmla="*/ 573 w 634"/>
                  <a:gd name="T75" fmla="*/ 237 h 579"/>
                  <a:gd name="T76" fmla="*/ 590 w 634"/>
                  <a:gd name="T77" fmla="*/ 226 h 579"/>
                  <a:gd name="T78" fmla="*/ 595 w 634"/>
                  <a:gd name="T79" fmla="*/ 198 h 579"/>
                  <a:gd name="T80" fmla="*/ 584 w 634"/>
                  <a:gd name="T81" fmla="*/ 165 h 579"/>
                  <a:gd name="T82" fmla="*/ 612 w 634"/>
                  <a:gd name="T83" fmla="*/ 149 h 579"/>
                  <a:gd name="T84" fmla="*/ 617 w 634"/>
                  <a:gd name="T85" fmla="*/ 132 h 579"/>
                  <a:gd name="T86" fmla="*/ 628 w 634"/>
                  <a:gd name="T87" fmla="*/ 104 h 579"/>
                  <a:gd name="T88" fmla="*/ 634 w 634"/>
                  <a:gd name="T89" fmla="*/ 7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4" h="579">
                    <a:moveTo>
                      <a:pt x="634" y="77"/>
                    </a:moveTo>
                    <a:lnTo>
                      <a:pt x="606" y="88"/>
                    </a:lnTo>
                    <a:lnTo>
                      <a:pt x="562" y="82"/>
                    </a:lnTo>
                    <a:lnTo>
                      <a:pt x="562" y="60"/>
                    </a:lnTo>
                    <a:lnTo>
                      <a:pt x="590" y="38"/>
                    </a:lnTo>
                    <a:lnTo>
                      <a:pt x="590" y="22"/>
                    </a:lnTo>
                    <a:lnTo>
                      <a:pt x="579" y="0"/>
                    </a:lnTo>
                    <a:lnTo>
                      <a:pt x="496" y="5"/>
                    </a:lnTo>
                    <a:lnTo>
                      <a:pt x="347" y="11"/>
                    </a:lnTo>
                    <a:lnTo>
                      <a:pt x="171" y="16"/>
                    </a:lnTo>
                    <a:lnTo>
                      <a:pt x="0" y="22"/>
                    </a:lnTo>
                    <a:lnTo>
                      <a:pt x="16" y="71"/>
                    </a:lnTo>
                    <a:lnTo>
                      <a:pt x="16" y="132"/>
                    </a:lnTo>
                    <a:lnTo>
                      <a:pt x="22" y="209"/>
                    </a:lnTo>
                    <a:lnTo>
                      <a:pt x="27" y="491"/>
                    </a:lnTo>
                    <a:lnTo>
                      <a:pt x="44" y="502"/>
                    </a:lnTo>
                    <a:lnTo>
                      <a:pt x="66" y="496"/>
                    </a:lnTo>
                    <a:lnTo>
                      <a:pt x="82" y="502"/>
                    </a:lnTo>
                    <a:lnTo>
                      <a:pt x="88" y="579"/>
                    </a:lnTo>
                    <a:lnTo>
                      <a:pt x="253" y="579"/>
                    </a:lnTo>
                    <a:lnTo>
                      <a:pt x="397" y="573"/>
                    </a:lnTo>
                    <a:lnTo>
                      <a:pt x="468" y="568"/>
                    </a:lnTo>
                    <a:lnTo>
                      <a:pt x="480" y="557"/>
                    </a:lnTo>
                    <a:lnTo>
                      <a:pt x="474" y="529"/>
                    </a:lnTo>
                    <a:lnTo>
                      <a:pt x="463" y="507"/>
                    </a:lnTo>
                    <a:lnTo>
                      <a:pt x="474" y="496"/>
                    </a:lnTo>
                    <a:lnTo>
                      <a:pt x="463" y="480"/>
                    </a:lnTo>
                    <a:lnTo>
                      <a:pt x="468" y="458"/>
                    </a:lnTo>
                    <a:lnTo>
                      <a:pt x="474" y="419"/>
                    </a:lnTo>
                    <a:lnTo>
                      <a:pt x="496" y="402"/>
                    </a:lnTo>
                    <a:lnTo>
                      <a:pt x="491" y="386"/>
                    </a:lnTo>
                    <a:lnTo>
                      <a:pt x="518" y="347"/>
                    </a:lnTo>
                    <a:lnTo>
                      <a:pt x="535" y="336"/>
                    </a:lnTo>
                    <a:lnTo>
                      <a:pt x="535" y="325"/>
                    </a:lnTo>
                    <a:lnTo>
                      <a:pt x="535" y="314"/>
                    </a:lnTo>
                    <a:lnTo>
                      <a:pt x="557" y="270"/>
                    </a:lnTo>
                    <a:lnTo>
                      <a:pt x="573" y="259"/>
                    </a:lnTo>
                    <a:lnTo>
                      <a:pt x="573" y="237"/>
                    </a:lnTo>
                    <a:lnTo>
                      <a:pt x="590" y="226"/>
                    </a:lnTo>
                    <a:lnTo>
                      <a:pt x="595" y="198"/>
                    </a:lnTo>
                    <a:lnTo>
                      <a:pt x="584" y="165"/>
                    </a:lnTo>
                    <a:lnTo>
                      <a:pt x="612" y="149"/>
                    </a:lnTo>
                    <a:lnTo>
                      <a:pt x="617" y="132"/>
                    </a:lnTo>
                    <a:lnTo>
                      <a:pt x="628" y="104"/>
                    </a:lnTo>
                    <a:lnTo>
                      <a:pt x="634" y="77"/>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9" name="Freeform 55">
                <a:extLst/>
              </p:cNvPr>
              <p:cNvSpPr>
                <a:spLocks/>
              </p:cNvSpPr>
              <p:nvPr/>
            </p:nvSpPr>
            <p:spPr bwMode="auto">
              <a:xfrm>
                <a:off x="4673600" y="3687763"/>
                <a:ext cx="1751013" cy="928688"/>
              </a:xfrm>
              <a:custGeom>
                <a:avLst/>
                <a:gdLst>
                  <a:gd name="T0" fmla="*/ 49 w 1103"/>
                  <a:gd name="T1" fmla="*/ 5 h 585"/>
                  <a:gd name="T2" fmla="*/ 5 w 1103"/>
                  <a:gd name="T3" fmla="*/ 0 h 585"/>
                  <a:gd name="T4" fmla="*/ 160 w 1103"/>
                  <a:gd name="T5" fmla="*/ 88 h 585"/>
                  <a:gd name="T6" fmla="*/ 380 w 1103"/>
                  <a:gd name="T7" fmla="*/ 281 h 585"/>
                  <a:gd name="T8" fmla="*/ 380 w 1103"/>
                  <a:gd name="T9" fmla="*/ 419 h 585"/>
                  <a:gd name="T10" fmla="*/ 424 w 1103"/>
                  <a:gd name="T11" fmla="*/ 458 h 585"/>
                  <a:gd name="T12" fmla="*/ 436 w 1103"/>
                  <a:gd name="T13" fmla="*/ 441 h 585"/>
                  <a:gd name="T14" fmla="*/ 463 w 1103"/>
                  <a:gd name="T15" fmla="*/ 452 h 585"/>
                  <a:gd name="T16" fmla="*/ 480 w 1103"/>
                  <a:gd name="T17" fmla="*/ 452 h 585"/>
                  <a:gd name="T18" fmla="*/ 507 w 1103"/>
                  <a:gd name="T19" fmla="*/ 485 h 585"/>
                  <a:gd name="T20" fmla="*/ 557 w 1103"/>
                  <a:gd name="T21" fmla="*/ 496 h 585"/>
                  <a:gd name="T22" fmla="*/ 590 w 1103"/>
                  <a:gd name="T23" fmla="*/ 496 h 585"/>
                  <a:gd name="T24" fmla="*/ 634 w 1103"/>
                  <a:gd name="T25" fmla="*/ 524 h 585"/>
                  <a:gd name="T26" fmla="*/ 645 w 1103"/>
                  <a:gd name="T27" fmla="*/ 541 h 585"/>
                  <a:gd name="T28" fmla="*/ 678 w 1103"/>
                  <a:gd name="T29" fmla="*/ 529 h 585"/>
                  <a:gd name="T30" fmla="*/ 706 w 1103"/>
                  <a:gd name="T31" fmla="*/ 535 h 585"/>
                  <a:gd name="T32" fmla="*/ 750 w 1103"/>
                  <a:gd name="T33" fmla="*/ 568 h 585"/>
                  <a:gd name="T34" fmla="*/ 772 w 1103"/>
                  <a:gd name="T35" fmla="*/ 535 h 585"/>
                  <a:gd name="T36" fmla="*/ 788 w 1103"/>
                  <a:gd name="T37" fmla="*/ 546 h 585"/>
                  <a:gd name="T38" fmla="*/ 849 w 1103"/>
                  <a:gd name="T39" fmla="*/ 563 h 585"/>
                  <a:gd name="T40" fmla="*/ 882 w 1103"/>
                  <a:gd name="T41" fmla="*/ 563 h 585"/>
                  <a:gd name="T42" fmla="*/ 921 w 1103"/>
                  <a:gd name="T43" fmla="*/ 546 h 585"/>
                  <a:gd name="T44" fmla="*/ 954 w 1103"/>
                  <a:gd name="T45" fmla="*/ 535 h 585"/>
                  <a:gd name="T46" fmla="*/ 970 w 1103"/>
                  <a:gd name="T47" fmla="*/ 546 h 585"/>
                  <a:gd name="T48" fmla="*/ 1009 w 1103"/>
                  <a:gd name="T49" fmla="*/ 535 h 585"/>
                  <a:gd name="T50" fmla="*/ 1037 w 1103"/>
                  <a:gd name="T51" fmla="*/ 552 h 585"/>
                  <a:gd name="T52" fmla="*/ 1086 w 1103"/>
                  <a:gd name="T53" fmla="*/ 574 h 585"/>
                  <a:gd name="T54" fmla="*/ 1097 w 1103"/>
                  <a:gd name="T55" fmla="*/ 309 h 585"/>
                  <a:gd name="T56" fmla="*/ 1086 w 1103"/>
                  <a:gd name="T57" fmla="*/ 165 h 585"/>
                  <a:gd name="T58" fmla="*/ 1070 w 1103"/>
                  <a:gd name="T59" fmla="*/ 61 h 585"/>
                  <a:gd name="T60" fmla="*/ 981 w 1103"/>
                  <a:gd name="T61" fmla="*/ 38 h 585"/>
                  <a:gd name="T62" fmla="*/ 309 w 1103"/>
                  <a:gd name="T63" fmla="*/ 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3" h="585">
                    <a:moveTo>
                      <a:pt x="127" y="5"/>
                    </a:moveTo>
                    <a:lnTo>
                      <a:pt x="49" y="5"/>
                    </a:lnTo>
                    <a:lnTo>
                      <a:pt x="5" y="0"/>
                    </a:lnTo>
                    <a:lnTo>
                      <a:pt x="5" y="0"/>
                    </a:lnTo>
                    <a:lnTo>
                      <a:pt x="0" y="77"/>
                    </a:lnTo>
                    <a:lnTo>
                      <a:pt x="160" y="88"/>
                    </a:lnTo>
                    <a:lnTo>
                      <a:pt x="397" y="99"/>
                    </a:lnTo>
                    <a:lnTo>
                      <a:pt x="380" y="281"/>
                    </a:lnTo>
                    <a:lnTo>
                      <a:pt x="375" y="408"/>
                    </a:lnTo>
                    <a:lnTo>
                      <a:pt x="380" y="419"/>
                    </a:lnTo>
                    <a:lnTo>
                      <a:pt x="408" y="447"/>
                    </a:lnTo>
                    <a:lnTo>
                      <a:pt x="424" y="458"/>
                    </a:lnTo>
                    <a:lnTo>
                      <a:pt x="430" y="458"/>
                    </a:lnTo>
                    <a:lnTo>
                      <a:pt x="436" y="441"/>
                    </a:lnTo>
                    <a:lnTo>
                      <a:pt x="447" y="452"/>
                    </a:lnTo>
                    <a:lnTo>
                      <a:pt x="463" y="452"/>
                    </a:lnTo>
                    <a:lnTo>
                      <a:pt x="463" y="441"/>
                    </a:lnTo>
                    <a:lnTo>
                      <a:pt x="480" y="452"/>
                    </a:lnTo>
                    <a:lnTo>
                      <a:pt x="480" y="480"/>
                    </a:lnTo>
                    <a:lnTo>
                      <a:pt x="507" y="485"/>
                    </a:lnTo>
                    <a:lnTo>
                      <a:pt x="524" y="491"/>
                    </a:lnTo>
                    <a:lnTo>
                      <a:pt x="557" y="496"/>
                    </a:lnTo>
                    <a:lnTo>
                      <a:pt x="573" y="513"/>
                    </a:lnTo>
                    <a:lnTo>
                      <a:pt x="590" y="496"/>
                    </a:lnTo>
                    <a:lnTo>
                      <a:pt x="618" y="502"/>
                    </a:lnTo>
                    <a:lnTo>
                      <a:pt x="634" y="524"/>
                    </a:lnTo>
                    <a:lnTo>
                      <a:pt x="645" y="524"/>
                    </a:lnTo>
                    <a:lnTo>
                      <a:pt x="645" y="541"/>
                    </a:lnTo>
                    <a:lnTo>
                      <a:pt x="662" y="546"/>
                    </a:lnTo>
                    <a:lnTo>
                      <a:pt x="678" y="529"/>
                    </a:lnTo>
                    <a:lnTo>
                      <a:pt x="689" y="535"/>
                    </a:lnTo>
                    <a:lnTo>
                      <a:pt x="706" y="535"/>
                    </a:lnTo>
                    <a:lnTo>
                      <a:pt x="717" y="552"/>
                    </a:lnTo>
                    <a:lnTo>
                      <a:pt x="750" y="568"/>
                    </a:lnTo>
                    <a:lnTo>
                      <a:pt x="761" y="563"/>
                    </a:lnTo>
                    <a:lnTo>
                      <a:pt x="772" y="535"/>
                    </a:lnTo>
                    <a:lnTo>
                      <a:pt x="783" y="535"/>
                    </a:lnTo>
                    <a:lnTo>
                      <a:pt x="788" y="546"/>
                    </a:lnTo>
                    <a:lnTo>
                      <a:pt x="822" y="552"/>
                    </a:lnTo>
                    <a:lnTo>
                      <a:pt x="849" y="563"/>
                    </a:lnTo>
                    <a:lnTo>
                      <a:pt x="871" y="568"/>
                    </a:lnTo>
                    <a:lnTo>
                      <a:pt x="882" y="563"/>
                    </a:lnTo>
                    <a:lnTo>
                      <a:pt x="888" y="546"/>
                    </a:lnTo>
                    <a:lnTo>
                      <a:pt x="921" y="546"/>
                    </a:lnTo>
                    <a:lnTo>
                      <a:pt x="937" y="552"/>
                    </a:lnTo>
                    <a:lnTo>
                      <a:pt x="954" y="535"/>
                    </a:lnTo>
                    <a:lnTo>
                      <a:pt x="965" y="535"/>
                    </a:lnTo>
                    <a:lnTo>
                      <a:pt x="970" y="546"/>
                    </a:lnTo>
                    <a:lnTo>
                      <a:pt x="998" y="546"/>
                    </a:lnTo>
                    <a:lnTo>
                      <a:pt x="1009" y="535"/>
                    </a:lnTo>
                    <a:lnTo>
                      <a:pt x="1026" y="535"/>
                    </a:lnTo>
                    <a:lnTo>
                      <a:pt x="1037" y="552"/>
                    </a:lnTo>
                    <a:lnTo>
                      <a:pt x="1064" y="568"/>
                    </a:lnTo>
                    <a:lnTo>
                      <a:pt x="1086" y="574"/>
                    </a:lnTo>
                    <a:lnTo>
                      <a:pt x="1103" y="585"/>
                    </a:lnTo>
                    <a:lnTo>
                      <a:pt x="1097" y="309"/>
                    </a:lnTo>
                    <a:lnTo>
                      <a:pt x="1086" y="226"/>
                    </a:lnTo>
                    <a:lnTo>
                      <a:pt x="1086" y="165"/>
                    </a:lnTo>
                    <a:lnTo>
                      <a:pt x="1075" y="116"/>
                    </a:lnTo>
                    <a:lnTo>
                      <a:pt x="1070" y="61"/>
                    </a:lnTo>
                    <a:lnTo>
                      <a:pt x="1070" y="33"/>
                    </a:lnTo>
                    <a:lnTo>
                      <a:pt x="981" y="38"/>
                    </a:lnTo>
                    <a:lnTo>
                      <a:pt x="640" y="33"/>
                    </a:lnTo>
                    <a:lnTo>
                      <a:pt x="309" y="16"/>
                    </a:lnTo>
                    <a:lnTo>
                      <a:pt x="127" y="5"/>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0" name="Freeform 56">
                <a:extLst/>
              </p:cNvPr>
              <p:cNvSpPr>
                <a:spLocks/>
              </p:cNvSpPr>
              <p:nvPr/>
            </p:nvSpPr>
            <p:spPr bwMode="auto">
              <a:xfrm>
                <a:off x="4880143" y="2925683"/>
                <a:ext cx="1497013" cy="796925"/>
              </a:xfrm>
              <a:custGeom>
                <a:avLst/>
                <a:gdLst>
                  <a:gd name="T0" fmla="*/ 938 w 943"/>
                  <a:gd name="T1" fmla="*/ 502 h 502"/>
                  <a:gd name="T2" fmla="*/ 844 w 943"/>
                  <a:gd name="T3" fmla="*/ 502 h 502"/>
                  <a:gd name="T4" fmla="*/ 508 w 943"/>
                  <a:gd name="T5" fmla="*/ 502 h 502"/>
                  <a:gd name="T6" fmla="*/ 177 w 943"/>
                  <a:gd name="T7" fmla="*/ 486 h 502"/>
                  <a:gd name="T8" fmla="*/ 0 w 943"/>
                  <a:gd name="T9" fmla="*/ 475 h 502"/>
                  <a:gd name="T10" fmla="*/ 28 w 943"/>
                  <a:gd name="T11" fmla="*/ 0 h 502"/>
                  <a:gd name="T12" fmla="*/ 188 w 943"/>
                  <a:gd name="T13" fmla="*/ 6 h 502"/>
                  <a:gd name="T14" fmla="*/ 486 w 943"/>
                  <a:gd name="T15" fmla="*/ 17 h 502"/>
                  <a:gd name="T16" fmla="*/ 811 w 943"/>
                  <a:gd name="T17" fmla="*/ 17 h 502"/>
                  <a:gd name="T18" fmla="*/ 849 w 943"/>
                  <a:gd name="T19" fmla="*/ 17 h 502"/>
                  <a:gd name="T20" fmla="*/ 872 w 943"/>
                  <a:gd name="T21" fmla="*/ 45 h 502"/>
                  <a:gd name="T22" fmla="*/ 894 w 943"/>
                  <a:gd name="T23" fmla="*/ 45 h 502"/>
                  <a:gd name="T24" fmla="*/ 899 w 943"/>
                  <a:gd name="T25" fmla="*/ 50 h 502"/>
                  <a:gd name="T26" fmla="*/ 899 w 943"/>
                  <a:gd name="T27" fmla="*/ 67 h 502"/>
                  <a:gd name="T28" fmla="*/ 888 w 943"/>
                  <a:gd name="T29" fmla="*/ 78 h 502"/>
                  <a:gd name="T30" fmla="*/ 883 w 943"/>
                  <a:gd name="T31" fmla="*/ 100 h 502"/>
                  <a:gd name="T32" fmla="*/ 899 w 943"/>
                  <a:gd name="T33" fmla="*/ 122 h 502"/>
                  <a:gd name="T34" fmla="*/ 916 w 943"/>
                  <a:gd name="T35" fmla="*/ 149 h 502"/>
                  <a:gd name="T36" fmla="*/ 938 w 943"/>
                  <a:gd name="T37" fmla="*/ 160 h 502"/>
                  <a:gd name="T38" fmla="*/ 943 w 943"/>
                  <a:gd name="T39" fmla="*/ 243 h 502"/>
                  <a:gd name="T40" fmla="*/ 938 w 943"/>
                  <a:gd name="T41"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3" h="502">
                    <a:moveTo>
                      <a:pt x="938" y="502"/>
                    </a:moveTo>
                    <a:lnTo>
                      <a:pt x="844" y="502"/>
                    </a:lnTo>
                    <a:lnTo>
                      <a:pt x="508" y="502"/>
                    </a:lnTo>
                    <a:lnTo>
                      <a:pt x="177" y="486"/>
                    </a:lnTo>
                    <a:lnTo>
                      <a:pt x="0" y="475"/>
                    </a:lnTo>
                    <a:lnTo>
                      <a:pt x="28" y="0"/>
                    </a:lnTo>
                    <a:lnTo>
                      <a:pt x="188" y="6"/>
                    </a:lnTo>
                    <a:lnTo>
                      <a:pt x="486" y="17"/>
                    </a:lnTo>
                    <a:lnTo>
                      <a:pt x="811" y="17"/>
                    </a:lnTo>
                    <a:lnTo>
                      <a:pt x="849" y="17"/>
                    </a:lnTo>
                    <a:lnTo>
                      <a:pt x="872" y="45"/>
                    </a:lnTo>
                    <a:lnTo>
                      <a:pt x="894" y="45"/>
                    </a:lnTo>
                    <a:lnTo>
                      <a:pt x="899" y="50"/>
                    </a:lnTo>
                    <a:lnTo>
                      <a:pt x="899" y="67"/>
                    </a:lnTo>
                    <a:lnTo>
                      <a:pt x="888" y="78"/>
                    </a:lnTo>
                    <a:lnTo>
                      <a:pt x="883" y="100"/>
                    </a:lnTo>
                    <a:lnTo>
                      <a:pt x="899" y="122"/>
                    </a:lnTo>
                    <a:lnTo>
                      <a:pt x="916" y="149"/>
                    </a:lnTo>
                    <a:lnTo>
                      <a:pt x="938" y="160"/>
                    </a:lnTo>
                    <a:lnTo>
                      <a:pt x="943" y="243"/>
                    </a:lnTo>
                    <a:lnTo>
                      <a:pt x="938" y="502"/>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1" name="Freeform 57">
                <a:extLst/>
              </p:cNvPr>
              <p:cNvSpPr>
                <a:spLocks/>
              </p:cNvSpPr>
              <p:nvPr/>
            </p:nvSpPr>
            <p:spPr bwMode="auto">
              <a:xfrm>
                <a:off x="6529388" y="4756150"/>
                <a:ext cx="1155700" cy="1006475"/>
              </a:xfrm>
              <a:custGeom>
                <a:avLst/>
                <a:gdLst>
                  <a:gd name="T0" fmla="*/ 113 w 132"/>
                  <a:gd name="T1" fmla="*/ 77 h 115"/>
                  <a:gd name="T2" fmla="*/ 107 w 132"/>
                  <a:gd name="T3" fmla="*/ 68 h 115"/>
                  <a:gd name="T4" fmla="*/ 108 w 132"/>
                  <a:gd name="T5" fmla="*/ 57 h 115"/>
                  <a:gd name="T6" fmla="*/ 95 w 132"/>
                  <a:gd name="T7" fmla="*/ 59 h 115"/>
                  <a:gd name="T8" fmla="*/ 61 w 132"/>
                  <a:gd name="T9" fmla="*/ 56 h 115"/>
                  <a:gd name="T10" fmla="*/ 66 w 132"/>
                  <a:gd name="T11" fmla="*/ 37 h 115"/>
                  <a:gd name="T12" fmla="*/ 72 w 132"/>
                  <a:gd name="T13" fmla="*/ 22 h 115"/>
                  <a:gd name="T14" fmla="*/ 75 w 132"/>
                  <a:gd name="T15" fmla="*/ 19 h 115"/>
                  <a:gd name="T16" fmla="*/ 71 w 132"/>
                  <a:gd name="T17" fmla="*/ 13 h 115"/>
                  <a:gd name="T18" fmla="*/ 68 w 132"/>
                  <a:gd name="T19" fmla="*/ 0 h 115"/>
                  <a:gd name="T20" fmla="*/ 30 w 132"/>
                  <a:gd name="T21" fmla="*/ 1 h 115"/>
                  <a:gd name="T22" fmla="*/ 0 w 132"/>
                  <a:gd name="T23" fmla="*/ 14 h 115"/>
                  <a:gd name="T24" fmla="*/ 2 w 132"/>
                  <a:gd name="T25" fmla="*/ 32 h 115"/>
                  <a:gd name="T26" fmla="*/ 7 w 132"/>
                  <a:gd name="T27" fmla="*/ 44 h 115"/>
                  <a:gd name="T28" fmla="*/ 13 w 132"/>
                  <a:gd name="T29" fmla="*/ 55 h 115"/>
                  <a:gd name="T30" fmla="*/ 13 w 132"/>
                  <a:gd name="T31" fmla="*/ 68 h 115"/>
                  <a:gd name="T32" fmla="*/ 11 w 132"/>
                  <a:gd name="T33" fmla="*/ 77 h 115"/>
                  <a:gd name="T34" fmla="*/ 9 w 132"/>
                  <a:gd name="T35" fmla="*/ 90 h 115"/>
                  <a:gd name="T36" fmla="*/ 7 w 132"/>
                  <a:gd name="T37" fmla="*/ 99 h 115"/>
                  <a:gd name="T38" fmla="*/ 24 w 132"/>
                  <a:gd name="T39" fmla="*/ 97 h 115"/>
                  <a:gd name="T40" fmla="*/ 47 w 132"/>
                  <a:gd name="T41" fmla="*/ 103 h 115"/>
                  <a:gd name="T42" fmla="*/ 56 w 132"/>
                  <a:gd name="T43" fmla="*/ 103 h 115"/>
                  <a:gd name="T44" fmla="*/ 61 w 132"/>
                  <a:gd name="T45" fmla="*/ 101 h 115"/>
                  <a:gd name="T46" fmla="*/ 54 w 132"/>
                  <a:gd name="T47" fmla="*/ 100 h 115"/>
                  <a:gd name="T48" fmla="*/ 51 w 132"/>
                  <a:gd name="T49" fmla="*/ 96 h 115"/>
                  <a:gd name="T50" fmla="*/ 58 w 132"/>
                  <a:gd name="T51" fmla="*/ 97 h 115"/>
                  <a:gd name="T52" fmla="*/ 64 w 132"/>
                  <a:gd name="T53" fmla="*/ 96 h 115"/>
                  <a:gd name="T54" fmla="*/ 67 w 132"/>
                  <a:gd name="T55" fmla="*/ 103 h 115"/>
                  <a:gd name="T56" fmla="*/ 75 w 132"/>
                  <a:gd name="T57" fmla="*/ 105 h 115"/>
                  <a:gd name="T58" fmla="*/ 72 w 132"/>
                  <a:gd name="T59" fmla="*/ 109 h 115"/>
                  <a:gd name="T60" fmla="*/ 86 w 132"/>
                  <a:gd name="T61" fmla="*/ 115 h 115"/>
                  <a:gd name="T62" fmla="*/ 92 w 132"/>
                  <a:gd name="T63" fmla="*/ 110 h 115"/>
                  <a:gd name="T64" fmla="*/ 97 w 132"/>
                  <a:gd name="T65" fmla="*/ 108 h 115"/>
                  <a:gd name="T66" fmla="*/ 100 w 132"/>
                  <a:gd name="T67" fmla="*/ 113 h 115"/>
                  <a:gd name="T68" fmla="*/ 98 w 132"/>
                  <a:gd name="T69" fmla="*/ 115 h 115"/>
                  <a:gd name="T70" fmla="*/ 106 w 132"/>
                  <a:gd name="T71" fmla="*/ 109 h 115"/>
                  <a:gd name="T72" fmla="*/ 104 w 132"/>
                  <a:gd name="T73" fmla="*/ 107 h 115"/>
                  <a:gd name="T74" fmla="*/ 105 w 132"/>
                  <a:gd name="T75" fmla="*/ 103 h 115"/>
                  <a:gd name="T76" fmla="*/ 109 w 132"/>
                  <a:gd name="T77" fmla="*/ 101 h 115"/>
                  <a:gd name="T78" fmla="*/ 111 w 132"/>
                  <a:gd name="T79" fmla="*/ 106 h 115"/>
                  <a:gd name="T80" fmla="*/ 122 w 132"/>
                  <a:gd name="T81" fmla="*/ 110 h 115"/>
                  <a:gd name="T82" fmla="*/ 127 w 132"/>
                  <a:gd name="T83" fmla="*/ 112 h 115"/>
                  <a:gd name="T84" fmla="*/ 132 w 132"/>
                  <a:gd name="T85" fmla="*/ 109 h 115"/>
                  <a:gd name="T86" fmla="*/ 130 w 132"/>
                  <a:gd name="T87" fmla="*/ 107 h 115"/>
                  <a:gd name="T88" fmla="*/ 118 w 132"/>
                  <a:gd name="T89" fmla="*/ 102 h 115"/>
                  <a:gd name="T90" fmla="*/ 115 w 132"/>
                  <a:gd name="T91" fmla="*/ 95 h 115"/>
                  <a:gd name="T92" fmla="*/ 118 w 132"/>
                  <a:gd name="T93" fmla="*/ 95 h 115"/>
                  <a:gd name="T94" fmla="*/ 116 w 132"/>
                  <a:gd name="T95" fmla="*/ 93 h 115"/>
                  <a:gd name="T96" fmla="*/ 122 w 132"/>
                  <a:gd name="T97" fmla="*/ 89 h 115"/>
                  <a:gd name="T98" fmla="*/ 120 w 132"/>
                  <a:gd name="T99" fmla="*/ 83 h 115"/>
                  <a:gd name="T100" fmla="*/ 116 w 132"/>
                  <a:gd name="T101" fmla="*/ 86 h 115"/>
                  <a:gd name="T102" fmla="*/ 111 w 132"/>
                  <a:gd name="T103" fmla="*/ 88 h 115"/>
                  <a:gd name="T104" fmla="*/ 112 w 132"/>
                  <a:gd name="T105" fmla="*/ 83 h 115"/>
                  <a:gd name="T106" fmla="*/ 114 w 132"/>
                  <a:gd name="T107"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15">
                    <a:moveTo>
                      <a:pt x="114" y="80"/>
                    </a:moveTo>
                    <a:cubicBezTo>
                      <a:pt x="113" y="77"/>
                      <a:pt x="113" y="77"/>
                      <a:pt x="113" y="77"/>
                    </a:cubicBezTo>
                    <a:cubicBezTo>
                      <a:pt x="111" y="72"/>
                      <a:pt x="111" y="72"/>
                      <a:pt x="111" y="72"/>
                    </a:cubicBezTo>
                    <a:cubicBezTo>
                      <a:pt x="107" y="68"/>
                      <a:pt x="107" y="68"/>
                      <a:pt x="107" y="68"/>
                    </a:cubicBezTo>
                    <a:cubicBezTo>
                      <a:pt x="108" y="59"/>
                      <a:pt x="108" y="59"/>
                      <a:pt x="108" y="59"/>
                    </a:cubicBezTo>
                    <a:cubicBezTo>
                      <a:pt x="108" y="57"/>
                      <a:pt x="108" y="57"/>
                      <a:pt x="108" y="57"/>
                    </a:cubicBezTo>
                    <a:cubicBezTo>
                      <a:pt x="106" y="58"/>
                      <a:pt x="106" y="58"/>
                      <a:pt x="106" y="58"/>
                    </a:cubicBezTo>
                    <a:cubicBezTo>
                      <a:pt x="95" y="59"/>
                      <a:pt x="95" y="59"/>
                      <a:pt x="95" y="59"/>
                    </a:cubicBezTo>
                    <a:cubicBezTo>
                      <a:pt x="62" y="59"/>
                      <a:pt x="62" y="59"/>
                      <a:pt x="62" y="59"/>
                    </a:cubicBezTo>
                    <a:cubicBezTo>
                      <a:pt x="61" y="56"/>
                      <a:pt x="61" y="56"/>
                      <a:pt x="61" y="56"/>
                    </a:cubicBezTo>
                    <a:cubicBezTo>
                      <a:pt x="62" y="45"/>
                      <a:pt x="62" y="45"/>
                      <a:pt x="62" y="45"/>
                    </a:cubicBezTo>
                    <a:cubicBezTo>
                      <a:pt x="66" y="37"/>
                      <a:pt x="66" y="37"/>
                      <a:pt x="66" y="37"/>
                    </a:cubicBezTo>
                    <a:cubicBezTo>
                      <a:pt x="73" y="25"/>
                      <a:pt x="73" y="25"/>
                      <a:pt x="73" y="25"/>
                    </a:cubicBezTo>
                    <a:cubicBezTo>
                      <a:pt x="72" y="22"/>
                      <a:pt x="72" y="22"/>
                      <a:pt x="72" y="22"/>
                    </a:cubicBezTo>
                    <a:cubicBezTo>
                      <a:pt x="74" y="21"/>
                      <a:pt x="74" y="21"/>
                      <a:pt x="74" y="21"/>
                    </a:cubicBezTo>
                    <a:cubicBezTo>
                      <a:pt x="75" y="19"/>
                      <a:pt x="75" y="19"/>
                      <a:pt x="75" y="19"/>
                    </a:cubicBezTo>
                    <a:cubicBezTo>
                      <a:pt x="72" y="16"/>
                      <a:pt x="72" y="16"/>
                      <a:pt x="72" y="16"/>
                    </a:cubicBezTo>
                    <a:cubicBezTo>
                      <a:pt x="71" y="13"/>
                      <a:pt x="71" y="13"/>
                      <a:pt x="71" y="13"/>
                    </a:cubicBezTo>
                    <a:cubicBezTo>
                      <a:pt x="69" y="8"/>
                      <a:pt x="69" y="8"/>
                      <a:pt x="69" y="8"/>
                    </a:cubicBezTo>
                    <a:cubicBezTo>
                      <a:pt x="68" y="0"/>
                      <a:pt x="68" y="0"/>
                      <a:pt x="68" y="0"/>
                    </a:cubicBezTo>
                    <a:cubicBezTo>
                      <a:pt x="55" y="0"/>
                      <a:pt x="55" y="0"/>
                      <a:pt x="55" y="0"/>
                    </a:cubicBezTo>
                    <a:cubicBezTo>
                      <a:pt x="30" y="1"/>
                      <a:pt x="30" y="1"/>
                      <a:pt x="30" y="1"/>
                    </a:cubicBezTo>
                    <a:cubicBezTo>
                      <a:pt x="0" y="1"/>
                      <a:pt x="0" y="1"/>
                      <a:pt x="0" y="1"/>
                    </a:cubicBezTo>
                    <a:cubicBezTo>
                      <a:pt x="0" y="14"/>
                      <a:pt x="0" y="14"/>
                      <a:pt x="0" y="14"/>
                    </a:cubicBezTo>
                    <a:cubicBezTo>
                      <a:pt x="1" y="26"/>
                      <a:pt x="1" y="26"/>
                      <a:pt x="1" y="26"/>
                    </a:cubicBezTo>
                    <a:cubicBezTo>
                      <a:pt x="2" y="32"/>
                      <a:pt x="2" y="32"/>
                      <a:pt x="2" y="32"/>
                    </a:cubicBezTo>
                    <a:cubicBezTo>
                      <a:pt x="5" y="37"/>
                      <a:pt x="5" y="37"/>
                      <a:pt x="5" y="37"/>
                    </a:cubicBezTo>
                    <a:cubicBezTo>
                      <a:pt x="7" y="44"/>
                      <a:pt x="7" y="44"/>
                      <a:pt x="7" y="44"/>
                    </a:cubicBezTo>
                    <a:cubicBezTo>
                      <a:pt x="12" y="51"/>
                      <a:pt x="12" y="51"/>
                      <a:pt x="12" y="51"/>
                    </a:cubicBezTo>
                    <a:cubicBezTo>
                      <a:pt x="13" y="55"/>
                      <a:pt x="13" y="55"/>
                      <a:pt x="13" y="55"/>
                    </a:cubicBezTo>
                    <a:cubicBezTo>
                      <a:pt x="14" y="56"/>
                      <a:pt x="14" y="56"/>
                      <a:pt x="14" y="56"/>
                    </a:cubicBezTo>
                    <a:cubicBezTo>
                      <a:pt x="13" y="68"/>
                      <a:pt x="13" y="68"/>
                      <a:pt x="13" y="68"/>
                    </a:cubicBezTo>
                    <a:cubicBezTo>
                      <a:pt x="9" y="74"/>
                      <a:pt x="9" y="74"/>
                      <a:pt x="9" y="74"/>
                    </a:cubicBezTo>
                    <a:cubicBezTo>
                      <a:pt x="11" y="77"/>
                      <a:pt x="11" y="77"/>
                      <a:pt x="11" y="77"/>
                    </a:cubicBezTo>
                    <a:cubicBezTo>
                      <a:pt x="10" y="80"/>
                      <a:pt x="10" y="80"/>
                      <a:pt x="10" y="80"/>
                    </a:cubicBezTo>
                    <a:cubicBezTo>
                      <a:pt x="9" y="90"/>
                      <a:pt x="9" y="90"/>
                      <a:pt x="9" y="90"/>
                    </a:cubicBezTo>
                    <a:cubicBezTo>
                      <a:pt x="7" y="94"/>
                      <a:pt x="7" y="94"/>
                      <a:pt x="7" y="94"/>
                    </a:cubicBezTo>
                    <a:cubicBezTo>
                      <a:pt x="7" y="99"/>
                      <a:pt x="7" y="99"/>
                      <a:pt x="7" y="99"/>
                    </a:cubicBezTo>
                    <a:cubicBezTo>
                      <a:pt x="14" y="97"/>
                      <a:pt x="14" y="97"/>
                      <a:pt x="14" y="97"/>
                    </a:cubicBezTo>
                    <a:cubicBezTo>
                      <a:pt x="24" y="97"/>
                      <a:pt x="24" y="97"/>
                      <a:pt x="24" y="97"/>
                    </a:cubicBezTo>
                    <a:cubicBezTo>
                      <a:pt x="38" y="101"/>
                      <a:pt x="38" y="101"/>
                      <a:pt x="38" y="101"/>
                    </a:cubicBezTo>
                    <a:cubicBezTo>
                      <a:pt x="47" y="103"/>
                      <a:pt x="47" y="103"/>
                      <a:pt x="47" y="103"/>
                    </a:cubicBezTo>
                    <a:cubicBezTo>
                      <a:pt x="52" y="101"/>
                      <a:pt x="52" y="101"/>
                      <a:pt x="52" y="101"/>
                    </a:cubicBezTo>
                    <a:cubicBezTo>
                      <a:pt x="56" y="103"/>
                      <a:pt x="56" y="103"/>
                      <a:pt x="56" y="103"/>
                    </a:cubicBezTo>
                    <a:cubicBezTo>
                      <a:pt x="60" y="104"/>
                      <a:pt x="60" y="104"/>
                      <a:pt x="60" y="104"/>
                    </a:cubicBezTo>
                    <a:cubicBezTo>
                      <a:pt x="61" y="101"/>
                      <a:pt x="61" y="101"/>
                      <a:pt x="61" y="101"/>
                    </a:cubicBezTo>
                    <a:cubicBezTo>
                      <a:pt x="57" y="99"/>
                      <a:pt x="57" y="99"/>
                      <a:pt x="57" y="99"/>
                    </a:cubicBezTo>
                    <a:cubicBezTo>
                      <a:pt x="54" y="100"/>
                      <a:pt x="54" y="100"/>
                      <a:pt x="54" y="100"/>
                    </a:cubicBezTo>
                    <a:cubicBezTo>
                      <a:pt x="50" y="98"/>
                      <a:pt x="50" y="98"/>
                      <a:pt x="50" y="98"/>
                    </a:cubicBezTo>
                    <a:cubicBezTo>
                      <a:pt x="50" y="98"/>
                      <a:pt x="50" y="96"/>
                      <a:pt x="51" y="96"/>
                    </a:cubicBezTo>
                    <a:cubicBezTo>
                      <a:pt x="52" y="96"/>
                      <a:pt x="55" y="95"/>
                      <a:pt x="55" y="95"/>
                    </a:cubicBezTo>
                    <a:cubicBezTo>
                      <a:pt x="58" y="97"/>
                      <a:pt x="58" y="97"/>
                      <a:pt x="58" y="97"/>
                    </a:cubicBezTo>
                    <a:cubicBezTo>
                      <a:pt x="60" y="95"/>
                      <a:pt x="60" y="95"/>
                      <a:pt x="60" y="95"/>
                    </a:cubicBezTo>
                    <a:cubicBezTo>
                      <a:pt x="64" y="96"/>
                      <a:pt x="64" y="96"/>
                      <a:pt x="64" y="96"/>
                    </a:cubicBezTo>
                    <a:cubicBezTo>
                      <a:pt x="66" y="99"/>
                      <a:pt x="66" y="99"/>
                      <a:pt x="66" y="99"/>
                    </a:cubicBezTo>
                    <a:cubicBezTo>
                      <a:pt x="67" y="103"/>
                      <a:pt x="67" y="103"/>
                      <a:pt x="67" y="103"/>
                    </a:cubicBezTo>
                    <a:cubicBezTo>
                      <a:pt x="73" y="103"/>
                      <a:pt x="73" y="103"/>
                      <a:pt x="73" y="103"/>
                    </a:cubicBezTo>
                    <a:cubicBezTo>
                      <a:pt x="75" y="105"/>
                      <a:pt x="75" y="105"/>
                      <a:pt x="75" y="105"/>
                    </a:cubicBezTo>
                    <a:cubicBezTo>
                      <a:pt x="74" y="107"/>
                      <a:pt x="74" y="107"/>
                      <a:pt x="74" y="107"/>
                    </a:cubicBezTo>
                    <a:cubicBezTo>
                      <a:pt x="72" y="109"/>
                      <a:pt x="72" y="109"/>
                      <a:pt x="72" y="109"/>
                    </a:cubicBezTo>
                    <a:cubicBezTo>
                      <a:pt x="74" y="111"/>
                      <a:pt x="74" y="111"/>
                      <a:pt x="74" y="111"/>
                    </a:cubicBezTo>
                    <a:cubicBezTo>
                      <a:pt x="86" y="115"/>
                      <a:pt x="86" y="115"/>
                      <a:pt x="86" y="115"/>
                    </a:cubicBezTo>
                    <a:cubicBezTo>
                      <a:pt x="90" y="114"/>
                      <a:pt x="90" y="114"/>
                      <a:pt x="90" y="114"/>
                    </a:cubicBezTo>
                    <a:cubicBezTo>
                      <a:pt x="92" y="110"/>
                      <a:pt x="92" y="110"/>
                      <a:pt x="92" y="110"/>
                    </a:cubicBezTo>
                    <a:cubicBezTo>
                      <a:pt x="95" y="110"/>
                      <a:pt x="95" y="110"/>
                      <a:pt x="95" y="110"/>
                    </a:cubicBezTo>
                    <a:cubicBezTo>
                      <a:pt x="97" y="108"/>
                      <a:pt x="97" y="108"/>
                      <a:pt x="97" y="108"/>
                    </a:cubicBezTo>
                    <a:cubicBezTo>
                      <a:pt x="99" y="109"/>
                      <a:pt x="99" y="109"/>
                      <a:pt x="99" y="109"/>
                    </a:cubicBezTo>
                    <a:cubicBezTo>
                      <a:pt x="100" y="113"/>
                      <a:pt x="100" y="113"/>
                      <a:pt x="100" y="113"/>
                    </a:cubicBezTo>
                    <a:cubicBezTo>
                      <a:pt x="97" y="114"/>
                      <a:pt x="97" y="114"/>
                      <a:pt x="97" y="114"/>
                    </a:cubicBezTo>
                    <a:cubicBezTo>
                      <a:pt x="98" y="115"/>
                      <a:pt x="98" y="115"/>
                      <a:pt x="98" y="115"/>
                    </a:cubicBezTo>
                    <a:cubicBezTo>
                      <a:pt x="103" y="113"/>
                      <a:pt x="103" y="113"/>
                      <a:pt x="103" y="113"/>
                    </a:cubicBezTo>
                    <a:cubicBezTo>
                      <a:pt x="106" y="109"/>
                      <a:pt x="106" y="109"/>
                      <a:pt x="106" y="109"/>
                    </a:cubicBezTo>
                    <a:cubicBezTo>
                      <a:pt x="107" y="108"/>
                      <a:pt x="107" y="108"/>
                      <a:pt x="107" y="108"/>
                    </a:cubicBezTo>
                    <a:cubicBezTo>
                      <a:pt x="104" y="107"/>
                      <a:pt x="104" y="107"/>
                      <a:pt x="104" y="107"/>
                    </a:cubicBezTo>
                    <a:cubicBezTo>
                      <a:pt x="105" y="105"/>
                      <a:pt x="105" y="105"/>
                      <a:pt x="105" y="105"/>
                    </a:cubicBezTo>
                    <a:cubicBezTo>
                      <a:pt x="105" y="103"/>
                      <a:pt x="105" y="103"/>
                      <a:pt x="105" y="103"/>
                    </a:cubicBezTo>
                    <a:cubicBezTo>
                      <a:pt x="108" y="103"/>
                      <a:pt x="108" y="103"/>
                      <a:pt x="108" y="103"/>
                    </a:cubicBezTo>
                    <a:cubicBezTo>
                      <a:pt x="109" y="101"/>
                      <a:pt x="109" y="101"/>
                      <a:pt x="109" y="101"/>
                    </a:cubicBezTo>
                    <a:cubicBezTo>
                      <a:pt x="110" y="102"/>
                      <a:pt x="110" y="102"/>
                      <a:pt x="110" y="102"/>
                    </a:cubicBezTo>
                    <a:cubicBezTo>
                      <a:pt x="110" y="102"/>
                      <a:pt x="110" y="106"/>
                      <a:pt x="111" y="106"/>
                    </a:cubicBezTo>
                    <a:cubicBezTo>
                      <a:pt x="112" y="106"/>
                      <a:pt x="116" y="107"/>
                      <a:pt x="116" y="107"/>
                    </a:cubicBezTo>
                    <a:cubicBezTo>
                      <a:pt x="122" y="110"/>
                      <a:pt x="122" y="110"/>
                      <a:pt x="122" y="110"/>
                    </a:cubicBezTo>
                    <a:cubicBezTo>
                      <a:pt x="123" y="112"/>
                      <a:pt x="123" y="112"/>
                      <a:pt x="123" y="112"/>
                    </a:cubicBezTo>
                    <a:cubicBezTo>
                      <a:pt x="127" y="112"/>
                      <a:pt x="127" y="112"/>
                      <a:pt x="127" y="112"/>
                    </a:cubicBezTo>
                    <a:cubicBezTo>
                      <a:pt x="129" y="113"/>
                      <a:pt x="129" y="113"/>
                      <a:pt x="129" y="113"/>
                    </a:cubicBezTo>
                    <a:cubicBezTo>
                      <a:pt x="132" y="109"/>
                      <a:pt x="132" y="109"/>
                      <a:pt x="132" y="109"/>
                    </a:cubicBezTo>
                    <a:cubicBezTo>
                      <a:pt x="132" y="107"/>
                      <a:pt x="132" y="107"/>
                      <a:pt x="132" y="107"/>
                    </a:cubicBezTo>
                    <a:cubicBezTo>
                      <a:pt x="130" y="107"/>
                      <a:pt x="130" y="107"/>
                      <a:pt x="130" y="107"/>
                    </a:cubicBezTo>
                    <a:cubicBezTo>
                      <a:pt x="125" y="103"/>
                      <a:pt x="125" y="103"/>
                      <a:pt x="125" y="103"/>
                    </a:cubicBezTo>
                    <a:cubicBezTo>
                      <a:pt x="118" y="102"/>
                      <a:pt x="118" y="102"/>
                      <a:pt x="118" y="102"/>
                    </a:cubicBezTo>
                    <a:cubicBezTo>
                      <a:pt x="113" y="99"/>
                      <a:pt x="113" y="99"/>
                      <a:pt x="113" y="99"/>
                    </a:cubicBezTo>
                    <a:cubicBezTo>
                      <a:pt x="115" y="95"/>
                      <a:pt x="115" y="95"/>
                      <a:pt x="115" y="95"/>
                    </a:cubicBezTo>
                    <a:cubicBezTo>
                      <a:pt x="118" y="96"/>
                      <a:pt x="118" y="96"/>
                      <a:pt x="118" y="96"/>
                    </a:cubicBezTo>
                    <a:cubicBezTo>
                      <a:pt x="118" y="95"/>
                      <a:pt x="118" y="95"/>
                      <a:pt x="118" y="95"/>
                    </a:cubicBezTo>
                    <a:cubicBezTo>
                      <a:pt x="116" y="94"/>
                      <a:pt x="116" y="94"/>
                      <a:pt x="116" y="94"/>
                    </a:cubicBezTo>
                    <a:cubicBezTo>
                      <a:pt x="116" y="93"/>
                      <a:pt x="116" y="93"/>
                      <a:pt x="116" y="93"/>
                    </a:cubicBezTo>
                    <a:cubicBezTo>
                      <a:pt x="120" y="93"/>
                      <a:pt x="120" y="93"/>
                      <a:pt x="120" y="93"/>
                    </a:cubicBezTo>
                    <a:cubicBezTo>
                      <a:pt x="122" y="89"/>
                      <a:pt x="122" y="89"/>
                      <a:pt x="122" y="89"/>
                    </a:cubicBezTo>
                    <a:cubicBezTo>
                      <a:pt x="121" y="86"/>
                      <a:pt x="121" y="86"/>
                      <a:pt x="121" y="86"/>
                    </a:cubicBezTo>
                    <a:cubicBezTo>
                      <a:pt x="120" y="83"/>
                      <a:pt x="120" y="83"/>
                      <a:pt x="120" y="83"/>
                    </a:cubicBezTo>
                    <a:cubicBezTo>
                      <a:pt x="118" y="83"/>
                      <a:pt x="118" y="83"/>
                      <a:pt x="118" y="83"/>
                    </a:cubicBezTo>
                    <a:cubicBezTo>
                      <a:pt x="116" y="86"/>
                      <a:pt x="116" y="86"/>
                      <a:pt x="116" y="86"/>
                    </a:cubicBezTo>
                    <a:cubicBezTo>
                      <a:pt x="115" y="89"/>
                      <a:pt x="115" y="89"/>
                      <a:pt x="115" y="89"/>
                    </a:cubicBezTo>
                    <a:cubicBezTo>
                      <a:pt x="111" y="88"/>
                      <a:pt x="111" y="88"/>
                      <a:pt x="111" y="88"/>
                    </a:cubicBezTo>
                    <a:cubicBezTo>
                      <a:pt x="109" y="86"/>
                      <a:pt x="109" y="86"/>
                      <a:pt x="109" y="86"/>
                    </a:cubicBezTo>
                    <a:cubicBezTo>
                      <a:pt x="112" y="83"/>
                      <a:pt x="112" y="83"/>
                      <a:pt x="112" y="83"/>
                    </a:cubicBezTo>
                    <a:cubicBezTo>
                      <a:pt x="114" y="81"/>
                      <a:pt x="114" y="81"/>
                      <a:pt x="114" y="81"/>
                    </a:cubicBezTo>
                    <a:lnTo>
                      <a:pt x="114" y="80"/>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2" name="Freeform 58">
                <a:extLst/>
              </p:cNvPr>
              <p:cNvSpPr>
                <a:spLocks noEditPoints="1"/>
              </p:cNvSpPr>
              <p:nvPr/>
            </p:nvSpPr>
            <p:spPr bwMode="auto">
              <a:xfrm>
                <a:off x="8691563" y="2803525"/>
                <a:ext cx="1558925" cy="857249"/>
              </a:xfrm>
              <a:custGeom>
                <a:avLst/>
                <a:gdLst>
                  <a:gd name="T0" fmla="*/ 169 w 178"/>
                  <a:gd name="T1" fmla="*/ 29 h 98"/>
                  <a:gd name="T2" fmla="*/ 177 w 178"/>
                  <a:gd name="T3" fmla="*/ 30 h 98"/>
                  <a:gd name="T4" fmla="*/ 172 w 178"/>
                  <a:gd name="T5" fmla="*/ 41 h 98"/>
                  <a:gd name="T6" fmla="*/ 170 w 178"/>
                  <a:gd name="T7" fmla="*/ 52 h 98"/>
                  <a:gd name="T8" fmla="*/ 165 w 178"/>
                  <a:gd name="T9" fmla="*/ 48 h 98"/>
                  <a:gd name="T10" fmla="*/ 168 w 178"/>
                  <a:gd name="T11" fmla="*/ 35 h 98"/>
                  <a:gd name="T12" fmla="*/ 172 w 178"/>
                  <a:gd name="T13" fmla="*/ 69 h 98"/>
                  <a:gd name="T14" fmla="*/ 45 w 178"/>
                  <a:gd name="T15" fmla="*/ 93 h 98"/>
                  <a:gd name="T16" fmla="*/ 32 w 178"/>
                  <a:gd name="T17" fmla="*/ 95 h 98"/>
                  <a:gd name="T18" fmla="*/ 11 w 178"/>
                  <a:gd name="T19" fmla="*/ 97 h 98"/>
                  <a:gd name="T20" fmla="*/ 11 w 178"/>
                  <a:gd name="T21" fmla="*/ 91 h 98"/>
                  <a:gd name="T22" fmla="*/ 13 w 178"/>
                  <a:gd name="T23" fmla="*/ 86 h 98"/>
                  <a:gd name="T24" fmla="*/ 32 w 178"/>
                  <a:gd name="T25" fmla="*/ 76 h 98"/>
                  <a:gd name="T26" fmla="*/ 41 w 178"/>
                  <a:gd name="T27" fmla="*/ 76 h 98"/>
                  <a:gd name="T28" fmla="*/ 47 w 178"/>
                  <a:gd name="T29" fmla="*/ 76 h 98"/>
                  <a:gd name="T30" fmla="*/ 55 w 178"/>
                  <a:gd name="T31" fmla="*/ 68 h 98"/>
                  <a:gd name="T32" fmla="*/ 62 w 178"/>
                  <a:gd name="T33" fmla="*/ 66 h 98"/>
                  <a:gd name="T34" fmla="*/ 68 w 178"/>
                  <a:gd name="T35" fmla="*/ 62 h 98"/>
                  <a:gd name="T36" fmla="*/ 67 w 178"/>
                  <a:gd name="T37" fmla="*/ 57 h 98"/>
                  <a:gd name="T38" fmla="*/ 76 w 178"/>
                  <a:gd name="T39" fmla="*/ 38 h 98"/>
                  <a:gd name="T40" fmla="*/ 78 w 178"/>
                  <a:gd name="T41" fmla="*/ 30 h 98"/>
                  <a:gd name="T42" fmla="*/ 86 w 178"/>
                  <a:gd name="T43" fmla="*/ 33 h 98"/>
                  <a:gd name="T44" fmla="*/ 93 w 178"/>
                  <a:gd name="T45" fmla="*/ 22 h 98"/>
                  <a:gd name="T46" fmla="*/ 97 w 178"/>
                  <a:gd name="T47" fmla="*/ 15 h 98"/>
                  <a:gd name="T48" fmla="*/ 101 w 178"/>
                  <a:gd name="T49" fmla="*/ 8 h 98"/>
                  <a:gd name="T50" fmla="*/ 114 w 178"/>
                  <a:gd name="T51" fmla="*/ 6 h 98"/>
                  <a:gd name="T52" fmla="*/ 121 w 178"/>
                  <a:gd name="T53" fmla="*/ 1 h 98"/>
                  <a:gd name="T54" fmla="*/ 131 w 178"/>
                  <a:gd name="T55" fmla="*/ 9 h 98"/>
                  <a:gd name="T56" fmla="*/ 131 w 178"/>
                  <a:gd name="T57" fmla="*/ 16 h 98"/>
                  <a:gd name="T58" fmla="*/ 129 w 178"/>
                  <a:gd name="T59" fmla="*/ 20 h 98"/>
                  <a:gd name="T60" fmla="*/ 132 w 178"/>
                  <a:gd name="T61" fmla="*/ 25 h 98"/>
                  <a:gd name="T62" fmla="*/ 142 w 178"/>
                  <a:gd name="T63" fmla="*/ 28 h 98"/>
                  <a:gd name="T64" fmla="*/ 151 w 178"/>
                  <a:gd name="T65" fmla="*/ 32 h 98"/>
                  <a:gd name="T66" fmla="*/ 156 w 178"/>
                  <a:gd name="T67" fmla="*/ 35 h 98"/>
                  <a:gd name="T68" fmla="*/ 158 w 178"/>
                  <a:gd name="T69" fmla="*/ 42 h 98"/>
                  <a:gd name="T70" fmla="*/ 159 w 178"/>
                  <a:gd name="T71" fmla="*/ 46 h 98"/>
                  <a:gd name="T72" fmla="*/ 155 w 178"/>
                  <a:gd name="T73" fmla="*/ 48 h 98"/>
                  <a:gd name="T74" fmla="*/ 158 w 178"/>
                  <a:gd name="T75" fmla="*/ 52 h 98"/>
                  <a:gd name="T76" fmla="*/ 160 w 178"/>
                  <a:gd name="T77" fmla="*/ 56 h 98"/>
                  <a:gd name="T78" fmla="*/ 158 w 178"/>
                  <a:gd name="T79" fmla="*/ 61 h 98"/>
                  <a:gd name="T80" fmla="*/ 167 w 178"/>
                  <a:gd name="T81"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98">
                    <a:moveTo>
                      <a:pt x="169" y="31"/>
                    </a:moveTo>
                    <a:cubicBezTo>
                      <a:pt x="169" y="29"/>
                      <a:pt x="169" y="29"/>
                      <a:pt x="169" y="29"/>
                    </a:cubicBezTo>
                    <a:cubicBezTo>
                      <a:pt x="178" y="25"/>
                      <a:pt x="178" y="25"/>
                      <a:pt x="178" y="25"/>
                    </a:cubicBezTo>
                    <a:cubicBezTo>
                      <a:pt x="177" y="30"/>
                      <a:pt x="177" y="30"/>
                      <a:pt x="177" y="30"/>
                    </a:cubicBezTo>
                    <a:cubicBezTo>
                      <a:pt x="173" y="35"/>
                      <a:pt x="173" y="35"/>
                      <a:pt x="173" y="35"/>
                    </a:cubicBezTo>
                    <a:cubicBezTo>
                      <a:pt x="172" y="41"/>
                      <a:pt x="172" y="41"/>
                      <a:pt x="172" y="41"/>
                    </a:cubicBezTo>
                    <a:cubicBezTo>
                      <a:pt x="173" y="45"/>
                      <a:pt x="173" y="45"/>
                      <a:pt x="173" y="45"/>
                    </a:cubicBezTo>
                    <a:cubicBezTo>
                      <a:pt x="170" y="52"/>
                      <a:pt x="170" y="52"/>
                      <a:pt x="170" y="52"/>
                    </a:cubicBezTo>
                    <a:cubicBezTo>
                      <a:pt x="167" y="54"/>
                      <a:pt x="167" y="54"/>
                      <a:pt x="167" y="54"/>
                    </a:cubicBezTo>
                    <a:cubicBezTo>
                      <a:pt x="165" y="48"/>
                      <a:pt x="165" y="48"/>
                      <a:pt x="165" y="48"/>
                    </a:cubicBezTo>
                    <a:cubicBezTo>
                      <a:pt x="166" y="41"/>
                      <a:pt x="166" y="41"/>
                      <a:pt x="166" y="41"/>
                    </a:cubicBezTo>
                    <a:cubicBezTo>
                      <a:pt x="168" y="35"/>
                      <a:pt x="168" y="35"/>
                      <a:pt x="168" y="35"/>
                    </a:cubicBezTo>
                    <a:lnTo>
                      <a:pt x="169" y="31"/>
                    </a:lnTo>
                    <a:close/>
                    <a:moveTo>
                      <a:pt x="172" y="69"/>
                    </a:moveTo>
                    <a:cubicBezTo>
                      <a:pt x="95" y="86"/>
                      <a:pt x="95" y="86"/>
                      <a:pt x="95" y="86"/>
                    </a:cubicBezTo>
                    <a:cubicBezTo>
                      <a:pt x="45" y="93"/>
                      <a:pt x="45" y="93"/>
                      <a:pt x="45" y="93"/>
                    </a:cubicBezTo>
                    <a:cubicBezTo>
                      <a:pt x="36" y="92"/>
                      <a:pt x="36" y="92"/>
                      <a:pt x="36" y="92"/>
                    </a:cubicBezTo>
                    <a:cubicBezTo>
                      <a:pt x="32" y="95"/>
                      <a:pt x="32" y="95"/>
                      <a:pt x="32" y="95"/>
                    </a:cubicBezTo>
                    <a:cubicBezTo>
                      <a:pt x="23" y="95"/>
                      <a:pt x="23" y="95"/>
                      <a:pt x="23" y="95"/>
                    </a:cubicBezTo>
                    <a:cubicBezTo>
                      <a:pt x="11" y="97"/>
                      <a:pt x="11" y="97"/>
                      <a:pt x="11" y="97"/>
                    </a:cubicBezTo>
                    <a:cubicBezTo>
                      <a:pt x="0" y="98"/>
                      <a:pt x="0" y="98"/>
                      <a:pt x="0" y="98"/>
                    </a:cubicBezTo>
                    <a:cubicBezTo>
                      <a:pt x="11" y="91"/>
                      <a:pt x="11" y="91"/>
                      <a:pt x="11" y="91"/>
                    </a:cubicBezTo>
                    <a:cubicBezTo>
                      <a:pt x="11" y="88"/>
                      <a:pt x="11" y="88"/>
                      <a:pt x="11" y="88"/>
                    </a:cubicBezTo>
                    <a:cubicBezTo>
                      <a:pt x="13" y="86"/>
                      <a:pt x="13" y="86"/>
                      <a:pt x="13" y="86"/>
                    </a:cubicBezTo>
                    <a:cubicBezTo>
                      <a:pt x="27" y="70"/>
                      <a:pt x="27" y="70"/>
                      <a:pt x="27" y="70"/>
                    </a:cubicBezTo>
                    <a:cubicBezTo>
                      <a:pt x="32" y="76"/>
                      <a:pt x="32" y="76"/>
                      <a:pt x="32" y="76"/>
                    </a:cubicBezTo>
                    <a:cubicBezTo>
                      <a:pt x="37" y="77"/>
                      <a:pt x="37" y="77"/>
                      <a:pt x="37" y="77"/>
                    </a:cubicBezTo>
                    <a:cubicBezTo>
                      <a:pt x="41" y="76"/>
                      <a:pt x="41" y="76"/>
                      <a:pt x="41" y="76"/>
                    </a:cubicBezTo>
                    <a:cubicBezTo>
                      <a:pt x="44" y="74"/>
                      <a:pt x="44" y="74"/>
                      <a:pt x="44" y="74"/>
                    </a:cubicBezTo>
                    <a:cubicBezTo>
                      <a:pt x="47" y="76"/>
                      <a:pt x="47" y="76"/>
                      <a:pt x="47" y="76"/>
                    </a:cubicBezTo>
                    <a:cubicBezTo>
                      <a:pt x="52" y="74"/>
                      <a:pt x="52" y="74"/>
                      <a:pt x="52" y="74"/>
                    </a:cubicBezTo>
                    <a:cubicBezTo>
                      <a:pt x="55" y="68"/>
                      <a:pt x="55" y="68"/>
                      <a:pt x="55" y="68"/>
                    </a:cubicBezTo>
                    <a:cubicBezTo>
                      <a:pt x="58" y="69"/>
                      <a:pt x="58" y="69"/>
                      <a:pt x="58" y="69"/>
                    </a:cubicBezTo>
                    <a:cubicBezTo>
                      <a:pt x="62" y="66"/>
                      <a:pt x="62" y="66"/>
                      <a:pt x="62" y="66"/>
                    </a:cubicBezTo>
                    <a:cubicBezTo>
                      <a:pt x="64" y="67"/>
                      <a:pt x="64" y="67"/>
                      <a:pt x="64" y="67"/>
                    </a:cubicBezTo>
                    <a:cubicBezTo>
                      <a:pt x="68" y="62"/>
                      <a:pt x="68" y="62"/>
                      <a:pt x="68" y="62"/>
                    </a:cubicBezTo>
                    <a:cubicBezTo>
                      <a:pt x="69" y="59"/>
                      <a:pt x="69" y="59"/>
                      <a:pt x="69" y="59"/>
                    </a:cubicBezTo>
                    <a:cubicBezTo>
                      <a:pt x="67" y="57"/>
                      <a:pt x="67" y="57"/>
                      <a:pt x="67" y="57"/>
                    </a:cubicBezTo>
                    <a:cubicBezTo>
                      <a:pt x="69" y="55"/>
                      <a:pt x="69" y="55"/>
                      <a:pt x="69" y="55"/>
                    </a:cubicBezTo>
                    <a:cubicBezTo>
                      <a:pt x="76" y="38"/>
                      <a:pt x="76" y="38"/>
                      <a:pt x="76" y="38"/>
                    </a:cubicBezTo>
                    <a:cubicBezTo>
                      <a:pt x="77" y="31"/>
                      <a:pt x="77" y="31"/>
                      <a:pt x="77" y="31"/>
                    </a:cubicBezTo>
                    <a:cubicBezTo>
                      <a:pt x="78" y="30"/>
                      <a:pt x="78" y="30"/>
                      <a:pt x="78" y="30"/>
                    </a:cubicBezTo>
                    <a:cubicBezTo>
                      <a:pt x="81" y="33"/>
                      <a:pt x="81" y="33"/>
                      <a:pt x="81" y="33"/>
                    </a:cubicBezTo>
                    <a:cubicBezTo>
                      <a:pt x="86" y="33"/>
                      <a:pt x="86" y="33"/>
                      <a:pt x="86" y="33"/>
                    </a:cubicBezTo>
                    <a:cubicBezTo>
                      <a:pt x="89" y="23"/>
                      <a:pt x="89" y="23"/>
                      <a:pt x="89" y="23"/>
                    </a:cubicBezTo>
                    <a:cubicBezTo>
                      <a:pt x="93" y="22"/>
                      <a:pt x="93" y="22"/>
                      <a:pt x="93" y="22"/>
                    </a:cubicBezTo>
                    <a:cubicBezTo>
                      <a:pt x="94" y="18"/>
                      <a:pt x="94" y="18"/>
                      <a:pt x="94" y="18"/>
                    </a:cubicBezTo>
                    <a:cubicBezTo>
                      <a:pt x="97" y="15"/>
                      <a:pt x="97" y="15"/>
                      <a:pt x="97" y="15"/>
                    </a:cubicBezTo>
                    <a:cubicBezTo>
                      <a:pt x="99" y="12"/>
                      <a:pt x="99" y="12"/>
                      <a:pt x="99" y="12"/>
                    </a:cubicBezTo>
                    <a:cubicBezTo>
                      <a:pt x="101" y="8"/>
                      <a:pt x="101" y="8"/>
                      <a:pt x="101" y="8"/>
                    </a:cubicBezTo>
                    <a:cubicBezTo>
                      <a:pt x="101" y="1"/>
                      <a:pt x="101" y="1"/>
                      <a:pt x="101" y="1"/>
                    </a:cubicBezTo>
                    <a:cubicBezTo>
                      <a:pt x="114" y="6"/>
                      <a:pt x="114" y="6"/>
                      <a:pt x="114" y="6"/>
                    </a:cubicBezTo>
                    <a:cubicBezTo>
                      <a:pt x="115" y="6"/>
                      <a:pt x="115" y="0"/>
                      <a:pt x="115" y="0"/>
                    </a:cubicBezTo>
                    <a:cubicBezTo>
                      <a:pt x="121" y="1"/>
                      <a:pt x="121" y="1"/>
                      <a:pt x="121" y="1"/>
                    </a:cubicBezTo>
                    <a:cubicBezTo>
                      <a:pt x="120" y="5"/>
                      <a:pt x="120" y="5"/>
                      <a:pt x="120" y="5"/>
                    </a:cubicBezTo>
                    <a:cubicBezTo>
                      <a:pt x="131" y="9"/>
                      <a:pt x="131" y="9"/>
                      <a:pt x="131" y="9"/>
                    </a:cubicBezTo>
                    <a:cubicBezTo>
                      <a:pt x="133" y="11"/>
                      <a:pt x="133" y="11"/>
                      <a:pt x="133" y="11"/>
                    </a:cubicBezTo>
                    <a:cubicBezTo>
                      <a:pt x="131" y="16"/>
                      <a:pt x="131" y="16"/>
                      <a:pt x="131" y="16"/>
                    </a:cubicBezTo>
                    <a:cubicBezTo>
                      <a:pt x="130" y="18"/>
                      <a:pt x="130" y="18"/>
                      <a:pt x="130" y="18"/>
                    </a:cubicBezTo>
                    <a:cubicBezTo>
                      <a:pt x="129" y="20"/>
                      <a:pt x="129" y="20"/>
                      <a:pt x="129" y="20"/>
                    </a:cubicBezTo>
                    <a:cubicBezTo>
                      <a:pt x="130" y="23"/>
                      <a:pt x="130" y="23"/>
                      <a:pt x="130" y="23"/>
                    </a:cubicBezTo>
                    <a:cubicBezTo>
                      <a:pt x="132" y="25"/>
                      <a:pt x="132" y="25"/>
                      <a:pt x="132" y="25"/>
                    </a:cubicBezTo>
                    <a:cubicBezTo>
                      <a:pt x="138" y="27"/>
                      <a:pt x="138" y="27"/>
                      <a:pt x="138" y="27"/>
                    </a:cubicBezTo>
                    <a:cubicBezTo>
                      <a:pt x="142" y="28"/>
                      <a:pt x="142" y="28"/>
                      <a:pt x="142" y="28"/>
                    </a:cubicBezTo>
                    <a:cubicBezTo>
                      <a:pt x="148" y="30"/>
                      <a:pt x="148" y="30"/>
                      <a:pt x="148" y="30"/>
                    </a:cubicBezTo>
                    <a:cubicBezTo>
                      <a:pt x="151" y="32"/>
                      <a:pt x="151" y="32"/>
                      <a:pt x="151" y="32"/>
                    </a:cubicBezTo>
                    <a:cubicBezTo>
                      <a:pt x="155" y="33"/>
                      <a:pt x="155" y="33"/>
                      <a:pt x="155" y="33"/>
                    </a:cubicBezTo>
                    <a:cubicBezTo>
                      <a:pt x="156" y="35"/>
                      <a:pt x="156" y="35"/>
                      <a:pt x="156" y="35"/>
                    </a:cubicBezTo>
                    <a:cubicBezTo>
                      <a:pt x="156" y="41"/>
                      <a:pt x="156" y="41"/>
                      <a:pt x="156" y="41"/>
                    </a:cubicBezTo>
                    <a:cubicBezTo>
                      <a:pt x="158" y="42"/>
                      <a:pt x="158" y="42"/>
                      <a:pt x="158" y="42"/>
                    </a:cubicBezTo>
                    <a:cubicBezTo>
                      <a:pt x="157" y="45"/>
                      <a:pt x="157" y="45"/>
                      <a:pt x="157" y="45"/>
                    </a:cubicBezTo>
                    <a:cubicBezTo>
                      <a:pt x="159" y="46"/>
                      <a:pt x="159" y="46"/>
                      <a:pt x="159" y="46"/>
                    </a:cubicBezTo>
                    <a:cubicBezTo>
                      <a:pt x="158" y="48"/>
                      <a:pt x="158" y="48"/>
                      <a:pt x="158" y="48"/>
                    </a:cubicBezTo>
                    <a:cubicBezTo>
                      <a:pt x="155" y="48"/>
                      <a:pt x="155" y="48"/>
                      <a:pt x="155" y="48"/>
                    </a:cubicBezTo>
                    <a:cubicBezTo>
                      <a:pt x="155" y="50"/>
                      <a:pt x="155" y="50"/>
                      <a:pt x="155" y="50"/>
                    </a:cubicBezTo>
                    <a:cubicBezTo>
                      <a:pt x="158" y="52"/>
                      <a:pt x="158" y="52"/>
                      <a:pt x="158" y="52"/>
                    </a:cubicBezTo>
                    <a:cubicBezTo>
                      <a:pt x="158" y="54"/>
                      <a:pt x="158" y="54"/>
                      <a:pt x="158" y="54"/>
                    </a:cubicBezTo>
                    <a:cubicBezTo>
                      <a:pt x="160" y="56"/>
                      <a:pt x="160" y="56"/>
                      <a:pt x="160" y="56"/>
                    </a:cubicBezTo>
                    <a:cubicBezTo>
                      <a:pt x="161" y="59"/>
                      <a:pt x="161" y="59"/>
                      <a:pt x="161" y="59"/>
                    </a:cubicBezTo>
                    <a:cubicBezTo>
                      <a:pt x="158" y="61"/>
                      <a:pt x="158" y="61"/>
                      <a:pt x="158" y="61"/>
                    </a:cubicBezTo>
                    <a:cubicBezTo>
                      <a:pt x="160" y="63"/>
                      <a:pt x="160" y="63"/>
                      <a:pt x="160" y="63"/>
                    </a:cubicBezTo>
                    <a:cubicBezTo>
                      <a:pt x="167" y="61"/>
                      <a:pt x="167" y="61"/>
                      <a:pt x="167" y="61"/>
                    </a:cubicBezTo>
                    <a:lnTo>
                      <a:pt x="172" y="69"/>
                    </a:lnTo>
                    <a:close/>
                  </a:path>
                </a:pathLst>
              </a:custGeom>
              <a:solidFill>
                <a:srgbClr val="104C1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3" name="Freeform 59">
                <a:extLst/>
              </p:cNvPr>
              <p:cNvSpPr>
                <a:spLocks/>
              </p:cNvSpPr>
              <p:nvPr/>
            </p:nvSpPr>
            <p:spPr bwMode="auto">
              <a:xfrm>
                <a:off x="9829800" y="2846388"/>
                <a:ext cx="44450" cy="52388"/>
              </a:xfrm>
              <a:custGeom>
                <a:avLst/>
                <a:gdLst>
                  <a:gd name="T0" fmla="*/ 17 w 28"/>
                  <a:gd name="T1" fmla="*/ 33 h 33"/>
                  <a:gd name="T2" fmla="*/ 11 w 28"/>
                  <a:gd name="T3" fmla="*/ 22 h 33"/>
                  <a:gd name="T4" fmla="*/ 0 w 28"/>
                  <a:gd name="T5" fmla="*/ 11 h 33"/>
                  <a:gd name="T6" fmla="*/ 11 w 28"/>
                  <a:gd name="T7" fmla="*/ 0 h 33"/>
                  <a:gd name="T8" fmla="*/ 28 w 28"/>
                  <a:gd name="T9" fmla="*/ 11 h 33"/>
                  <a:gd name="T10" fmla="*/ 17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17" y="33"/>
                    </a:moveTo>
                    <a:lnTo>
                      <a:pt x="11" y="22"/>
                    </a:lnTo>
                    <a:lnTo>
                      <a:pt x="0" y="11"/>
                    </a:lnTo>
                    <a:lnTo>
                      <a:pt x="11" y="0"/>
                    </a:lnTo>
                    <a:lnTo>
                      <a:pt x="28" y="11"/>
                    </a:lnTo>
                    <a:lnTo>
                      <a:pt x="17" y="33"/>
                    </a:ln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4" name="Freeform 60">
                <a:extLst/>
              </p:cNvPr>
              <p:cNvSpPr>
                <a:spLocks/>
              </p:cNvSpPr>
              <p:nvPr/>
            </p:nvSpPr>
            <p:spPr bwMode="auto">
              <a:xfrm>
                <a:off x="1181100" y="9525"/>
                <a:ext cx="1347788" cy="989013"/>
              </a:xfrm>
              <a:custGeom>
                <a:avLst/>
                <a:gdLst>
                  <a:gd name="T0" fmla="*/ 116 w 154"/>
                  <a:gd name="T1" fmla="*/ 107 h 113"/>
                  <a:gd name="T2" fmla="*/ 91 w 154"/>
                  <a:gd name="T3" fmla="*/ 103 h 113"/>
                  <a:gd name="T4" fmla="*/ 79 w 154"/>
                  <a:gd name="T5" fmla="*/ 103 h 113"/>
                  <a:gd name="T6" fmla="*/ 74 w 154"/>
                  <a:gd name="T7" fmla="*/ 103 h 113"/>
                  <a:gd name="T8" fmla="*/ 66 w 154"/>
                  <a:gd name="T9" fmla="*/ 103 h 113"/>
                  <a:gd name="T10" fmla="*/ 59 w 154"/>
                  <a:gd name="T11" fmla="*/ 102 h 113"/>
                  <a:gd name="T12" fmla="*/ 47 w 154"/>
                  <a:gd name="T13" fmla="*/ 99 h 113"/>
                  <a:gd name="T14" fmla="*/ 33 w 154"/>
                  <a:gd name="T15" fmla="*/ 97 h 113"/>
                  <a:gd name="T16" fmla="*/ 22 w 154"/>
                  <a:gd name="T17" fmla="*/ 88 h 113"/>
                  <a:gd name="T18" fmla="*/ 17 w 154"/>
                  <a:gd name="T19" fmla="*/ 75 h 113"/>
                  <a:gd name="T20" fmla="*/ 13 w 154"/>
                  <a:gd name="T21" fmla="*/ 73 h 113"/>
                  <a:gd name="T22" fmla="*/ 7 w 154"/>
                  <a:gd name="T23" fmla="*/ 70 h 113"/>
                  <a:gd name="T24" fmla="*/ 1 w 154"/>
                  <a:gd name="T25" fmla="*/ 69 h 113"/>
                  <a:gd name="T26" fmla="*/ 2 w 154"/>
                  <a:gd name="T27" fmla="*/ 64 h 113"/>
                  <a:gd name="T28" fmla="*/ 5 w 154"/>
                  <a:gd name="T29" fmla="*/ 57 h 113"/>
                  <a:gd name="T30" fmla="*/ 7 w 154"/>
                  <a:gd name="T31" fmla="*/ 51 h 113"/>
                  <a:gd name="T32" fmla="*/ 7 w 154"/>
                  <a:gd name="T33" fmla="*/ 48 h 113"/>
                  <a:gd name="T34" fmla="*/ 4 w 154"/>
                  <a:gd name="T35" fmla="*/ 34 h 113"/>
                  <a:gd name="T36" fmla="*/ 3 w 154"/>
                  <a:gd name="T37" fmla="*/ 21 h 113"/>
                  <a:gd name="T38" fmla="*/ 6 w 154"/>
                  <a:gd name="T39" fmla="*/ 7 h 113"/>
                  <a:gd name="T40" fmla="*/ 11 w 154"/>
                  <a:gd name="T41" fmla="*/ 11 h 113"/>
                  <a:gd name="T42" fmla="*/ 29 w 154"/>
                  <a:gd name="T43" fmla="*/ 21 h 113"/>
                  <a:gd name="T44" fmla="*/ 41 w 154"/>
                  <a:gd name="T45" fmla="*/ 21 h 113"/>
                  <a:gd name="T46" fmla="*/ 44 w 154"/>
                  <a:gd name="T47" fmla="*/ 19 h 113"/>
                  <a:gd name="T48" fmla="*/ 44 w 154"/>
                  <a:gd name="T49" fmla="*/ 20 h 113"/>
                  <a:gd name="T50" fmla="*/ 42 w 154"/>
                  <a:gd name="T51" fmla="*/ 23 h 113"/>
                  <a:gd name="T52" fmla="*/ 48 w 154"/>
                  <a:gd name="T53" fmla="*/ 32 h 113"/>
                  <a:gd name="T54" fmla="*/ 47 w 154"/>
                  <a:gd name="T55" fmla="*/ 6 h 113"/>
                  <a:gd name="T56" fmla="*/ 56 w 154"/>
                  <a:gd name="T57" fmla="*/ 3 h 113"/>
                  <a:gd name="T58" fmla="*/ 137 w 154"/>
                  <a:gd name="T59" fmla="*/ 24 h 113"/>
                  <a:gd name="T60" fmla="*/ 154 w 154"/>
                  <a:gd name="T61" fmla="*/ 28 h 113"/>
                  <a:gd name="T62" fmla="*/ 151 w 154"/>
                  <a:gd name="T63" fmla="*/ 38 h 113"/>
                  <a:gd name="T64" fmla="*/ 137 w 154"/>
                  <a:gd name="T65" fmla="*/ 106 h 113"/>
                  <a:gd name="T66" fmla="*/ 116 w 154"/>
                  <a:gd name="T67" fmla="*/ 10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13">
                    <a:moveTo>
                      <a:pt x="116" y="107"/>
                    </a:moveTo>
                    <a:cubicBezTo>
                      <a:pt x="105" y="104"/>
                      <a:pt x="98" y="103"/>
                      <a:pt x="91" y="103"/>
                    </a:cubicBezTo>
                    <a:cubicBezTo>
                      <a:pt x="85" y="103"/>
                      <a:pt x="80" y="103"/>
                      <a:pt x="79" y="103"/>
                    </a:cubicBezTo>
                    <a:cubicBezTo>
                      <a:pt x="79" y="102"/>
                      <a:pt x="77" y="102"/>
                      <a:pt x="74" y="103"/>
                    </a:cubicBezTo>
                    <a:cubicBezTo>
                      <a:pt x="72" y="104"/>
                      <a:pt x="68" y="104"/>
                      <a:pt x="66" y="103"/>
                    </a:cubicBezTo>
                    <a:cubicBezTo>
                      <a:pt x="64" y="103"/>
                      <a:pt x="61" y="102"/>
                      <a:pt x="59" y="102"/>
                    </a:cubicBezTo>
                    <a:cubicBezTo>
                      <a:pt x="57" y="102"/>
                      <a:pt x="52" y="100"/>
                      <a:pt x="47" y="99"/>
                    </a:cubicBezTo>
                    <a:cubicBezTo>
                      <a:pt x="42" y="97"/>
                      <a:pt x="37" y="96"/>
                      <a:pt x="33" y="97"/>
                    </a:cubicBezTo>
                    <a:cubicBezTo>
                      <a:pt x="26" y="98"/>
                      <a:pt x="21" y="94"/>
                      <a:pt x="22" y="88"/>
                    </a:cubicBezTo>
                    <a:cubicBezTo>
                      <a:pt x="23" y="83"/>
                      <a:pt x="20" y="75"/>
                      <a:pt x="17" y="75"/>
                    </a:cubicBezTo>
                    <a:cubicBezTo>
                      <a:pt x="15" y="75"/>
                      <a:pt x="14" y="74"/>
                      <a:pt x="13" y="73"/>
                    </a:cubicBezTo>
                    <a:cubicBezTo>
                      <a:pt x="12" y="72"/>
                      <a:pt x="9" y="71"/>
                      <a:pt x="7" y="70"/>
                    </a:cubicBezTo>
                    <a:cubicBezTo>
                      <a:pt x="4" y="70"/>
                      <a:pt x="2" y="70"/>
                      <a:pt x="1" y="69"/>
                    </a:cubicBezTo>
                    <a:cubicBezTo>
                      <a:pt x="0" y="66"/>
                      <a:pt x="0" y="64"/>
                      <a:pt x="2" y="64"/>
                    </a:cubicBezTo>
                    <a:cubicBezTo>
                      <a:pt x="5" y="64"/>
                      <a:pt x="7" y="59"/>
                      <a:pt x="5" y="57"/>
                    </a:cubicBezTo>
                    <a:cubicBezTo>
                      <a:pt x="2" y="54"/>
                      <a:pt x="4" y="51"/>
                      <a:pt x="7" y="51"/>
                    </a:cubicBezTo>
                    <a:cubicBezTo>
                      <a:pt x="9" y="51"/>
                      <a:pt x="9" y="50"/>
                      <a:pt x="7" y="48"/>
                    </a:cubicBezTo>
                    <a:cubicBezTo>
                      <a:pt x="5" y="45"/>
                      <a:pt x="4" y="43"/>
                      <a:pt x="4" y="34"/>
                    </a:cubicBezTo>
                    <a:cubicBezTo>
                      <a:pt x="5" y="29"/>
                      <a:pt x="4" y="23"/>
                      <a:pt x="3" y="21"/>
                    </a:cubicBezTo>
                    <a:cubicBezTo>
                      <a:pt x="2" y="19"/>
                      <a:pt x="4" y="7"/>
                      <a:pt x="6" y="7"/>
                    </a:cubicBezTo>
                    <a:cubicBezTo>
                      <a:pt x="7" y="7"/>
                      <a:pt x="9" y="9"/>
                      <a:pt x="11" y="11"/>
                    </a:cubicBezTo>
                    <a:cubicBezTo>
                      <a:pt x="15" y="15"/>
                      <a:pt x="19" y="18"/>
                      <a:pt x="29" y="21"/>
                    </a:cubicBezTo>
                    <a:cubicBezTo>
                      <a:pt x="38" y="24"/>
                      <a:pt x="41" y="24"/>
                      <a:pt x="41" y="21"/>
                    </a:cubicBezTo>
                    <a:cubicBezTo>
                      <a:pt x="41" y="20"/>
                      <a:pt x="42" y="19"/>
                      <a:pt x="44" y="19"/>
                    </a:cubicBezTo>
                    <a:cubicBezTo>
                      <a:pt x="45" y="19"/>
                      <a:pt x="45" y="19"/>
                      <a:pt x="44" y="20"/>
                    </a:cubicBezTo>
                    <a:cubicBezTo>
                      <a:pt x="43" y="20"/>
                      <a:pt x="42" y="21"/>
                      <a:pt x="42" y="23"/>
                    </a:cubicBezTo>
                    <a:cubicBezTo>
                      <a:pt x="42" y="25"/>
                      <a:pt x="47" y="32"/>
                      <a:pt x="48" y="32"/>
                    </a:cubicBezTo>
                    <a:cubicBezTo>
                      <a:pt x="50" y="32"/>
                      <a:pt x="49" y="9"/>
                      <a:pt x="47" y="6"/>
                    </a:cubicBezTo>
                    <a:cubicBezTo>
                      <a:pt x="44" y="1"/>
                      <a:pt x="46" y="0"/>
                      <a:pt x="56" y="3"/>
                    </a:cubicBezTo>
                    <a:cubicBezTo>
                      <a:pt x="72" y="8"/>
                      <a:pt x="120" y="20"/>
                      <a:pt x="137" y="24"/>
                    </a:cubicBezTo>
                    <a:cubicBezTo>
                      <a:pt x="146" y="26"/>
                      <a:pt x="153" y="28"/>
                      <a:pt x="154" y="28"/>
                    </a:cubicBezTo>
                    <a:cubicBezTo>
                      <a:pt x="154" y="28"/>
                      <a:pt x="153" y="33"/>
                      <a:pt x="151" y="38"/>
                    </a:cubicBezTo>
                    <a:cubicBezTo>
                      <a:pt x="147" y="51"/>
                      <a:pt x="137" y="100"/>
                      <a:pt x="137" y="106"/>
                    </a:cubicBezTo>
                    <a:cubicBezTo>
                      <a:pt x="137" y="113"/>
                      <a:pt x="137" y="113"/>
                      <a:pt x="116" y="107"/>
                    </a:cubicBezTo>
                    <a:close/>
                  </a:path>
                </a:pathLst>
              </a:custGeom>
              <a:solidFill>
                <a:srgbClr val="000000"/>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5" name="Freeform 61">
                <a:extLst/>
              </p:cNvPr>
              <p:cNvSpPr>
                <a:spLocks noEditPoints="1"/>
              </p:cNvSpPr>
              <p:nvPr/>
            </p:nvSpPr>
            <p:spPr bwMode="auto">
              <a:xfrm>
                <a:off x="1181100" y="9525"/>
                <a:ext cx="1347788" cy="989013"/>
              </a:xfrm>
              <a:custGeom>
                <a:avLst/>
                <a:gdLst>
                  <a:gd name="T0" fmla="*/ 53 w 154"/>
                  <a:gd name="T1" fmla="*/ 2 h 113"/>
                  <a:gd name="T2" fmla="*/ 77 w 154"/>
                  <a:gd name="T3" fmla="*/ 8 h 113"/>
                  <a:gd name="T4" fmla="*/ 134 w 154"/>
                  <a:gd name="T5" fmla="*/ 23 h 113"/>
                  <a:gd name="T6" fmla="*/ 153 w 154"/>
                  <a:gd name="T7" fmla="*/ 33 h 113"/>
                  <a:gd name="T8" fmla="*/ 142 w 154"/>
                  <a:gd name="T9" fmla="*/ 79 h 113"/>
                  <a:gd name="T10" fmla="*/ 137 w 154"/>
                  <a:gd name="T11" fmla="*/ 113 h 113"/>
                  <a:gd name="T12" fmla="*/ 99 w 154"/>
                  <a:gd name="T13" fmla="*/ 103 h 113"/>
                  <a:gd name="T14" fmla="*/ 78 w 154"/>
                  <a:gd name="T15" fmla="*/ 102 h 113"/>
                  <a:gd name="T16" fmla="*/ 66 w 154"/>
                  <a:gd name="T17" fmla="*/ 104 h 113"/>
                  <a:gd name="T18" fmla="*/ 60 w 154"/>
                  <a:gd name="T19" fmla="*/ 103 h 113"/>
                  <a:gd name="T20" fmla="*/ 52 w 154"/>
                  <a:gd name="T21" fmla="*/ 100 h 113"/>
                  <a:gd name="T22" fmla="*/ 44 w 154"/>
                  <a:gd name="T23" fmla="*/ 98 h 113"/>
                  <a:gd name="T24" fmla="*/ 35 w 154"/>
                  <a:gd name="T25" fmla="*/ 98 h 113"/>
                  <a:gd name="T26" fmla="*/ 21 w 154"/>
                  <a:gd name="T27" fmla="*/ 93 h 113"/>
                  <a:gd name="T28" fmla="*/ 21 w 154"/>
                  <a:gd name="T29" fmla="*/ 81 h 113"/>
                  <a:gd name="T30" fmla="*/ 13 w 154"/>
                  <a:gd name="T31" fmla="*/ 75 h 113"/>
                  <a:gd name="T32" fmla="*/ 9 w 154"/>
                  <a:gd name="T33" fmla="*/ 71 h 113"/>
                  <a:gd name="T34" fmla="*/ 3 w 154"/>
                  <a:gd name="T35" fmla="*/ 71 h 113"/>
                  <a:gd name="T36" fmla="*/ 0 w 154"/>
                  <a:gd name="T37" fmla="*/ 64 h 113"/>
                  <a:gd name="T38" fmla="*/ 6 w 154"/>
                  <a:gd name="T39" fmla="*/ 58 h 113"/>
                  <a:gd name="T40" fmla="*/ 3 w 154"/>
                  <a:gd name="T41" fmla="*/ 51 h 113"/>
                  <a:gd name="T42" fmla="*/ 5 w 154"/>
                  <a:gd name="T43" fmla="*/ 47 h 113"/>
                  <a:gd name="T44" fmla="*/ 4 w 154"/>
                  <a:gd name="T45" fmla="*/ 33 h 113"/>
                  <a:gd name="T46" fmla="*/ 1 w 154"/>
                  <a:gd name="T47" fmla="*/ 19 h 113"/>
                  <a:gd name="T48" fmla="*/ 7 w 154"/>
                  <a:gd name="T49" fmla="*/ 7 h 113"/>
                  <a:gd name="T50" fmla="*/ 14 w 154"/>
                  <a:gd name="T51" fmla="*/ 14 h 113"/>
                  <a:gd name="T52" fmla="*/ 25 w 154"/>
                  <a:gd name="T53" fmla="*/ 19 h 113"/>
                  <a:gd name="T54" fmla="*/ 33 w 154"/>
                  <a:gd name="T55" fmla="*/ 22 h 113"/>
                  <a:gd name="T56" fmla="*/ 40 w 154"/>
                  <a:gd name="T57" fmla="*/ 23 h 113"/>
                  <a:gd name="T58" fmla="*/ 42 w 154"/>
                  <a:gd name="T59" fmla="*/ 19 h 113"/>
                  <a:gd name="T60" fmla="*/ 45 w 154"/>
                  <a:gd name="T61" fmla="*/ 18 h 113"/>
                  <a:gd name="T62" fmla="*/ 42 w 154"/>
                  <a:gd name="T63" fmla="*/ 21 h 113"/>
                  <a:gd name="T64" fmla="*/ 44 w 154"/>
                  <a:gd name="T65" fmla="*/ 26 h 113"/>
                  <a:gd name="T66" fmla="*/ 47 w 154"/>
                  <a:gd name="T67" fmla="*/ 32 h 113"/>
                  <a:gd name="T68" fmla="*/ 49 w 154"/>
                  <a:gd name="T69" fmla="*/ 30 h 113"/>
                  <a:gd name="T70" fmla="*/ 47 w 154"/>
                  <a:gd name="T71" fmla="*/ 24 h 113"/>
                  <a:gd name="T72" fmla="*/ 47 w 154"/>
                  <a:gd name="T73" fmla="*/ 20 h 113"/>
                  <a:gd name="T74" fmla="*/ 50 w 154"/>
                  <a:gd name="T75" fmla="*/ 12 h 113"/>
                  <a:gd name="T76" fmla="*/ 45 w 154"/>
                  <a:gd name="T77" fmla="*/ 2 h 113"/>
                  <a:gd name="T78" fmla="*/ 47 w 154"/>
                  <a:gd name="T79" fmla="*/ 0 h 113"/>
                  <a:gd name="T80" fmla="*/ 37 w 154"/>
                  <a:gd name="T81" fmla="*/ 8 h 113"/>
                  <a:gd name="T82" fmla="*/ 40 w 154"/>
                  <a:gd name="T83" fmla="*/ 7 h 113"/>
                  <a:gd name="T84" fmla="*/ 44 w 154"/>
                  <a:gd name="T85" fmla="*/ 9 h 113"/>
                  <a:gd name="T86" fmla="*/ 43 w 154"/>
                  <a:gd name="T87" fmla="*/ 13 h 113"/>
                  <a:gd name="T88" fmla="*/ 40 w 154"/>
                  <a:gd name="T89" fmla="*/ 16 h 113"/>
                  <a:gd name="T90" fmla="*/ 41 w 154"/>
                  <a:gd name="T91" fmla="*/ 12 h 113"/>
                  <a:gd name="T92" fmla="*/ 38 w 154"/>
                  <a:gd name="T93" fmla="*/ 13 h 113"/>
                  <a:gd name="T94" fmla="*/ 35 w 154"/>
                  <a:gd name="T95" fmla="*/ 1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113">
                    <a:moveTo>
                      <a:pt x="47" y="0"/>
                    </a:moveTo>
                    <a:cubicBezTo>
                      <a:pt x="53" y="2"/>
                      <a:pt x="53" y="2"/>
                      <a:pt x="53" y="2"/>
                    </a:cubicBezTo>
                    <a:cubicBezTo>
                      <a:pt x="66" y="5"/>
                      <a:pt x="66" y="5"/>
                      <a:pt x="66" y="5"/>
                    </a:cubicBezTo>
                    <a:cubicBezTo>
                      <a:pt x="77" y="8"/>
                      <a:pt x="77" y="8"/>
                      <a:pt x="77" y="8"/>
                    </a:cubicBezTo>
                    <a:cubicBezTo>
                      <a:pt x="104" y="16"/>
                      <a:pt x="104" y="16"/>
                      <a:pt x="104" y="16"/>
                    </a:cubicBezTo>
                    <a:cubicBezTo>
                      <a:pt x="134" y="23"/>
                      <a:pt x="134" y="23"/>
                      <a:pt x="134" y="23"/>
                    </a:cubicBezTo>
                    <a:cubicBezTo>
                      <a:pt x="154" y="28"/>
                      <a:pt x="154" y="28"/>
                      <a:pt x="154" y="28"/>
                    </a:cubicBezTo>
                    <a:cubicBezTo>
                      <a:pt x="153" y="33"/>
                      <a:pt x="153" y="33"/>
                      <a:pt x="153" y="33"/>
                    </a:cubicBezTo>
                    <a:cubicBezTo>
                      <a:pt x="148" y="51"/>
                      <a:pt x="148" y="51"/>
                      <a:pt x="148" y="51"/>
                    </a:cubicBezTo>
                    <a:cubicBezTo>
                      <a:pt x="142" y="79"/>
                      <a:pt x="142" y="79"/>
                      <a:pt x="142" y="79"/>
                    </a:cubicBezTo>
                    <a:cubicBezTo>
                      <a:pt x="138" y="100"/>
                      <a:pt x="138" y="100"/>
                      <a:pt x="138" y="100"/>
                    </a:cubicBezTo>
                    <a:cubicBezTo>
                      <a:pt x="137" y="113"/>
                      <a:pt x="137" y="113"/>
                      <a:pt x="137" y="113"/>
                    </a:cubicBezTo>
                    <a:cubicBezTo>
                      <a:pt x="119" y="108"/>
                      <a:pt x="119" y="108"/>
                      <a:pt x="119" y="108"/>
                    </a:cubicBezTo>
                    <a:cubicBezTo>
                      <a:pt x="99" y="103"/>
                      <a:pt x="99" y="103"/>
                      <a:pt x="99" y="103"/>
                    </a:cubicBezTo>
                    <a:cubicBezTo>
                      <a:pt x="80" y="104"/>
                      <a:pt x="80" y="104"/>
                      <a:pt x="80" y="104"/>
                    </a:cubicBezTo>
                    <a:cubicBezTo>
                      <a:pt x="78" y="102"/>
                      <a:pt x="78" y="102"/>
                      <a:pt x="78" y="102"/>
                    </a:cubicBezTo>
                    <a:cubicBezTo>
                      <a:pt x="71" y="105"/>
                      <a:pt x="71" y="105"/>
                      <a:pt x="71" y="105"/>
                    </a:cubicBezTo>
                    <a:cubicBezTo>
                      <a:pt x="66" y="104"/>
                      <a:pt x="66" y="104"/>
                      <a:pt x="66" y="104"/>
                    </a:cubicBezTo>
                    <a:cubicBezTo>
                      <a:pt x="62" y="102"/>
                      <a:pt x="62" y="102"/>
                      <a:pt x="62" y="102"/>
                    </a:cubicBezTo>
                    <a:cubicBezTo>
                      <a:pt x="60" y="103"/>
                      <a:pt x="60" y="103"/>
                      <a:pt x="60" y="103"/>
                    </a:cubicBezTo>
                    <a:cubicBezTo>
                      <a:pt x="55" y="102"/>
                      <a:pt x="55" y="102"/>
                      <a:pt x="55" y="102"/>
                    </a:cubicBezTo>
                    <a:cubicBezTo>
                      <a:pt x="52" y="100"/>
                      <a:pt x="52" y="100"/>
                      <a:pt x="52" y="100"/>
                    </a:cubicBezTo>
                    <a:cubicBezTo>
                      <a:pt x="46" y="98"/>
                      <a:pt x="46" y="98"/>
                      <a:pt x="46" y="98"/>
                    </a:cubicBezTo>
                    <a:cubicBezTo>
                      <a:pt x="44" y="98"/>
                      <a:pt x="44" y="98"/>
                      <a:pt x="44" y="98"/>
                    </a:cubicBezTo>
                    <a:cubicBezTo>
                      <a:pt x="37" y="96"/>
                      <a:pt x="37" y="96"/>
                      <a:pt x="37" y="96"/>
                    </a:cubicBezTo>
                    <a:cubicBezTo>
                      <a:pt x="35" y="98"/>
                      <a:pt x="35" y="98"/>
                      <a:pt x="35" y="98"/>
                    </a:cubicBezTo>
                    <a:cubicBezTo>
                      <a:pt x="27" y="98"/>
                      <a:pt x="27" y="98"/>
                      <a:pt x="27" y="98"/>
                    </a:cubicBezTo>
                    <a:cubicBezTo>
                      <a:pt x="21" y="93"/>
                      <a:pt x="21" y="93"/>
                      <a:pt x="21" y="93"/>
                    </a:cubicBezTo>
                    <a:cubicBezTo>
                      <a:pt x="21" y="92"/>
                      <a:pt x="21" y="92"/>
                      <a:pt x="21" y="92"/>
                    </a:cubicBezTo>
                    <a:cubicBezTo>
                      <a:pt x="21" y="81"/>
                      <a:pt x="21" y="81"/>
                      <a:pt x="21" y="81"/>
                    </a:cubicBezTo>
                    <a:cubicBezTo>
                      <a:pt x="18" y="76"/>
                      <a:pt x="18" y="76"/>
                      <a:pt x="18" y="76"/>
                    </a:cubicBezTo>
                    <a:cubicBezTo>
                      <a:pt x="13" y="75"/>
                      <a:pt x="13" y="75"/>
                      <a:pt x="13" y="75"/>
                    </a:cubicBezTo>
                    <a:cubicBezTo>
                      <a:pt x="12" y="72"/>
                      <a:pt x="12" y="72"/>
                      <a:pt x="12" y="72"/>
                    </a:cubicBezTo>
                    <a:cubicBezTo>
                      <a:pt x="9" y="71"/>
                      <a:pt x="9" y="71"/>
                      <a:pt x="9" y="71"/>
                    </a:cubicBezTo>
                    <a:cubicBezTo>
                      <a:pt x="5" y="70"/>
                      <a:pt x="5" y="70"/>
                      <a:pt x="5" y="70"/>
                    </a:cubicBezTo>
                    <a:cubicBezTo>
                      <a:pt x="3" y="71"/>
                      <a:pt x="3" y="71"/>
                      <a:pt x="3" y="71"/>
                    </a:cubicBezTo>
                    <a:cubicBezTo>
                      <a:pt x="0" y="67"/>
                      <a:pt x="0" y="67"/>
                      <a:pt x="0" y="67"/>
                    </a:cubicBezTo>
                    <a:cubicBezTo>
                      <a:pt x="0" y="64"/>
                      <a:pt x="0" y="64"/>
                      <a:pt x="0" y="64"/>
                    </a:cubicBezTo>
                    <a:cubicBezTo>
                      <a:pt x="4" y="63"/>
                      <a:pt x="4" y="63"/>
                      <a:pt x="4" y="63"/>
                    </a:cubicBezTo>
                    <a:cubicBezTo>
                      <a:pt x="6" y="58"/>
                      <a:pt x="6" y="58"/>
                      <a:pt x="6" y="58"/>
                    </a:cubicBezTo>
                    <a:cubicBezTo>
                      <a:pt x="3" y="56"/>
                      <a:pt x="3" y="56"/>
                      <a:pt x="3" y="56"/>
                    </a:cubicBezTo>
                    <a:cubicBezTo>
                      <a:pt x="3" y="51"/>
                      <a:pt x="3" y="51"/>
                      <a:pt x="3" y="51"/>
                    </a:cubicBezTo>
                    <a:cubicBezTo>
                      <a:pt x="9" y="50"/>
                      <a:pt x="9" y="50"/>
                      <a:pt x="9" y="50"/>
                    </a:cubicBezTo>
                    <a:cubicBezTo>
                      <a:pt x="5" y="47"/>
                      <a:pt x="5" y="47"/>
                      <a:pt x="5" y="47"/>
                    </a:cubicBezTo>
                    <a:cubicBezTo>
                      <a:pt x="3" y="37"/>
                      <a:pt x="3" y="37"/>
                      <a:pt x="3" y="37"/>
                    </a:cubicBezTo>
                    <a:cubicBezTo>
                      <a:pt x="4" y="33"/>
                      <a:pt x="4" y="33"/>
                      <a:pt x="4" y="33"/>
                    </a:cubicBezTo>
                    <a:cubicBezTo>
                      <a:pt x="4" y="23"/>
                      <a:pt x="4" y="23"/>
                      <a:pt x="4" y="23"/>
                    </a:cubicBezTo>
                    <a:cubicBezTo>
                      <a:pt x="1" y="19"/>
                      <a:pt x="1" y="19"/>
                      <a:pt x="1" y="19"/>
                    </a:cubicBezTo>
                    <a:cubicBezTo>
                      <a:pt x="5" y="6"/>
                      <a:pt x="5" y="6"/>
                      <a:pt x="5" y="6"/>
                    </a:cubicBezTo>
                    <a:cubicBezTo>
                      <a:pt x="7" y="7"/>
                      <a:pt x="7" y="7"/>
                      <a:pt x="7" y="7"/>
                    </a:cubicBezTo>
                    <a:cubicBezTo>
                      <a:pt x="11" y="11"/>
                      <a:pt x="11" y="11"/>
                      <a:pt x="11" y="11"/>
                    </a:cubicBezTo>
                    <a:cubicBezTo>
                      <a:pt x="14" y="14"/>
                      <a:pt x="14" y="14"/>
                      <a:pt x="14" y="14"/>
                    </a:cubicBezTo>
                    <a:cubicBezTo>
                      <a:pt x="19" y="17"/>
                      <a:pt x="19" y="17"/>
                      <a:pt x="19" y="17"/>
                    </a:cubicBezTo>
                    <a:cubicBezTo>
                      <a:pt x="25" y="19"/>
                      <a:pt x="25" y="19"/>
                      <a:pt x="25" y="19"/>
                    </a:cubicBezTo>
                    <a:cubicBezTo>
                      <a:pt x="29" y="20"/>
                      <a:pt x="29" y="20"/>
                      <a:pt x="29" y="20"/>
                    </a:cubicBezTo>
                    <a:cubicBezTo>
                      <a:pt x="33" y="22"/>
                      <a:pt x="33" y="22"/>
                      <a:pt x="33" y="22"/>
                    </a:cubicBezTo>
                    <a:cubicBezTo>
                      <a:pt x="37" y="24"/>
                      <a:pt x="37" y="24"/>
                      <a:pt x="37" y="24"/>
                    </a:cubicBezTo>
                    <a:cubicBezTo>
                      <a:pt x="40" y="23"/>
                      <a:pt x="40" y="23"/>
                      <a:pt x="40" y="23"/>
                    </a:cubicBezTo>
                    <a:cubicBezTo>
                      <a:pt x="40" y="20"/>
                      <a:pt x="40" y="20"/>
                      <a:pt x="40" y="20"/>
                    </a:cubicBezTo>
                    <a:cubicBezTo>
                      <a:pt x="42" y="19"/>
                      <a:pt x="42" y="19"/>
                      <a:pt x="42" y="19"/>
                    </a:cubicBezTo>
                    <a:cubicBezTo>
                      <a:pt x="45" y="17"/>
                      <a:pt x="45" y="17"/>
                      <a:pt x="45" y="17"/>
                    </a:cubicBezTo>
                    <a:cubicBezTo>
                      <a:pt x="45" y="18"/>
                      <a:pt x="45" y="18"/>
                      <a:pt x="45" y="18"/>
                    </a:cubicBezTo>
                    <a:cubicBezTo>
                      <a:pt x="45" y="21"/>
                      <a:pt x="45" y="21"/>
                      <a:pt x="45" y="21"/>
                    </a:cubicBezTo>
                    <a:cubicBezTo>
                      <a:pt x="42" y="21"/>
                      <a:pt x="42" y="21"/>
                      <a:pt x="42" y="21"/>
                    </a:cubicBezTo>
                    <a:cubicBezTo>
                      <a:pt x="42" y="24"/>
                      <a:pt x="42" y="24"/>
                      <a:pt x="42" y="24"/>
                    </a:cubicBezTo>
                    <a:cubicBezTo>
                      <a:pt x="44" y="26"/>
                      <a:pt x="44" y="26"/>
                      <a:pt x="44" y="26"/>
                    </a:cubicBezTo>
                    <a:cubicBezTo>
                      <a:pt x="46" y="29"/>
                      <a:pt x="46" y="29"/>
                      <a:pt x="46" y="29"/>
                    </a:cubicBezTo>
                    <a:cubicBezTo>
                      <a:pt x="47" y="32"/>
                      <a:pt x="47" y="32"/>
                      <a:pt x="47" y="32"/>
                    </a:cubicBezTo>
                    <a:cubicBezTo>
                      <a:pt x="49" y="32"/>
                      <a:pt x="49" y="32"/>
                      <a:pt x="49" y="32"/>
                    </a:cubicBezTo>
                    <a:cubicBezTo>
                      <a:pt x="49" y="30"/>
                      <a:pt x="49" y="30"/>
                      <a:pt x="49" y="30"/>
                    </a:cubicBezTo>
                    <a:cubicBezTo>
                      <a:pt x="48" y="28"/>
                      <a:pt x="48" y="28"/>
                      <a:pt x="48" y="28"/>
                    </a:cubicBezTo>
                    <a:cubicBezTo>
                      <a:pt x="47" y="24"/>
                      <a:pt x="47" y="24"/>
                      <a:pt x="47" y="24"/>
                    </a:cubicBezTo>
                    <a:cubicBezTo>
                      <a:pt x="48" y="22"/>
                      <a:pt x="48" y="22"/>
                      <a:pt x="48" y="22"/>
                    </a:cubicBezTo>
                    <a:cubicBezTo>
                      <a:pt x="47" y="20"/>
                      <a:pt x="47" y="20"/>
                      <a:pt x="47" y="20"/>
                    </a:cubicBezTo>
                    <a:cubicBezTo>
                      <a:pt x="47" y="17"/>
                      <a:pt x="47" y="17"/>
                      <a:pt x="47" y="17"/>
                    </a:cubicBezTo>
                    <a:cubicBezTo>
                      <a:pt x="50" y="12"/>
                      <a:pt x="50" y="12"/>
                      <a:pt x="50" y="12"/>
                    </a:cubicBezTo>
                    <a:cubicBezTo>
                      <a:pt x="48" y="8"/>
                      <a:pt x="48" y="8"/>
                      <a:pt x="48" y="8"/>
                    </a:cubicBezTo>
                    <a:cubicBezTo>
                      <a:pt x="45" y="2"/>
                      <a:pt x="45" y="2"/>
                      <a:pt x="45" y="2"/>
                    </a:cubicBezTo>
                    <a:cubicBezTo>
                      <a:pt x="45" y="1"/>
                      <a:pt x="45" y="1"/>
                      <a:pt x="45" y="1"/>
                    </a:cubicBezTo>
                    <a:lnTo>
                      <a:pt x="47" y="0"/>
                    </a:lnTo>
                    <a:close/>
                    <a:moveTo>
                      <a:pt x="34" y="8"/>
                    </a:moveTo>
                    <a:cubicBezTo>
                      <a:pt x="37" y="8"/>
                      <a:pt x="37" y="8"/>
                      <a:pt x="37" y="8"/>
                    </a:cubicBezTo>
                    <a:cubicBezTo>
                      <a:pt x="37" y="9"/>
                      <a:pt x="37" y="9"/>
                      <a:pt x="37" y="9"/>
                    </a:cubicBezTo>
                    <a:cubicBezTo>
                      <a:pt x="40" y="7"/>
                      <a:pt x="40" y="7"/>
                      <a:pt x="40" y="7"/>
                    </a:cubicBezTo>
                    <a:cubicBezTo>
                      <a:pt x="43" y="7"/>
                      <a:pt x="43" y="7"/>
                      <a:pt x="43" y="7"/>
                    </a:cubicBezTo>
                    <a:cubicBezTo>
                      <a:pt x="44" y="9"/>
                      <a:pt x="44" y="9"/>
                      <a:pt x="44" y="9"/>
                    </a:cubicBezTo>
                    <a:cubicBezTo>
                      <a:pt x="42" y="12"/>
                      <a:pt x="42" y="12"/>
                      <a:pt x="42" y="12"/>
                    </a:cubicBezTo>
                    <a:cubicBezTo>
                      <a:pt x="43" y="13"/>
                      <a:pt x="43" y="13"/>
                      <a:pt x="43" y="13"/>
                    </a:cubicBezTo>
                    <a:cubicBezTo>
                      <a:pt x="42" y="15"/>
                      <a:pt x="42" y="15"/>
                      <a:pt x="42" y="15"/>
                    </a:cubicBezTo>
                    <a:cubicBezTo>
                      <a:pt x="40" y="16"/>
                      <a:pt x="40" y="16"/>
                      <a:pt x="40" y="16"/>
                    </a:cubicBezTo>
                    <a:cubicBezTo>
                      <a:pt x="40" y="16"/>
                      <a:pt x="39" y="16"/>
                      <a:pt x="39" y="16"/>
                    </a:cubicBezTo>
                    <a:cubicBezTo>
                      <a:pt x="39" y="15"/>
                      <a:pt x="41" y="12"/>
                      <a:pt x="41" y="12"/>
                    </a:cubicBezTo>
                    <a:cubicBezTo>
                      <a:pt x="38" y="11"/>
                      <a:pt x="38" y="11"/>
                      <a:pt x="38" y="11"/>
                    </a:cubicBezTo>
                    <a:cubicBezTo>
                      <a:pt x="38" y="13"/>
                      <a:pt x="38" y="13"/>
                      <a:pt x="38" y="13"/>
                    </a:cubicBezTo>
                    <a:cubicBezTo>
                      <a:pt x="37" y="14"/>
                      <a:pt x="37" y="14"/>
                      <a:pt x="37" y="14"/>
                    </a:cubicBezTo>
                    <a:cubicBezTo>
                      <a:pt x="35" y="11"/>
                      <a:pt x="35" y="11"/>
                      <a:pt x="35" y="11"/>
                    </a:cubicBezTo>
                    <a:lnTo>
                      <a:pt x="34" y="8"/>
                    </a:lnTo>
                    <a:close/>
                  </a:path>
                </a:pathLst>
              </a:custGeom>
              <a:solidFill>
                <a:schemeClr val="bg1">
                  <a:lumMod val="85000"/>
                </a:schemeClr>
              </a:solidFill>
              <a:ln w="9525" cap="flat">
                <a:solidFill>
                  <a:srgbClr val="FFFFFF"/>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105" name="Group 104"/>
            <p:cNvGrpSpPr/>
            <p:nvPr/>
          </p:nvGrpSpPr>
          <p:grpSpPr>
            <a:xfrm>
              <a:off x="2107888" y="2491909"/>
              <a:ext cx="4226828" cy="3650626"/>
              <a:chOff x="2107888" y="2491909"/>
              <a:chExt cx="4226828" cy="3650626"/>
            </a:xfrm>
          </p:grpSpPr>
          <p:sp>
            <p:nvSpPr>
              <p:cNvPr id="106" name="TextBox 105"/>
              <p:cNvSpPr txBox="1"/>
              <p:nvPr/>
            </p:nvSpPr>
            <p:spPr>
              <a:xfrm>
                <a:off x="5089165" y="527957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FL</a:t>
                </a:r>
              </a:p>
            </p:txBody>
          </p:sp>
          <p:sp>
            <p:nvSpPr>
              <p:cNvPr id="107" name="TextBox 106"/>
              <p:cNvSpPr txBox="1"/>
              <p:nvPr/>
            </p:nvSpPr>
            <p:spPr>
              <a:xfrm>
                <a:off x="4790575" y="4604757"/>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GA</a:t>
                </a:r>
              </a:p>
            </p:txBody>
          </p:sp>
          <p:sp>
            <p:nvSpPr>
              <p:cNvPr id="108" name="TextBox 107"/>
              <p:cNvSpPr txBox="1"/>
              <p:nvPr/>
            </p:nvSpPr>
            <p:spPr>
              <a:xfrm>
                <a:off x="5038143" y="435987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SC</a:t>
                </a:r>
              </a:p>
            </p:txBody>
          </p:sp>
          <p:sp>
            <p:nvSpPr>
              <p:cNvPr id="109" name="TextBox 108"/>
              <p:cNvSpPr txBox="1"/>
              <p:nvPr/>
            </p:nvSpPr>
            <p:spPr>
              <a:xfrm>
                <a:off x="4378092" y="462672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AL</a:t>
                </a:r>
              </a:p>
            </p:txBody>
          </p:sp>
          <p:sp>
            <p:nvSpPr>
              <p:cNvPr id="110" name="TextBox 109"/>
              <p:cNvSpPr txBox="1"/>
              <p:nvPr/>
            </p:nvSpPr>
            <p:spPr>
              <a:xfrm>
                <a:off x="5215927" y="4027401"/>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NC</a:t>
                </a:r>
              </a:p>
            </p:txBody>
          </p:sp>
          <p:sp>
            <p:nvSpPr>
              <p:cNvPr id="111" name="TextBox 110"/>
              <p:cNvSpPr txBox="1"/>
              <p:nvPr/>
            </p:nvSpPr>
            <p:spPr>
              <a:xfrm>
                <a:off x="5244700" y="3721204"/>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VA</a:t>
                </a:r>
              </a:p>
            </p:txBody>
          </p:sp>
          <p:sp>
            <p:nvSpPr>
              <p:cNvPr id="112" name="TextBox 111"/>
              <p:cNvSpPr txBox="1"/>
              <p:nvPr/>
            </p:nvSpPr>
            <p:spPr>
              <a:xfrm>
                <a:off x="5214807" y="317174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PA</a:t>
                </a:r>
              </a:p>
            </p:txBody>
          </p:sp>
          <p:sp>
            <p:nvSpPr>
              <p:cNvPr id="113" name="TextBox 112"/>
              <p:cNvSpPr txBox="1"/>
              <p:nvPr/>
            </p:nvSpPr>
            <p:spPr>
              <a:xfrm>
                <a:off x="5418543" y="2777856"/>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NY</a:t>
                </a:r>
              </a:p>
            </p:txBody>
          </p:sp>
          <p:sp>
            <p:nvSpPr>
              <p:cNvPr id="114" name="TextBox 113"/>
              <p:cNvSpPr txBox="1"/>
              <p:nvPr/>
            </p:nvSpPr>
            <p:spPr>
              <a:xfrm>
                <a:off x="5757817" y="2656022"/>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NH</a:t>
                </a:r>
              </a:p>
            </p:txBody>
          </p:sp>
          <p:sp>
            <p:nvSpPr>
              <p:cNvPr id="115" name="TextBox 114"/>
              <p:cNvSpPr txBox="1"/>
              <p:nvPr/>
            </p:nvSpPr>
            <p:spPr>
              <a:xfrm>
                <a:off x="5752383" y="2812277"/>
                <a:ext cx="274320" cy="92333"/>
              </a:xfrm>
              <a:prstGeom prst="rect">
                <a:avLst/>
              </a:prstGeom>
              <a:noFill/>
            </p:spPr>
            <p:txBody>
              <a:bodyPr wrap="square" lIns="0" tIns="0" rIns="0" bIns="0" rtlCol="0" anchor="ctr" anchorCtr="0">
                <a:spAutoFit/>
              </a:bodyPr>
              <a:lstStyle/>
              <a:p>
                <a:pPr algn="ctr"/>
                <a:r>
                  <a:rPr lang="en-US" sz="450" b="1" dirty="0">
                    <a:solidFill>
                      <a:schemeClr val="bg1"/>
                    </a:solidFill>
                  </a:rPr>
                  <a:t>MA</a:t>
                </a:r>
              </a:p>
            </p:txBody>
          </p:sp>
          <p:sp>
            <p:nvSpPr>
              <p:cNvPr id="116" name="TextBox 115"/>
              <p:cNvSpPr txBox="1"/>
              <p:nvPr/>
            </p:nvSpPr>
            <p:spPr>
              <a:xfrm>
                <a:off x="3409241" y="2491909"/>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MN</a:t>
                </a:r>
              </a:p>
            </p:txBody>
          </p:sp>
          <p:sp>
            <p:nvSpPr>
              <p:cNvPr id="117" name="TextBox 116"/>
              <p:cNvSpPr txBox="1"/>
              <p:nvPr/>
            </p:nvSpPr>
            <p:spPr>
              <a:xfrm>
                <a:off x="3483783" y="3168613"/>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IA</a:t>
                </a:r>
              </a:p>
            </p:txBody>
          </p:sp>
          <p:sp>
            <p:nvSpPr>
              <p:cNvPr id="118" name="TextBox 117"/>
              <p:cNvSpPr txBox="1"/>
              <p:nvPr/>
            </p:nvSpPr>
            <p:spPr>
              <a:xfrm>
                <a:off x="3981685"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IL</a:t>
                </a:r>
              </a:p>
            </p:txBody>
          </p:sp>
          <p:sp>
            <p:nvSpPr>
              <p:cNvPr id="119" name="TextBox 118"/>
              <p:cNvSpPr txBox="1"/>
              <p:nvPr/>
            </p:nvSpPr>
            <p:spPr>
              <a:xfrm>
                <a:off x="4313900" y="344020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IN</a:t>
                </a:r>
              </a:p>
            </p:txBody>
          </p:sp>
          <p:sp>
            <p:nvSpPr>
              <p:cNvPr id="120" name="TextBox 119"/>
              <p:cNvSpPr txBox="1"/>
              <p:nvPr/>
            </p:nvSpPr>
            <p:spPr>
              <a:xfrm>
                <a:off x="4433867" y="2953668"/>
                <a:ext cx="274320" cy="153888"/>
              </a:xfrm>
              <a:prstGeom prst="rect">
                <a:avLst/>
              </a:prstGeom>
              <a:noFill/>
            </p:spPr>
            <p:txBody>
              <a:bodyPr wrap="square" lIns="0" tIns="0" rIns="0" bIns="0" rtlCol="0" anchor="ctr" anchorCtr="0">
                <a:spAutoFit/>
              </a:bodyPr>
              <a:lstStyle/>
              <a:p>
                <a:pPr algn="ctr"/>
                <a:r>
                  <a:rPr lang="en-US" sz="750" b="1" dirty="0">
                    <a:solidFill>
                      <a:schemeClr val="bg1"/>
                    </a:solidFill>
                  </a:rPr>
                  <a:t>MI</a:t>
                </a:r>
              </a:p>
            </p:txBody>
          </p:sp>
          <p:sp>
            <p:nvSpPr>
              <p:cNvPr id="121" name="TextBox 120"/>
              <p:cNvSpPr txBox="1"/>
              <p:nvPr/>
            </p:nvSpPr>
            <p:spPr>
              <a:xfrm>
                <a:off x="2107888" y="5988647"/>
                <a:ext cx="274320" cy="153888"/>
              </a:xfrm>
              <a:prstGeom prst="rect">
                <a:avLst/>
              </a:prstGeom>
              <a:noFill/>
            </p:spPr>
            <p:txBody>
              <a:bodyPr wrap="square" lIns="0" tIns="0" rIns="0" bIns="0" rtlCol="0" anchor="ctr" anchorCtr="0">
                <a:spAutoFit/>
              </a:bodyPr>
              <a:lstStyle/>
              <a:p>
                <a:pPr algn="ctr"/>
                <a:r>
                  <a:rPr lang="en-US" sz="750" b="1" dirty="0"/>
                  <a:t>HI</a:t>
                </a:r>
              </a:p>
            </p:txBody>
          </p:sp>
          <p:sp>
            <p:nvSpPr>
              <p:cNvPr id="122" name="TextBox 121"/>
              <p:cNvSpPr txBox="1"/>
              <p:nvPr/>
            </p:nvSpPr>
            <p:spPr>
              <a:xfrm>
                <a:off x="6060396" y="3268677"/>
                <a:ext cx="274320" cy="153888"/>
              </a:xfrm>
              <a:prstGeom prst="rect">
                <a:avLst/>
              </a:prstGeom>
              <a:noFill/>
            </p:spPr>
            <p:txBody>
              <a:bodyPr wrap="square" lIns="0" tIns="0" rIns="0" bIns="0" rtlCol="0" anchor="ctr" anchorCtr="0">
                <a:spAutoFit/>
              </a:bodyPr>
              <a:lstStyle/>
              <a:p>
                <a:r>
                  <a:rPr lang="en-US" sz="750" b="1" dirty="0"/>
                  <a:t>NJ</a:t>
                </a:r>
              </a:p>
            </p:txBody>
          </p:sp>
          <p:cxnSp>
            <p:nvCxnSpPr>
              <p:cNvPr id="123" name="Straight Connector 122"/>
              <p:cNvCxnSpPr/>
              <p:nvPr/>
            </p:nvCxnSpPr>
            <p:spPr>
              <a:xfrm>
                <a:off x="5485722" y="3469892"/>
                <a:ext cx="462754" cy="221101"/>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0396" y="3626761"/>
                <a:ext cx="274320" cy="153888"/>
              </a:xfrm>
              <a:prstGeom prst="rect">
                <a:avLst/>
              </a:prstGeom>
              <a:noFill/>
            </p:spPr>
            <p:txBody>
              <a:bodyPr wrap="square" lIns="0" tIns="0" rIns="0" bIns="0" rtlCol="0" anchor="ctr" anchorCtr="0">
                <a:spAutoFit/>
              </a:bodyPr>
              <a:lstStyle/>
              <a:p>
                <a:r>
                  <a:rPr lang="en-US" sz="750" b="1" dirty="0"/>
                  <a:t>MD</a:t>
                </a:r>
              </a:p>
            </p:txBody>
          </p:sp>
          <p:cxnSp>
            <p:nvCxnSpPr>
              <p:cNvPr id="126" name="Straight Connector 125"/>
              <p:cNvCxnSpPr/>
              <p:nvPr/>
            </p:nvCxnSpPr>
            <p:spPr>
              <a:xfrm>
                <a:off x="5720430" y="3309374"/>
                <a:ext cx="228046" cy="32605"/>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060396" y="3448519"/>
                <a:ext cx="274320" cy="153888"/>
              </a:xfrm>
              <a:prstGeom prst="rect">
                <a:avLst/>
              </a:prstGeom>
              <a:noFill/>
            </p:spPr>
            <p:txBody>
              <a:bodyPr wrap="square" lIns="0" tIns="0" rIns="0" bIns="0" rtlCol="0" anchor="ctr" anchorCtr="0">
                <a:spAutoFit/>
              </a:bodyPr>
              <a:lstStyle/>
              <a:p>
                <a:r>
                  <a:rPr lang="en-US" sz="750" b="1" dirty="0"/>
                  <a:t>DE</a:t>
                </a:r>
              </a:p>
            </p:txBody>
          </p:sp>
          <p:cxnSp>
            <p:nvCxnSpPr>
              <p:cNvPr id="128" name="Straight Connector 127"/>
              <p:cNvCxnSpPr/>
              <p:nvPr/>
            </p:nvCxnSpPr>
            <p:spPr>
              <a:xfrm>
                <a:off x="5691966" y="3479886"/>
                <a:ext cx="251045" cy="70290"/>
              </a:xfrm>
              <a:prstGeom prst="line">
                <a:avLst/>
              </a:prstGeom>
              <a:ln w="1905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86" name="TextBox 185"/>
          <p:cNvSpPr txBox="1"/>
          <p:nvPr/>
        </p:nvSpPr>
        <p:spPr>
          <a:xfrm>
            <a:off x="2932206" y="2094506"/>
            <a:ext cx="205740" cy="115416"/>
          </a:xfrm>
          <a:prstGeom prst="rect">
            <a:avLst/>
          </a:prstGeom>
          <a:noFill/>
        </p:spPr>
        <p:txBody>
          <a:bodyPr wrap="square" lIns="0" tIns="0" rIns="0" bIns="0" rtlCol="0" anchor="ctr" anchorCtr="0">
            <a:spAutoFit/>
          </a:bodyPr>
          <a:lstStyle/>
          <a:p>
            <a:pPr algn="ctr"/>
            <a:r>
              <a:rPr lang="en-US" sz="750" b="1" dirty="0">
                <a:solidFill>
                  <a:schemeClr val="bg1"/>
                </a:solidFill>
              </a:rPr>
              <a:t>WI</a:t>
            </a:r>
          </a:p>
        </p:txBody>
      </p:sp>
    </p:spTree>
    <p:extLst>
      <p:ext uri="{BB962C8B-B14F-4D97-AF65-F5344CB8AC3E}">
        <p14:creationId xmlns:p14="http://schemas.microsoft.com/office/powerpoint/2010/main" val="971135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2805" y="0"/>
            <a:ext cx="9138390" cy="5143500"/>
          </a:xfrm>
          <a:prstGeom prst="rect">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V="1">
            <a:off x="5978129" y="2686346"/>
            <a:ext cx="685800" cy="6858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912469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2079391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3958"/>
            <a:ext cx="9144000" cy="5135585"/>
          </a:xfrm>
          <a:prstGeom prst="rect">
            <a:avLst/>
          </a:prstGeom>
        </p:spPr>
      </p:pic>
    </p:spTree>
    <p:extLst>
      <p:ext uri="{BB962C8B-B14F-4D97-AF65-F5344CB8AC3E}">
        <p14:creationId xmlns:p14="http://schemas.microsoft.com/office/powerpoint/2010/main" val="41525715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38863253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4218" y="0"/>
            <a:ext cx="9135565" cy="5143500"/>
          </a:xfrm>
          <a:prstGeom prst="rect">
            <a:avLst/>
          </a:prstGeom>
        </p:spPr>
      </p:pic>
    </p:spTree>
    <p:extLst>
      <p:ext uri="{BB962C8B-B14F-4D97-AF65-F5344CB8AC3E}">
        <p14:creationId xmlns:p14="http://schemas.microsoft.com/office/powerpoint/2010/main" val="18593967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2805" y="0"/>
            <a:ext cx="9138390" cy="5143500"/>
          </a:xfrm>
          <a:prstGeom prst="rect">
            <a:avLst/>
          </a:prstGeom>
        </p:spPr>
      </p:pic>
    </p:spTree>
    <p:extLst>
      <p:ext uri="{BB962C8B-B14F-4D97-AF65-F5344CB8AC3E}">
        <p14:creationId xmlns:p14="http://schemas.microsoft.com/office/powerpoint/2010/main" val="3117833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7510"/>
            <a:ext cx="9144000" cy="5128481"/>
          </a:xfrm>
          <a:prstGeom prst="rect">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7156997" y="2381251"/>
            <a:ext cx="1945926" cy="21371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12111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2571"/>
            <a:ext cx="9144000" cy="5138359"/>
          </a:xfrm>
          <a:prstGeom prst="rect">
            <a:avLst/>
          </a:prstGeom>
        </p:spPr>
      </p:pic>
    </p:spTree>
    <p:extLst>
      <p:ext uri="{BB962C8B-B14F-4D97-AF65-F5344CB8AC3E}">
        <p14:creationId xmlns:p14="http://schemas.microsoft.com/office/powerpoint/2010/main" val="4257039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186"/>
            <a:ext cx="9144000" cy="5141129"/>
          </a:xfrm>
          <a:prstGeom prst="rect">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2276498" y="1748717"/>
            <a:ext cx="819590" cy="3153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77673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Intro</a:t>
            </a:r>
          </a:p>
          <a:p>
            <a:r>
              <a:rPr lang="en-US" dirty="0"/>
              <a:t>Azure Data Studio Notebook</a:t>
            </a:r>
          </a:p>
          <a:p>
            <a:r>
              <a:rPr lang="en-US" dirty="0"/>
              <a:t>PowerApps</a:t>
            </a:r>
          </a:p>
          <a:p>
            <a:r>
              <a:rPr lang="en-US" dirty="0"/>
              <a:t>Microsoft Flow</a:t>
            </a:r>
          </a:p>
          <a:p>
            <a:r>
              <a:rPr lang="en-US" dirty="0"/>
              <a:t>Data Gateway</a:t>
            </a:r>
          </a:p>
          <a:p>
            <a:r>
              <a:rPr lang="en-US" dirty="0"/>
              <a:t>Cortana – Power BI</a:t>
            </a:r>
          </a:p>
          <a:p>
            <a:r>
              <a:rPr lang="en-US" dirty="0"/>
              <a:t>Publish &amp; Share – Security</a:t>
            </a:r>
          </a:p>
        </p:txBody>
      </p:sp>
    </p:spTree>
    <p:extLst>
      <p:ext uri="{BB962C8B-B14F-4D97-AF65-F5344CB8AC3E}">
        <p14:creationId xmlns:p14="http://schemas.microsoft.com/office/powerpoint/2010/main" val="2706015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9138390" cy="5143500"/>
          </a:xfrm>
          <a:prstGeom prst="rect">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2425822" y="1471474"/>
            <a:ext cx="1427780" cy="146482"/>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2430954" y="1617956"/>
            <a:ext cx="1417517" cy="758885"/>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2425822" y="2376840"/>
            <a:ext cx="2189041" cy="793597"/>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a:extLst>
              <a:ext uri="{FF2B5EF4-FFF2-40B4-BE49-F238E27FC236}">
                <a16:creationId xmlns:a16="http://schemas.microsoft.com/office/drawing/2014/main" id="{3ADB7B66-7F14-46AD-8CCA-55DCA1B47F37}"/>
              </a:ext>
            </a:extLst>
          </p:cNvPr>
          <p:cNvSpPr txBox="1"/>
          <p:nvPr/>
        </p:nvSpPr>
        <p:spPr>
          <a:xfrm>
            <a:off x="3848471" y="1870441"/>
            <a:ext cx="832279" cy="276999"/>
          </a:xfrm>
          <a:prstGeom prst="rect">
            <a:avLst/>
          </a:prstGeom>
          <a:noFill/>
        </p:spPr>
        <p:txBody>
          <a:bodyPr wrap="none" rtlCol="0">
            <a:spAutoFit/>
          </a:bodyPr>
          <a:lstStyle/>
          <a:p>
            <a:r>
              <a:rPr lang="en-US" sz="12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4614862" y="2646681"/>
            <a:ext cx="966788" cy="276999"/>
          </a:xfrm>
          <a:prstGeom prst="rect">
            <a:avLst/>
          </a:prstGeom>
          <a:noFill/>
        </p:spPr>
        <p:txBody>
          <a:bodyPr wrap="square" rtlCol="0">
            <a:spAutoFit/>
          </a:bodyPr>
          <a:lstStyle/>
          <a:p>
            <a:r>
              <a:rPr lang="en-US" sz="1200" dirty="0">
                <a:solidFill>
                  <a:srgbClr val="FF0000"/>
                </a:solidFill>
                <a:latin typeface="Segoe UI" panose="020B0502040204020203" pitchFamily="34" charset="0"/>
                <a:cs typeface="Segoe UI" panose="020B0502040204020203" pitchFamily="34" charset="0"/>
              </a:rPr>
              <a:t>Else false</a:t>
            </a:r>
            <a:endParaRPr lang="en-US" sz="12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3848471" y="1417757"/>
            <a:ext cx="746551" cy="276999"/>
          </a:xfrm>
          <a:prstGeom prst="rect">
            <a:avLst/>
          </a:prstGeom>
          <a:noFill/>
        </p:spPr>
        <p:txBody>
          <a:bodyPr wrap="none" rtlCol="0">
            <a:spAutoFit/>
          </a:bodyPr>
          <a:lstStyle/>
          <a:p>
            <a:r>
              <a:rPr lang="en-US" sz="12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2805" y="0"/>
            <a:ext cx="9138390" cy="5143500"/>
          </a:xfrm>
          <a:prstGeom prst="rect">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2283156" y="1315930"/>
            <a:ext cx="3502865" cy="327160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34450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1579"/>
            <a:ext cx="9144000" cy="5140343"/>
          </a:xfrm>
          <a:prstGeom prst="rect">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2689935" y="3628748"/>
            <a:ext cx="3096086" cy="7856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06442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868555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447010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26168713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1579"/>
            <a:ext cx="9144000" cy="5140343"/>
          </a:xfrm>
          <a:prstGeom prst="rect">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476347"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0F2EAE52-18D0-4E04-9604-A4AF847B0A37}"/>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413673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1579"/>
            <a:ext cx="9144000" cy="5140343"/>
          </a:xfrm>
          <a:prstGeom prst="rect">
            <a:avLst/>
          </a:prstGeom>
        </p:spPr>
      </p:pic>
    </p:spTree>
    <p:extLst>
      <p:ext uri="{BB962C8B-B14F-4D97-AF65-F5344CB8AC3E}">
        <p14:creationId xmlns:p14="http://schemas.microsoft.com/office/powerpoint/2010/main" val="1320664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1760" y="0"/>
            <a:ext cx="9140480" cy="5143500"/>
          </a:xfrm>
          <a:prstGeom prst="rect">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6753255" y="1036086"/>
            <a:ext cx="658387" cy="31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A7DC3D0-8DEE-4FA6-A2A1-6C7E5C49A662}"/>
              </a:ext>
            </a:extLst>
          </p:cNvPr>
          <p:cNvSpPr/>
          <p:nvPr/>
        </p:nvSpPr>
        <p:spPr>
          <a:xfrm>
            <a:off x="742950" y="837605"/>
            <a:ext cx="373261" cy="2411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432373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9168547" cy="5141132"/>
          </a:xfrm>
          <a:prstGeom prst="rect">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8351044" y="3330118"/>
            <a:ext cx="486753" cy="3042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a:extLst>
              <a:ext uri="{FF2B5EF4-FFF2-40B4-BE49-F238E27FC236}">
                <a16:creationId xmlns:a16="http://schemas.microsoft.com/office/drawing/2014/main" id="{C90CD57E-F015-4D43-9DF2-ECC53283CE91}"/>
              </a:ext>
            </a:extLst>
          </p:cNvPr>
          <p:cNvSpPr/>
          <p:nvPr/>
        </p:nvSpPr>
        <p:spPr>
          <a:xfrm>
            <a:off x="6566824" y="4145491"/>
            <a:ext cx="245933" cy="2502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1925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4519</TotalTime>
  <Words>10770</Words>
  <Application>Microsoft Office PowerPoint</Application>
  <PresentationFormat>On-screen Show (16:9)</PresentationFormat>
  <Paragraphs>1278</Paragraphs>
  <Slides>255</Slides>
  <Notes>220</Notes>
  <HiddenSlides>10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255</vt:i4>
      </vt:variant>
    </vt:vector>
  </HeadingPairs>
  <TitlesOfParts>
    <vt:vector size="271" baseType="lpstr">
      <vt:lpstr>Arial</vt:lpstr>
      <vt:lpstr>Calibri</vt:lpstr>
      <vt:lpstr>Calibri Light</vt:lpstr>
      <vt:lpstr>Consolas</vt:lpstr>
      <vt:lpstr>DIN</vt:lpstr>
      <vt:lpstr>Gill Sans</vt:lpstr>
      <vt:lpstr>Segoe UI</vt:lpstr>
      <vt:lpstr>Segoe UI (Body)</vt:lpstr>
      <vt:lpstr>Segoe UI Light</vt:lpstr>
      <vt:lpstr>Segoe UI Semibold</vt:lpstr>
      <vt:lpstr>Segoe UI Semilight</vt:lpstr>
      <vt:lpstr>Wingdings</vt:lpstr>
      <vt:lpstr>PASS 2013_SpeakerTemplate_16x9</vt:lpstr>
      <vt:lpstr>Office Theme</vt:lpstr>
      <vt:lpstr>1_Office Theme</vt:lpstr>
      <vt:lpstr>think-cell Slide</vt:lpstr>
      <vt:lpstr>Power Platform</vt:lpstr>
      <vt:lpstr>PowerPoint Presentation</vt:lpstr>
      <vt:lpstr>PowerPoint Presentation</vt:lpstr>
      <vt:lpstr>PowerPoint Presentation</vt:lpstr>
      <vt:lpstr>PowerPoint Presentation</vt:lpstr>
      <vt:lpstr>PowerPoint Presentation</vt:lpstr>
      <vt:lpstr>PowerPoint Presentation</vt:lpstr>
      <vt:lpstr>Universal Insurance Holdings (UVE): Growth Story</vt:lpstr>
      <vt:lpstr>Agenda</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and integrate</vt:lpstr>
      <vt:lpstr>Global Scale and  Enterprise Readiness</vt:lpstr>
      <vt:lpstr>PowerPoint Presentation</vt:lpstr>
      <vt:lpstr>PowerPoint Presentation</vt:lpstr>
      <vt:lpstr>PowerPoint Presentation</vt:lpstr>
      <vt:lpstr>PowerPoint Presentation</vt:lpstr>
      <vt:lpstr>Azure Data Studio (DEMO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(DEMO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Flow (DEMO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Gateway (DEMO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(DEMO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Resources</vt:lpstr>
      <vt:lpstr>Resources</vt:lpstr>
      <vt:lpstr>PowerPoint Presentation</vt:lpstr>
      <vt:lpstr>PowerPoint Presentation</vt:lpstr>
      <vt:lpstr>PowerPoint Presentation</vt:lpstr>
      <vt:lpstr>Hiram Fleitas</vt:lpstr>
      <vt:lpstr>Palette</vt:lpstr>
      <vt:lpstr>Agenda</vt:lpstr>
      <vt:lpstr>Intro</vt:lpstr>
      <vt:lpstr>Titles are 36pt Segoe UI semibold</vt:lpstr>
      <vt:lpstr>Two points</vt:lpstr>
      <vt:lpstr>Three points</vt:lpstr>
      <vt:lpstr>Table style</vt:lpstr>
      <vt:lpstr>Slide for Developer’s Software Code</vt:lpstr>
      <vt:lpstr>Video title here,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HiramFleitas_PowerPlatformGameChanger</dc:title>
  <dc:creator>Lana Montgomery</dc:creator>
  <cp:lastModifiedBy>Hiram Fleitas</cp:lastModifiedBy>
  <cp:revision>1252</cp:revision>
  <dcterms:created xsi:type="dcterms:W3CDTF">2013-07-12T18:23:55Z</dcterms:created>
  <dcterms:modified xsi:type="dcterms:W3CDTF">2019-10-28T17:25:39Z</dcterms:modified>
  <cp:contentStatus/>
</cp:coreProperties>
</file>